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emf" ContentType="image/x-emf"/>
  <Default Extension="rels" ContentType="application/vnd.openxmlformats-package.relationships+xml"/>
  <Default Extension="xml" ContentType="application/xml"/>
  <Default Extension="xlsb" ContentType="application/vnd.ms-excel.sheet.binary.macroEnabled.12"/>
  <Default Extension="wdp" ContentType="image/vnd.ms-photo"/>
  <Default Extension="vml" ContentType="application/vnd.openxmlformats-officedocument.vmlDrawing"/>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s/slide4.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1.xml" ContentType="application/vnd.openxmlformats-officedocument.presentationml.slide+xml"/>
  <Override PartName="/ppt/slides/slide19.xml" ContentType="application/vnd.openxmlformats-officedocument.presentationml.slide+xml"/>
  <Override PartName="/ppt/slides/slide22.xml" ContentType="application/vnd.openxmlformats-officedocument.presentationml.slide+xml"/>
  <Override PartName="/ppt/slides/slide20.xml" ContentType="application/vnd.openxmlformats-officedocument.presentationml.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3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commentAuthors.xml" ContentType="application/vnd.openxmlformats-officedocument.presentationml.commentAuthors+xml"/>
  <Override PartName="/ppt/theme/theme2.xml" ContentType="application/vnd.openxmlformats-officedocument.theme+xml"/>
  <Override PartName="/ppt/handoutMasters/handoutMaster1.xml" ContentType="application/vnd.openxmlformats-officedocument.presentationml.handoutMaster+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style1.xml" ContentType="application/vnd.ms-office.chart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ppt/tags/tag6.xml" ContentType="application/vnd.openxmlformats-officedocument.presentationml.tags+xml"/>
  <Override PartName="/ppt/tags/tag5.xml" ContentType="application/vnd.openxmlformats-officedocument.presentationml.tags+xml"/>
  <Override PartName="/ppt/tags/tag14.xml" ContentType="application/vnd.openxmlformats-officedocument.presentationml.tags+xml"/>
  <Override PartName="/ppt/tags/tag4.xml" ContentType="application/vnd.openxmlformats-officedocument.presentationml.tags+xml"/>
  <Override PartName="/ppt/tags/tag15.xml" ContentType="application/vnd.openxmlformats-officedocument.presentationml.tags+xml"/>
  <Override PartName="/ppt/tags/tag3.xml" ContentType="application/vnd.openxmlformats-officedocument.presentationml.tags+xml"/>
  <Override PartName="/ppt/tags/tag1.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ustom.xml" ContentType="application/vnd.openxmlformats-officedocument.custom-properties+xml"/>
  <Override PartName="/ppt/tags/tag13.xml" ContentType="application/vnd.openxmlformats-officedocument.presentationml.tags+xml"/>
  <Override PartName="/docProps/core.xml" ContentType="application/vnd.openxmlformats-package.core-properties+xml"/>
  <Override PartName="/ppt/tags/tag12.xml" ContentType="application/vnd.openxmlformats-officedocument.presentationml.tags+xml"/>
  <Override PartName="/ppt/tags/tag2.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5130" r:id="rId1"/>
  </p:sldMasterIdLst>
  <p:notesMasterIdLst>
    <p:notesMasterId r:id="rId26"/>
  </p:notesMasterIdLst>
  <p:handoutMasterIdLst>
    <p:handoutMasterId r:id="rId27"/>
  </p:handoutMasterIdLst>
  <p:sldIdLst>
    <p:sldId id="7166" r:id="rId2"/>
    <p:sldId id="7220" r:id="rId3"/>
    <p:sldId id="7146" r:id="rId4"/>
    <p:sldId id="7280" r:id="rId5"/>
    <p:sldId id="7148" r:id="rId6"/>
    <p:sldId id="7150" r:id="rId7"/>
    <p:sldId id="7276" r:id="rId8"/>
    <p:sldId id="7274" r:id="rId9"/>
    <p:sldId id="7275" r:id="rId10"/>
    <p:sldId id="7253" r:id="rId11"/>
    <p:sldId id="7258" r:id="rId12"/>
    <p:sldId id="7281" r:id="rId13"/>
    <p:sldId id="7259" r:id="rId14"/>
    <p:sldId id="7271" r:id="rId15"/>
    <p:sldId id="7260" r:id="rId16"/>
    <p:sldId id="7264" r:id="rId17"/>
    <p:sldId id="7273" r:id="rId18"/>
    <p:sldId id="7278" r:id="rId19"/>
    <p:sldId id="7277" r:id="rId20"/>
    <p:sldId id="7255" r:id="rId21"/>
    <p:sldId id="7256" r:id="rId22"/>
    <p:sldId id="7270" r:id="rId23"/>
    <p:sldId id="7269" r:id="rId24"/>
    <p:sldId id="7279" r:id="rId25"/>
  </p:sldIdLst>
  <p:sldSz cx="12192000" cy="6858000"/>
  <p:notesSz cx="6884988" cy="10018713"/>
  <p:custDataLst>
    <p:tags r:id="rId28"/>
  </p:custDataLst>
  <p:defaultTextStyle>
    <a:defPPr>
      <a:defRPr lang="de-DE"/>
    </a:defPPr>
    <a:lvl1pPr marL="0" algn="l" defTabSz="871057" rtl="0" eaLnBrk="1" latinLnBrk="0" hangingPunct="1">
      <a:defRPr sz="1715" kern="1200">
        <a:solidFill>
          <a:schemeClr val="tx1"/>
        </a:solidFill>
        <a:latin typeface="+mn-lt"/>
        <a:ea typeface="+mn-ea"/>
        <a:cs typeface="+mn-cs"/>
      </a:defRPr>
    </a:lvl1pPr>
    <a:lvl2pPr marL="435529" algn="l" defTabSz="871057" rtl="0" eaLnBrk="1" latinLnBrk="0" hangingPunct="1">
      <a:defRPr sz="1715" kern="1200">
        <a:solidFill>
          <a:schemeClr val="tx1"/>
        </a:solidFill>
        <a:latin typeface="+mn-lt"/>
        <a:ea typeface="+mn-ea"/>
        <a:cs typeface="+mn-cs"/>
      </a:defRPr>
    </a:lvl2pPr>
    <a:lvl3pPr marL="871057" algn="l" defTabSz="871057" rtl="0" eaLnBrk="1" latinLnBrk="0" hangingPunct="1">
      <a:defRPr sz="1715" kern="1200">
        <a:solidFill>
          <a:schemeClr val="tx1"/>
        </a:solidFill>
        <a:latin typeface="+mn-lt"/>
        <a:ea typeface="+mn-ea"/>
        <a:cs typeface="+mn-cs"/>
      </a:defRPr>
    </a:lvl3pPr>
    <a:lvl4pPr marL="1306586" algn="l" defTabSz="871057" rtl="0" eaLnBrk="1" latinLnBrk="0" hangingPunct="1">
      <a:defRPr sz="1715" kern="1200">
        <a:solidFill>
          <a:schemeClr val="tx1"/>
        </a:solidFill>
        <a:latin typeface="+mn-lt"/>
        <a:ea typeface="+mn-ea"/>
        <a:cs typeface="+mn-cs"/>
      </a:defRPr>
    </a:lvl4pPr>
    <a:lvl5pPr marL="1742115" algn="l" defTabSz="871057" rtl="0" eaLnBrk="1" latinLnBrk="0" hangingPunct="1">
      <a:defRPr sz="1715" kern="1200">
        <a:solidFill>
          <a:schemeClr val="tx1"/>
        </a:solidFill>
        <a:latin typeface="+mn-lt"/>
        <a:ea typeface="+mn-ea"/>
        <a:cs typeface="+mn-cs"/>
      </a:defRPr>
    </a:lvl5pPr>
    <a:lvl6pPr marL="2177644" algn="l" defTabSz="871057" rtl="0" eaLnBrk="1" latinLnBrk="0" hangingPunct="1">
      <a:defRPr sz="1715" kern="1200">
        <a:solidFill>
          <a:schemeClr val="tx1"/>
        </a:solidFill>
        <a:latin typeface="+mn-lt"/>
        <a:ea typeface="+mn-ea"/>
        <a:cs typeface="+mn-cs"/>
      </a:defRPr>
    </a:lvl6pPr>
    <a:lvl7pPr marL="2613172" algn="l" defTabSz="871057" rtl="0" eaLnBrk="1" latinLnBrk="0" hangingPunct="1">
      <a:defRPr sz="1715" kern="1200">
        <a:solidFill>
          <a:schemeClr val="tx1"/>
        </a:solidFill>
        <a:latin typeface="+mn-lt"/>
        <a:ea typeface="+mn-ea"/>
        <a:cs typeface="+mn-cs"/>
      </a:defRPr>
    </a:lvl7pPr>
    <a:lvl8pPr marL="3048701" algn="l" defTabSz="871057" rtl="0" eaLnBrk="1" latinLnBrk="0" hangingPunct="1">
      <a:defRPr sz="1715" kern="1200">
        <a:solidFill>
          <a:schemeClr val="tx1"/>
        </a:solidFill>
        <a:latin typeface="+mn-lt"/>
        <a:ea typeface="+mn-ea"/>
        <a:cs typeface="+mn-cs"/>
      </a:defRPr>
    </a:lvl8pPr>
    <a:lvl9pPr marL="3484230" algn="l" defTabSz="871057" rtl="0" eaLnBrk="1" latinLnBrk="0" hangingPunct="1">
      <a:defRPr sz="1715"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or" initials="A" lastIdx="0" clrIdx="1"/>
  <p:cmAuthor id="3" name="Bourla Elisabetta" initials="BE" lastIdx="1" clrIdx="2">
    <p:extLst>
      <p:ext uri="{19B8F6BF-5375-455C-9EA6-DF929625EA0E}">
        <p15:presenceInfo xmlns:p15="http://schemas.microsoft.com/office/powerpoint/2012/main" userId="S::elisabetta.bourla@a2a.eu::e6f8636c-ba2b-477f-b4c4-0662bb29acb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FDA"/>
    <a:srgbClr val="E6326E"/>
    <a:srgbClr val="006300"/>
    <a:srgbClr val="1442B0"/>
    <a:srgbClr val="FE6702"/>
    <a:srgbClr val="D9D9D9"/>
    <a:srgbClr val="FF99FF"/>
    <a:srgbClr val="FF7575"/>
    <a:srgbClr val="FFA7A7"/>
    <a:srgbClr val="0049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940675A-B579-460E-94D1-54222C63F5DA}">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EC20E35-A176-4012-BC5E-935CFFF8708E}" styleName="Stile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Stile medio 3 - Colore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21" autoAdjust="0"/>
    <p:restoredTop sz="93907" autoAdjust="0"/>
  </p:normalViewPr>
  <p:slideViewPr>
    <p:cSldViewPr snapToGrid="0">
      <p:cViewPr varScale="1">
        <p:scale>
          <a:sx n="64" d="100"/>
          <a:sy n="64" d="100"/>
        </p:scale>
        <p:origin x="945" y="39"/>
      </p:cViewPr>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3954"/>
    </p:cViewPr>
  </p:sorterViewPr>
  <p:notesViewPr>
    <p:cSldViewPr snapToGrid="0">
      <p:cViewPr>
        <p:scale>
          <a:sx n="1" d="2"/>
          <a:sy n="1" d="2"/>
        </p:scale>
        <p:origin x="4680" y="1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Foglio_di_lavoro_binario_di_Microsoft_Excel1.xlsb"/></Relationships>
</file>

<file path=ppt/charts/_rels/chart2.xml.rels><?xml version="1.0" encoding="UTF-8" standalone="yes"?>
<Relationships xmlns="http://schemas.openxmlformats.org/package/2006/relationships"><Relationship Id="rId3" Type="http://schemas.openxmlformats.org/officeDocument/2006/relationships/package" Target="../embeddings/Foglio_di_lavoro_di_Microsoft_Excel2.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6834264432029797E-3"/>
          <c:y val="7.2520852641334566E-2"/>
          <c:w val="0.98063314711359406"/>
          <c:h val="0.91010194624652452"/>
        </c:manualLayout>
      </c:layout>
      <c:barChart>
        <c:barDir val="col"/>
        <c:grouping val="stacked"/>
        <c:varyColors val="0"/>
        <c:ser>
          <c:idx val="0"/>
          <c:order val="0"/>
          <c:spPr>
            <a:noFill/>
            <a:ln>
              <a:noFill/>
            </a:ln>
          </c:spPr>
          <c:invertIfNegative val="0"/>
          <c:dPt>
            <c:idx val="0"/>
            <c:invertIfNegative val="0"/>
            <c:bubble3D val="0"/>
            <c:spPr>
              <a:solidFill>
                <a:schemeClr val="accent1"/>
              </a:solidFill>
              <a:ln w="9525" cap="flat" algn="ctr">
                <a:solidFill>
                  <a:schemeClr val="tx1"/>
                </a:solidFill>
                <a:prstDash val="solid"/>
              </a:ln>
            </c:spPr>
            <c:extLst xmlns:c16r2="http://schemas.microsoft.com/office/drawing/2015/06/chart">
              <c:ext xmlns:c16="http://schemas.microsoft.com/office/drawing/2014/chart" uri="{C3380CC4-5D6E-409C-BE32-E72D297353CC}">
                <c16:uniqueId val="{00000001-D170-4577-8C21-EAC6BAAF20F4}"/>
              </c:ext>
            </c:extLst>
          </c:dPt>
          <c:dPt>
            <c:idx val="3"/>
            <c:invertIfNegative val="0"/>
            <c:bubble3D val="0"/>
            <c:spPr>
              <a:solidFill>
                <a:schemeClr val="accent1"/>
              </a:solidFill>
              <a:ln w="9525" cap="flat" algn="ctr">
                <a:solidFill>
                  <a:schemeClr val="tx1"/>
                </a:solidFill>
                <a:prstDash val="solid"/>
              </a:ln>
            </c:spPr>
            <c:extLst xmlns:c16r2="http://schemas.microsoft.com/office/drawing/2015/06/chart">
              <c:ext xmlns:c16="http://schemas.microsoft.com/office/drawing/2014/chart" uri="{C3380CC4-5D6E-409C-BE32-E72D297353CC}">
                <c16:uniqueId val="{00000003-D170-4577-8C21-EAC6BAAF20F4}"/>
              </c:ext>
            </c:extLst>
          </c:dPt>
          <c:dLbls>
            <c:dLbl>
              <c:idx val="0"/>
              <c:layout>
                <c:manualLayout>
                  <c:x val="0"/>
                  <c:y val="-0.21640407784986099"/>
                </c:manualLayout>
              </c:layout>
              <c:numFmt formatCode="#,##0.00;&quot;-&quot;#,##0.00" sourceLinked="0"/>
              <c:spPr>
                <a:noFill/>
                <a:ln>
                  <a:noFill/>
                </a:ln>
              </c:spPr>
              <c:txPr>
                <a:bodyPr wrap="none"/>
                <a:lstStyle/>
                <a:p>
                  <a:pPr>
                    <a:defRPr sz="1800" b="1" kern="1200">
                      <a:solidFill>
                        <a:schemeClr val="tx2"/>
                      </a:solidFill>
                      <a:latin typeface="+mn-lt"/>
                      <a:ea typeface="+mn-ea"/>
                      <a:cs typeface="+mn-cs"/>
                    </a:defRPr>
                  </a:pPr>
                  <a:endParaRPr lang="it-IT"/>
                </a:p>
              </c:tx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D170-4577-8C21-EAC6BAAF20F4}"/>
                </c:ext>
                <c:ext xmlns:c15="http://schemas.microsoft.com/office/drawing/2012/chart" uri="{CE6537A1-D6FC-4f65-9D91-7224C49458BB}">
                  <c15:spPr xmlns:c15="http://schemas.microsoft.com/office/drawing/2012/chart">
                    <a:prstGeom prst="rect">
                      <a:avLst/>
                    </a:prstGeom>
                  </c15:spPr>
                  <c15:layout/>
                </c:ext>
              </c:extLst>
            </c:dLbl>
            <c:spPr>
              <a:noFill/>
              <a:ln>
                <a:noFill/>
              </a:ln>
              <a:effectLst/>
            </c:spPr>
            <c:txPr>
              <a:bodyPr wrap="square" lIns="38100" tIns="19050" rIns="38100" bIns="19050" anchor="ctr">
                <a:spAutoFit/>
              </a:bodyPr>
              <a:lstStyle/>
              <a:p>
                <a:pPr>
                  <a:defRPr sz="1800" b="1"/>
                </a:pPr>
                <a:endParaRPr lang="it-IT"/>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val>
            <c:numRef>
              <c:f>Sheet1!$A$1:$E$1</c:f>
              <c:numCache>
                <c:formatCode>General</c:formatCode>
                <c:ptCount val="5"/>
                <c:pt idx="0">
                  <c:v>0.47</c:v>
                </c:pt>
                <c:pt idx="1">
                  <c:v>0.47</c:v>
                </c:pt>
                <c:pt idx="2">
                  <c:v>0.91999999999999993</c:v>
                </c:pt>
                <c:pt idx="3">
                  <c:v>0.47</c:v>
                </c:pt>
              </c:numCache>
            </c:numRef>
          </c:val>
          <c:extLst xmlns:c16r2="http://schemas.microsoft.com/office/drawing/2015/06/chart">
            <c:ext xmlns:c16="http://schemas.microsoft.com/office/drawing/2014/chart" uri="{C3380CC4-5D6E-409C-BE32-E72D297353CC}">
              <c16:uniqueId val="{00000004-D170-4577-8C21-EAC6BAAF20F4}"/>
            </c:ext>
          </c:extLst>
        </c:ser>
        <c:ser>
          <c:idx val="1"/>
          <c:order val="1"/>
          <c:spPr>
            <a:solidFill>
              <a:srgbClr val="364D6E"/>
            </a:solidFill>
            <a:ln w="9525" cap="flat" algn="ctr">
              <a:solidFill>
                <a:schemeClr val="tx1"/>
              </a:solidFill>
              <a:prstDash val="solid"/>
            </a:ln>
          </c:spPr>
          <c:invertIfNegative val="0"/>
          <c:dPt>
            <c:idx val="2"/>
            <c:invertIfNegative val="0"/>
            <c:bubble3D val="0"/>
            <c:spPr>
              <a:solidFill>
                <a:srgbClr val="007770"/>
              </a:solidFill>
              <a:ln w="9525" cap="flat" algn="ctr">
                <a:solidFill>
                  <a:schemeClr val="tx1"/>
                </a:solidFill>
                <a:prstDash val="solid"/>
              </a:ln>
            </c:spPr>
            <c:extLst xmlns:c16r2="http://schemas.microsoft.com/office/drawing/2015/06/chart">
              <c:ext xmlns:c16="http://schemas.microsoft.com/office/drawing/2014/chart" uri="{C3380CC4-5D6E-409C-BE32-E72D297353CC}">
                <c16:uniqueId val="{00000006-D170-4577-8C21-EAC6BAAF20F4}"/>
              </c:ext>
            </c:extLst>
          </c:dPt>
          <c:dLbls>
            <c:dLbl>
              <c:idx val="1"/>
              <c:layout>
                <c:manualLayout>
                  <c:x val="0"/>
                  <c:y val="-0.208758109360519"/>
                </c:manualLayout>
              </c:layout>
              <c:numFmt formatCode="#,##0.00;&quot;-&quot;#,##0.00" sourceLinked="0"/>
              <c:spPr>
                <a:noFill/>
                <a:ln>
                  <a:noFill/>
                </a:ln>
              </c:spPr>
              <c:txPr>
                <a:bodyPr wrap="none"/>
                <a:lstStyle/>
                <a:p>
                  <a:pPr>
                    <a:defRPr sz="1800" b="1" kern="1200">
                      <a:solidFill>
                        <a:schemeClr val="tx2"/>
                      </a:solidFill>
                      <a:latin typeface="+mn-lt"/>
                      <a:ea typeface="+mn-ea"/>
                      <a:cs typeface="+mn-cs"/>
                    </a:defRPr>
                  </a:pPr>
                  <a:endParaRPr lang="it-IT"/>
                </a:p>
              </c:tx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D170-4577-8C21-EAC6BAAF20F4}"/>
                </c:ext>
                <c:ext xmlns:c15="http://schemas.microsoft.com/office/drawing/2012/chart" uri="{CE6537A1-D6FC-4f65-9D91-7224C49458BB}">
                  <c15:spPr xmlns:c15="http://schemas.microsoft.com/office/drawing/2012/chart">
                    <a:prstGeom prst="rect">
                      <a:avLst/>
                    </a:prstGeom>
                  </c15:spPr>
                  <c15:layout/>
                </c:ext>
              </c:extLst>
            </c:dLbl>
            <c:dLbl>
              <c:idx val="2"/>
              <c:layout>
                <c:manualLayout>
                  <c:x val="5.9590309583388117E-3"/>
                  <c:y val="-0.12875497143023942"/>
                </c:manualLayout>
              </c:layout>
              <c:numFmt formatCode="#,##0.00;&quot;-&quot;#,##0.00" sourceLinked="0"/>
              <c:spPr>
                <a:noFill/>
                <a:ln>
                  <a:noFill/>
                </a:ln>
              </c:spPr>
              <c:txPr>
                <a:bodyPr wrap="none"/>
                <a:lstStyle/>
                <a:p>
                  <a:pPr>
                    <a:defRPr sz="1800" b="1" kern="1200">
                      <a:solidFill>
                        <a:schemeClr val="tx2"/>
                      </a:solidFill>
                      <a:latin typeface="+mn-lt"/>
                      <a:ea typeface="+mn-ea"/>
                      <a:cs typeface="+mn-cs"/>
                    </a:defRPr>
                  </a:pPr>
                  <a:endParaRPr lang="it-IT"/>
                </a:p>
              </c:tx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D170-4577-8C21-EAC6BAAF20F4}"/>
                </c:ext>
                <c:ext xmlns:c15="http://schemas.microsoft.com/office/drawing/2012/chart" uri="{CE6537A1-D6FC-4f65-9D91-7224C49458BB}">
                  <c15:spPr xmlns:c15="http://schemas.microsoft.com/office/drawing/2012/chart">
                    <a:prstGeom prst="rect">
                      <a:avLst/>
                    </a:prstGeom>
                  </c15:spPr>
                  <c15:layout/>
                </c:ext>
              </c:extLst>
            </c:dLbl>
            <c:spPr>
              <a:noFill/>
              <a:ln>
                <a:noFill/>
              </a:ln>
              <a:effectLst/>
            </c:spPr>
            <c:txPr>
              <a:bodyPr wrap="square" lIns="38100" tIns="19050" rIns="38100" bIns="19050" anchor="ctr">
                <a:spAutoFit/>
              </a:bodyPr>
              <a:lstStyle/>
              <a:p>
                <a:pPr>
                  <a:defRPr sz="1800" b="1"/>
                </a:pPr>
                <a:endParaRPr lang="it-IT"/>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val>
            <c:numRef>
              <c:f>Sheet1!$A$2:$E$2</c:f>
              <c:numCache>
                <c:formatCode>General</c:formatCode>
                <c:ptCount val="5"/>
                <c:pt idx="1">
                  <c:v>0.44999999999999996</c:v>
                </c:pt>
                <c:pt idx="2">
                  <c:v>0.28000000000000003</c:v>
                </c:pt>
                <c:pt idx="3">
                  <c:v>0.44999999999999996</c:v>
                </c:pt>
              </c:numCache>
            </c:numRef>
          </c:val>
          <c:extLst xmlns:c16r2="http://schemas.microsoft.com/office/drawing/2015/06/chart">
            <c:ext xmlns:c16="http://schemas.microsoft.com/office/drawing/2014/chart" uri="{C3380CC4-5D6E-409C-BE32-E72D297353CC}">
              <c16:uniqueId val="{00000008-D170-4577-8C21-EAC6BAAF20F4}"/>
            </c:ext>
          </c:extLst>
        </c:ser>
        <c:ser>
          <c:idx val="2"/>
          <c:order val="2"/>
          <c:spPr>
            <a:solidFill>
              <a:srgbClr val="007770"/>
            </a:solidFill>
            <a:ln w="9525" cap="flat" algn="ctr">
              <a:solidFill>
                <a:schemeClr val="tx1"/>
              </a:solidFill>
              <a:prstDash val="solid"/>
            </a:ln>
          </c:spPr>
          <c:invertIfNegative val="0"/>
          <c:val>
            <c:numRef>
              <c:f>Sheet1!$A$3:$E$3</c:f>
              <c:numCache>
                <c:formatCode>General</c:formatCode>
                <c:ptCount val="5"/>
                <c:pt idx="3">
                  <c:v>0.28000000000000003</c:v>
                </c:pt>
              </c:numCache>
            </c:numRef>
          </c:val>
          <c:extLst xmlns:c16r2="http://schemas.microsoft.com/office/drawing/2015/06/chart">
            <c:ext xmlns:c16="http://schemas.microsoft.com/office/drawing/2014/chart" uri="{C3380CC4-5D6E-409C-BE32-E72D297353CC}">
              <c16:uniqueId val="{00000009-D170-4577-8C21-EAC6BAAF20F4}"/>
            </c:ext>
          </c:extLst>
        </c:ser>
        <c:dLbls>
          <c:showLegendKey val="0"/>
          <c:showVal val="0"/>
          <c:showCatName val="0"/>
          <c:showSerName val="0"/>
          <c:showPercent val="0"/>
          <c:showBubbleSize val="0"/>
        </c:dLbls>
        <c:gapWidth val="50"/>
        <c:overlap val="100"/>
        <c:axId val="174632952"/>
        <c:axId val="174635304"/>
      </c:barChart>
      <c:catAx>
        <c:axId val="174632952"/>
        <c:scaling>
          <c:orientation val="minMax"/>
        </c:scaling>
        <c:delete val="0"/>
        <c:axPos val="b"/>
        <c:majorGridlines>
          <c:spPr>
            <a:ln>
              <a:noFill/>
            </a:ln>
          </c:spPr>
        </c:majorGridlines>
        <c:majorTickMark val="none"/>
        <c:minorTickMark val="none"/>
        <c:tickLblPos val="none"/>
        <c:spPr>
          <a:ln w="9525" cap="flat" algn="ctr">
            <a:solidFill>
              <a:schemeClr val="tx1"/>
            </a:solidFill>
            <a:prstDash val="solid"/>
          </a:ln>
        </c:spPr>
        <c:crossAx val="174635304"/>
        <c:crosses val="min"/>
        <c:auto val="0"/>
        <c:lblAlgn val="ctr"/>
        <c:lblOffset val="100"/>
        <c:noMultiLvlLbl val="0"/>
      </c:catAx>
      <c:valAx>
        <c:axId val="174635304"/>
        <c:scaling>
          <c:orientation val="minMax"/>
          <c:max val="1.2"/>
          <c:min val="0"/>
        </c:scaling>
        <c:delete val="1"/>
        <c:axPos val="l"/>
        <c:numFmt formatCode="General" sourceLinked="1"/>
        <c:majorTickMark val="out"/>
        <c:minorTickMark val="none"/>
        <c:tickLblPos val="nextTo"/>
        <c:crossAx val="174632952"/>
        <c:crosses val="min"/>
        <c:crossBetween val="between"/>
      </c:valAx>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it-IT"/>
        </a:p>
      </c:txPr>
    </c:title>
    <c:autoTitleDeleted val="0"/>
    <c:plotArea>
      <c:layout>
        <c:manualLayout>
          <c:layoutTarget val="inner"/>
          <c:xMode val="edge"/>
          <c:yMode val="edge"/>
          <c:x val="0.19820256168656122"/>
          <c:y val="2.9996140654029238E-2"/>
          <c:w val="0.62759179292865674"/>
          <c:h val="0.94138754116202683"/>
        </c:manualLayout>
      </c:layout>
      <c:doughnutChart>
        <c:varyColors val="1"/>
        <c:ser>
          <c:idx val="0"/>
          <c:order val="0"/>
          <c:tx>
            <c:strRef>
              <c:f>Foglio1!$B$1</c:f>
              <c:strCache>
                <c:ptCount val="1"/>
                <c:pt idx="0">
                  <c:v>     </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1C92-4095-A12F-3231B4CE4E4E}"/>
              </c:ext>
            </c:extLst>
          </c:dPt>
          <c:dPt>
            <c:idx val="1"/>
            <c:bubble3D val="0"/>
            <c:spPr>
              <a:solidFill>
                <a:srgbClr val="004E6C"/>
              </a:solidFill>
              <a:ln w="19050">
                <a:solidFill>
                  <a:schemeClr val="lt1"/>
                </a:solidFill>
              </a:ln>
              <a:effectLst/>
            </c:spPr>
            <c:extLst xmlns:c16r2="http://schemas.microsoft.com/office/drawing/2015/06/chart">
              <c:ext xmlns:c16="http://schemas.microsoft.com/office/drawing/2014/chart" uri="{C3380CC4-5D6E-409C-BE32-E72D297353CC}">
                <c16:uniqueId val="{00000003-1C92-4095-A12F-3231B4CE4E4E}"/>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Segoe UI Light" panose="020B0502040204020203" pitchFamily="34" charset="0"/>
                  </a:defRPr>
                </a:pPr>
                <a:endParaRPr lang="it-IT"/>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numRef>
              <c:f>Foglio1!$A$2:$A$3</c:f>
              <c:numCache>
                <c:formatCode>General</c:formatCode>
                <c:ptCount val="2"/>
                <c:pt idx="0">
                  <c:v>1</c:v>
                </c:pt>
                <c:pt idx="1">
                  <c:v>2</c:v>
                </c:pt>
              </c:numCache>
            </c:numRef>
          </c:cat>
          <c:val>
            <c:numRef>
              <c:f>Foglio1!$B$2:$B$3</c:f>
              <c:numCache>
                <c:formatCode>0%</c:formatCode>
                <c:ptCount val="2"/>
                <c:pt idx="0">
                  <c:v>0.53</c:v>
                </c:pt>
                <c:pt idx="1">
                  <c:v>0.47</c:v>
                </c:pt>
              </c:numCache>
            </c:numRef>
          </c:val>
          <c:extLst xmlns:c16r2="http://schemas.microsoft.com/office/drawing/2015/06/chart">
            <c:ext xmlns:c16="http://schemas.microsoft.com/office/drawing/2014/chart" uri="{C3380CC4-5D6E-409C-BE32-E72D297353CC}">
              <c16:uniqueId val="{00000004-1C92-4095-A12F-3231B4CE4E4E}"/>
            </c:ext>
          </c:extLst>
        </c:ser>
        <c:dLbls>
          <c:showLegendKey val="0"/>
          <c:showVal val="0"/>
          <c:showCatName val="0"/>
          <c:showSerName val="0"/>
          <c:showPercent val="0"/>
          <c:showBubbleSize val="0"/>
          <c:showLeaderLines val="1"/>
        </c:dLbls>
        <c:firstSliceAng val="0"/>
        <c:holeSize val="45"/>
      </c:doughnut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4E758B1F-6C58-744E-B66A-6DEA31F8BAAD}"/>
              </a:ext>
            </a:extLst>
          </p:cNvPr>
          <p:cNvSpPr>
            <a:spLocks noGrp="1"/>
          </p:cNvSpPr>
          <p:nvPr>
            <p:ph type="hdr" sz="quarter"/>
          </p:nvPr>
        </p:nvSpPr>
        <p:spPr>
          <a:xfrm>
            <a:off x="0" y="0"/>
            <a:ext cx="2983495" cy="502676"/>
          </a:xfrm>
          <a:prstGeom prst="rect">
            <a:avLst/>
          </a:prstGeom>
        </p:spPr>
        <p:txBody>
          <a:bodyPr vert="horz" lIns="96588" tIns="48294" rIns="96588" bIns="48294" rtlCol="0"/>
          <a:lstStyle>
            <a:lvl1pPr algn="l">
              <a:defRPr sz="1300"/>
            </a:lvl1pPr>
          </a:lstStyle>
          <a:p>
            <a:endParaRPr lang="x-none" dirty="0">
              <a:latin typeface="Segoe UI" panose="020B0502040204020203" pitchFamily="34" charset="0"/>
            </a:endParaRPr>
          </a:p>
        </p:txBody>
      </p:sp>
      <p:sp>
        <p:nvSpPr>
          <p:cNvPr id="3" name="Date Placeholder 2">
            <a:extLst>
              <a:ext uri="{FF2B5EF4-FFF2-40B4-BE49-F238E27FC236}">
                <a16:creationId xmlns="" xmlns:a16="http://schemas.microsoft.com/office/drawing/2014/main" id="{38FD89AF-75EA-4240-B198-25CBA89FC746}"/>
              </a:ext>
            </a:extLst>
          </p:cNvPr>
          <p:cNvSpPr>
            <a:spLocks noGrp="1"/>
          </p:cNvSpPr>
          <p:nvPr>
            <p:ph type="dt" sz="quarter" idx="1"/>
          </p:nvPr>
        </p:nvSpPr>
        <p:spPr>
          <a:xfrm>
            <a:off x="3899900" y="0"/>
            <a:ext cx="2983495" cy="502676"/>
          </a:xfrm>
          <a:prstGeom prst="rect">
            <a:avLst/>
          </a:prstGeom>
        </p:spPr>
        <p:txBody>
          <a:bodyPr vert="horz" lIns="96588" tIns="48294" rIns="96588" bIns="48294" rtlCol="0"/>
          <a:lstStyle>
            <a:lvl1pPr algn="r">
              <a:defRPr sz="1300"/>
            </a:lvl1pPr>
          </a:lstStyle>
          <a:p>
            <a:fld id="{6EE5BA9A-BC1E-3B43-9928-CA1CD8F77E01}" type="datetimeFigureOut">
              <a:rPr lang="x-none" smtClean="0">
                <a:latin typeface="Segoe UI" panose="020B0502040204020203" pitchFamily="34" charset="0"/>
              </a:rPr>
              <a:t>23/11/2021</a:t>
            </a:fld>
            <a:endParaRPr lang="x-none" dirty="0">
              <a:latin typeface="Segoe UI" panose="020B0502040204020203" pitchFamily="34" charset="0"/>
            </a:endParaRPr>
          </a:p>
        </p:txBody>
      </p:sp>
      <p:sp>
        <p:nvSpPr>
          <p:cNvPr id="4" name="Footer Placeholder 3">
            <a:extLst>
              <a:ext uri="{FF2B5EF4-FFF2-40B4-BE49-F238E27FC236}">
                <a16:creationId xmlns="" xmlns:a16="http://schemas.microsoft.com/office/drawing/2014/main" id="{12401CC3-FAC1-2045-9F00-70110897E103}"/>
              </a:ext>
            </a:extLst>
          </p:cNvPr>
          <p:cNvSpPr>
            <a:spLocks noGrp="1"/>
          </p:cNvSpPr>
          <p:nvPr>
            <p:ph type="ftr" sz="quarter" idx="2"/>
          </p:nvPr>
        </p:nvSpPr>
        <p:spPr>
          <a:xfrm>
            <a:off x="0" y="9516039"/>
            <a:ext cx="2983495" cy="502674"/>
          </a:xfrm>
          <a:prstGeom prst="rect">
            <a:avLst/>
          </a:prstGeom>
        </p:spPr>
        <p:txBody>
          <a:bodyPr vert="horz" lIns="96588" tIns="48294" rIns="96588" bIns="48294" rtlCol="0" anchor="b"/>
          <a:lstStyle>
            <a:lvl1pPr algn="l">
              <a:defRPr sz="1300"/>
            </a:lvl1pPr>
          </a:lstStyle>
          <a:p>
            <a:endParaRPr lang="x-none" dirty="0">
              <a:latin typeface="Segoe UI" panose="020B0502040204020203" pitchFamily="34" charset="0"/>
            </a:endParaRPr>
          </a:p>
        </p:txBody>
      </p:sp>
      <p:sp>
        <p:nvSpPr>
          <p:cNvPr id="5" name="Slide Number Placeholder 4">
            <a:extLst>
              <a:ext uri="{FF2B5EF4-FFF2-40B4-BE49-F238E27FC236}">
                <a16:creationId xmlns="" xmlns:a16="http://schemas.microsoft.com/office/drawing/2014/main" id="{03A63EAA-E57D-4841-9556-1DED78B45225}"/>
              </a:ext>
            </a:extLst>
          </p:cNvPr>
          <p:cNvSpPr>
            <a:spLocks noGrp="1"/>
          </p:cNvSpPr>
          <p:nvPr>
            <p:ph type="sldNum" sz="quarter" idx="3"/>
          </p:nvPr>
        </p:nvSpPr>
        <p:spPr>
          <a:xfrm>
            <a:off x="3899900" y="9516039"/>
            <a:ext cx="2983495" cy="502674"/>
          </a:xfrm>
          <a:prstGeom prst="rect">
            <a:avLst/>
          </a:prstGeom>
        </p:spPr>
        <p:txBody>
          <a:bodyPr vert="horz" lIns="96588" tIns="48294" rIns="96588" bIns="48294" rtlCol="0" anchor="b"/>
          <a:lstStyle>
            <a:lvl1pPr algn="r">
              <a:defRPr sz="1300"/>
            </a:lvl1pPr>
          </a:lstStyle>
          <a:p>
            <a:fld id="{C078CAF2-1275-0646-8EE7-394DB34217E2}" type="slidenum">
              <a:rPr lang="x-none" smtClean="0">
                <a:latin typeface="Segoe UI" panose="020B0502040204020203" pitchFamily="34" charset="0"/>
              </a:rPr>
              <a:t>‹N›</a:t>
            </a:fld>
            <a:endParaRPr lang="x-none" dirty="0">
              <a:latin typeface="Segoe UI" panose="020B0502040204020203" pitchFamily="34" charset="0"/>
            </a:endParaRPr>
          </a:p>
        </p:txBody>
      </p:sp>
    </p:spTree>
    <p:extLst>
      <p:ext uri="{BB962C8B-B14F-4D97-AF65-F5344CB8AC3E}">
        <p14:creationId xmlns:p14="http://schemas.microsoft.com/office/powerpoint/2010/main" val="23758560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83495" cy="502676"/>
          </a:xfrm>
          <a:prstGeom prst="rect">
            <a:avLst/>
          </a:prstGeom>
        </p:spPr>
        <p:txBody>
          <a:bodyPr vert="horz" lIns="96588" tIns="48294" rIns="96588" bIns="48294" rtlCol="0"/>
          <a:lstStyle>
            <a:lvl1pPr algn="l">
              <a:defRPr sz="1300">
                <a:latin typeface="Segoe UI" panose="020B0502040204020203" pitchFamily="34" charset="0"/>
              </a:defRPr>
            </a:lvl1pPr>
          </a:lstStyle>
          <a:p>
            <a:endParaRPr lang="de-DE" dirty="0"/>
          </a:p>
        </p:txBody>
      </p:sp>
      <p:sp>
        <p:nvSpPr>
          <p:cNvPr id="3" name="Datumsplatzhalter 2"/>
          <p:cNvSpPr>
            <a:spLocks noGrp="1"/>
          </p:cNvSpPr>
          <p:nvPr>
            <p:ph type="dt" idx="1"/>
          </p:nvPr>
        </p:nvSpPr>
        <p:spPr>
          <a:xfrm>
            <a:off x="3899900" y="1"/>
            <a:ext cx="2983495" cy="502676"/>
          </a:xfrm>
          <a:prstGeom prst="rect">
            <a:avLst/>
          </a:prstGeom>
        </p:spPr>
        <p:txBody>
          <a:bodyPr vert="horz" lIns="96588" tIns="48294" rIns="96588" bIns="48294" rtlCol="0"/>
          <a:lstStyle>
            <a:lvl1pPr algn="r">
              <a:defRPr sz="1300">
                <a:latin typeface="Segoe UI" panose="020B0502040204020203" pitchFamily="34" charset="0"/>
              </a:defRPr>
            </a:lvl1pPr>
          </a:lstStyle>
          <a:p>
            <a:fld id="{67713062-6679-4F94-86DD-CDBE500827C6}" type="datetimeFigureOut">
              <a:rPr lang="de-DE" smtClean="0"/>
              <a:pPr/>
              <a:t>23.11.2021</a:t>
            </a:fld>
            <a:endParaRPr lang="de-DE" dirty="0"/>
          </a:p>
        </p:txBody>
      </p:sp>
      <p:sp>
        <p:nvSpPr>
          <p:cNvPr id="4" name="Folienbildplatzhalter 3"/>
          <p:cNvSpPr>
            <a:spLocks noGrp="1" noRot="1" noChangeAspect="1"/>
          </p:cNvSpPr>
          <p:nvPr>
            <p:ph type="sldImg" idx="2"/>
          </p:nvPr>
        </p:nvSpPr>
        <p:spPr>
          <a:xfrm>
            <a:off x="-2032000" y="739775"/>
            <a:ext cx="8736013" cy="4914900"/>
          </a:xfrm>
          <a:prstGeom prst="rect">
            <a:avLst/>
          </a:prstGeom>
          <a:noFill/>
          <a:ln w="12700">
            <a:solidFill>
              <a:prstClr val="black"/>
            </a:solidFill>
          </a:ln>
        </p:spPr>
        <p:txBody>
          <a:bodyPr vert="horz" lIns="96588" tIns="48294" rIns="96588" bIns="48294" rtlCol="0" anchor="ctr"/>
          <a:lstStyle/>
          <a:p>
            <a:endParaRPr lang="de-DE" dirty="0"/>
          </a:p>
        </p:txBody>
      </p:sp>
      <p:sp>
        <p:nvSpPr>
          <p:cNvPr id="5" name="Notizenplatzhalter 4"/>
          <p:cNvSpPr>
            <a:spLocks noGrp="1"/>
          </p:cNvSpPr>
          <p:nvPr>
            <p:ph type="body" sz="quarter" idx="3"/>
          </p:nvPr>
        </p:nvSpPr>
        <p:spPr>
          <a:xfrm>
            <a:off x="688499" y="5877645"/>
            <a:ext cx="5507990" cy="2888729"/>
          </a:xfrm>
          <a:prstGeom prst="rect">
            <a:avLst/>
          </a:prstGeom>
        </p:spPr>
        <p:txBody>
          <a:bodyPr vert="horz" lIns="96588" tIns="48294" rIns="96588" bIns="48294"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9516039"/>
            <a:ext cx="2983495" cy="502674"/>
          </a:xfrm>
          <a:prstGeom prst="rect">
            <a:avLst/>
          </a:prstGeom>
        </p:spPr>
        <p:txBody>
          <a:bodyPr vert="horz" lIns="96588" tIns="48294" rIns="96588" bIns="48294" rtlCol="0" anchor="b"/>
          <a:lstStyle>
            <a:lvl1pPr algn="l">
              <a:defRPr sz="1300">
                <a:latin typeface="Segoe UI" panose="020B0502040204020203" pitchFamily="34" charset="0"/>
              </a:defRPr>
            </a:lvl1pPr>
          </a:lstStyle>
          <a:p>
            <a:endParaRPr lang="de-DE" dirty="0"/>
          </a:p>
        </p:txBody>
      </p:sp>
      <p:sp>
        <p:nvSpPr>
          <p:cNvPr id="7" name="Foliennummernplatzhalter 6"/>
          <p:cNvSpPr>
            <a:spLocks noGrp="1"/>
          </p:cNvSpPr>
          <p:nvPr>
            <p:ph type="sldNum" sz="quarter" idx="5"/>
          </p:nvPr>
        </p:nvSpPr>
        <p:spPr>
          <a:xfrm>
            <a:off x="3899900" y="9516039"/>
            <a:ext cx="2983495" cy="502674"/>
          </a:xfrm>
          <a:prstGeom prst="rect">
            <a:avLst/>
          </a:prstGeom>
        </p:spPr>
        <p:txBody>
          <a:bodyPr vert="horz" lIns="96588" tIns="48294" rIns="96588" bIns="48294" rtlCol="0" anchor="b"/>
          <a:lstStyle>
            <a:lvl1pPr algn="r">
              <a:defRPr sz="1300">
                <a:latin typeface="Segoe UI" panose="020B0502040204020203" pitchFamily="34" charset="0"/>
              </a:defRPr>
            </a:lvl1pPr>
          </a:lstStyle>
          <a:p>
            <a:fld id="{4B3206C8-01E0-429C-A785-9715DEB29B71}" type="slidenum">
              <a:rPr lang="de-DE" smtClean="0"/>
              <a:pPr/>
              <a:t>‹N›</a:t>
            </a:fld>
            <a:endParaRPr lang="de-DE" dirty="0"/>
          </a:p>
        </p:txBody>
      </p:sp>
    </p:spTree>
    <p:extLst>
      <p:ext uri="{BB962C8B-B14F-4D97-AF65-F5344CB8AC3E}">
        <p14:creationId xmlns:p14="http://schemas.microsoft.com/office/powerpoint/2010/main" val="404154396"/>
      </p:ext>
    </p:extLst>
  </p:cSld>
  <p:clrMap bg1="lt1" tx1="dk1" bg2="lt2" tx2="dk2" accent1="accent1" accent2="accent2" accent3="accent3" accent4="accent4" accent5="accent5" accent6="accent6" hlink="hlink" folHlink="folHlink"/>
  <p:notesStyle>
    <a:lvl1pPr marL="0" algn="l" defTabSz="871057" rtl="0" eaLnBrk="1" latinLnBrk="0" hangingPunct="1">
      <a:defRPr sz="1143" kern="1200">
        <a:solidFill>
          <a:schemeClr val="tx1"/>
        </a:solidFill>
        <a:latin typeface="Segoe UI" panose="020B0502040204020203" pitchFamily="34" charset="0"/>
        <a:ea typeface="+mn-ea"/>
        <a:cs typeface="+mn-cs"/>
      </a:defRPr>
    </a:lvl1pPr>
    <a:lvl2pPr marL="435529" algn="l" defTabSz="871057" rtl="0" eaLnBrk="1" latinLnBrk="0" hangingPunct="1">
      <a:defRPr sz="1143" kern="1200">
        <a:solidFill>
          <a:schemeClr val="tx1"/>
        </a:solidFill>
        <a:latin typeface="Segoe UI" panose="020B0502040204020203" pitchFamily="34" charset="0"/>
        <a:ea typeface="+mn-ea"/>
        <a:cs typeface="+mn-cs"/>
      </a:defRPr>
    </a:lvl2pPr>
    <a:lvl3pPr marL="871057" algn="l" defTabSz="871057" rtl="0" eaLnBrk="1" latinLnBrk="0" hangingPunct="1">
      <a:defRPr sz="1143" kern="1200">
        <a:solidFill>
          <a:schemeClr val="tx1"/>
        </a:solidFill>
        <a:latin typeface="Segoe UI" panose="020B0502040204020203" pitchFamily="34" charset="0"/>
        <a:ea typeface="+mn-ea"/>
        <a:cs typeface="+mn-cs"/>
      </a:defRPr>
    </a:lvl3pPr>
    <a:lvl4pPr marL="1306586" algn="l" defTabSz="871057" rtl="0" eaLnBrk="1" latinLnBrk="0" hangingPunct="1">
      <a:defRPr sz="1143" kern="1200">
        <a:solidFill>
          <a:schemeClr val="tx1"/>
        </a:solidFill>
        <a:latin typeface="Segoe UI" panose="020B0502040204020203" pitchFamily="34" charset="0"/>
        <a:ea typeface="+mn-ea"/>
        <a:cs typeface="+mn-cs"/>
      </a:defRPr>
    </a:lvl4pPr>
    <a:lvl5pPr marL="1742115" algn="l" defTabSz="871057" rtl="0" eaLnBrk="1" latinLnBrk="0" hangingPunct="1">
      <a:defRPr sz="1143" kern="1200">
        <a:solidFill>
          <a:schemeClr val="tx1"/>
        </a:solidFill>
        <a:latin typeface="Segoe UI" panose="020B0502040204020203" pitchFamily="34" charset="0"/>
        <a:ea typeface="+mn-ea"/>
        <a:cs typeface="+mn-cs"/>
      </a:defRPr>
    </a:lvl5pPr>
    <a:lvl6pPr marL="2177644" algn="l" defTabSz="871057" rtl="0" eaLnBrk="1" latinLnBrk="0" hangingPunct="1">
      <a:defRPr sz="1143" kern="1200">
        <a:solidFill>
          <a:schemeClr val="tx1"/>
        </a:solidFill>
        <a:latin typeface="+mn-lt"/>
        <a:ea typeface="+mn-ea"/>
        <a:cs typeface="+mn-cs"/>
      </a:defRPr>
    </a:lvl6pPr>
    <a:lvl7pPr marL="2613172" algn="l" defTabSz="871057" rtl="0" eaLnBrk="1" latinLnBrk="0" hangingPunct="1">
      <a:defRPr sz="1143" kern="1200">
        <a:solidFill>
          <a:schemeClr val="tx1"/>
        </a:solidFill>
        <a:latin typeface="+mn-lt"/>
        <a:ea typeface="+mn-ea"/>
        <a:cs typeface="+mn-cs"/>
      </a:defRPr>
    </a:lvl7pPr>
    <a:lvl8pPr marL="3048701" algn="l" defTabSz="871057" rtl="0" eaLnBrk="1" latinLnBrk="0" hangingPunct="1">
      <a:defRPr sz="1143" kern="1200">
        <a:solidFill>
          <a:schemeClr val="tx1"/>
        </a:solidFill>
        <a:latin typeface="+mn-lt"/>
        <a:ea typeface="+mn-ea"/>
        <a:cs typeface="+mn-cs"/>
      </a:defRPr>
    </a:lvl8pPr>
    <a:lvl9pPr marL="3484230" algn="l" defTabSz="871057" rtl="0" eaLnBrk="1" latinLnBrk="0" hangingPunct="1">
      <a:defRPr sz="114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it-IT" dirty="0"/>
          </a:p>
        </p:txBody>
      </p:sp>
      <p:sp>
        <p:nvSpPr>
          <p:cNvPr id="4" name="Foliennummernplatzhalter 3"/>
          <p:cNvSpPr>
            <a:spLocks noGrp="1"/>
          </p:cNvSpPr>
          <p:nvPr>
            <p:ph type="sldNum" sz="quarter" idx="5"/>
          </p:nvPr>
        </p:nvSpPr>
        <p:spPr/>
        <p:txBody>
          <a:bodyPr/>
          <a:lstStyle/>
          <a:p>
            <a:fld id="{4B3206C8-01E0-429C-A785-9715DEB29B71}" type="slidenum">
              <a:rPr lang="de-DE" smtClean="0">
                <a:solidFill>
                  <a:prstClr val="black"/>
                </a:solidFill>
              </a:rPr>
              <a:pPr/>
              <a:t>5</a:t>
            </a:fld>
            <a:endParaRPr lang="de-DE">
              <a:solidFill>
                <a:prstClr val="black"/>
              </a:solidFill>
            </a:endParaRPr>
          </a:p>
        </p:txBody>
      </p:sp>
    </p:spTree>
    <p:extLst>
      <p:ext uri="{BB962C8B-B14F-4D97-AF65-F5344CB8AC3E}">
        <p14:creationId xmlns:p14="http://schemas.microsoft.com/office/powerpoint/2010/main" val="3433023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A1A2367D-3446-4850-8BBE-812261085D6D}" type="slidenum">
              <a:rPr lang="it-IT" smtClean="0"/>
              <a:pPr/>
              <a:t>6</a:t>
            </a:fld>
            <a:endParaRPr lang="it-IT" dirty="0"/>
          </a:p>
        </p:txBody>
      </p:sp>
    </p:spTree>
    <p:extLst>
      <p:ext uri="{BB962C8B-B14F-4D97-AF65-F5344CB8AC3E}">
        <p14:creationId xmlns:p14="http://schemas.microsoft.com/office/powerpoint/2010/main" val="4254679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4B3206C8-01E0-429C-A785-9715DEB29B71}" type="slidenum">
              <a:rPr lang="de-DE" smtClean="0"/>
              <a:pPr/>
              <a:t>16</a:t>
            </a:fld>
            <a:endParaRPr lang="de-DE" dirty="0"/>
          </a:p>
        </p:txBody>
      </p:sp>
    </p:spTree>
    <p:extLst>
      <p:ext uri="{BB962C8B-B14F-4D97-AF65-F5344CB8AC3E}">
        <p14:creationId xmlns:p14="http://schemas.microsoft.com/office/powerpoint/2010/main" val="597511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4B3206C8-01E0-429C-A785-9715DEB29B71}" type="slidenum">
              <a:rPr lang="de-DE" smtClean="0"/>
              <a:pPr/>
              <a:t>18</a:t>
            </a:fld>
            <a:endParaRPr lang="de-DE" dirty="0"/>
          </a:p>
        </p:txBody>
      </p:sp>
    </p:spTree>
    <p:extLst>
      <p:ext uri="{BB962C8B-B14F-4D97-AF65-F5344CB8AC3E}">
        <p14:creationId xmlns:p14="http://schemas.microsoft.com/office/powerpoint/2010/main" val="2922013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4B3206C8-01E0-429C-A785-9715DEB29B71}" type="slidenum">
              <a:rPr lang="de-DE" smtClean="0"/>
              <a:pPr/>
              <a:t>24</a:t>
            </a:fld>
            <a:endParaRPr lang="de-DE" dirty="0"/>
          </a:p>
        </p:txBody>
      </p:sp>
    </p:spTree>
    <p:extLst>
      <p:ext uri="{BB962C8B-B14F-4D97-AF65-F5344CB8AC3E}">
        <p14:creationId xmlns:p14="http://schemas.microsoft.com/office/powerpoint/2010/main" val="28656154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pertina bianca visual">
    <p:bg>
      <p:bgPr>
        <a:solidFill>
          <a:schemeClr val="bg1"/>
        </a:solidFill>
        <a:effectLst/>
      </p:bgPr>
    </p:bg>
    <p:spTree>
      <p:nvGrpSpPr>
        <p:cNvPr id="1" name=""/>
        <p:cNvGrpSpPr/>
        <p:nvPr/>
      </p:nvGrpSpPr>
      <p:grpSpPr>
        <a:xfrm>
          <a:off x="0" y="0"/>
          <a:ext cx="0" cy="0"/>
          <a:chOff x="0" y="0"/>
          <a:chExt cx="0" cy="0"/>
        </a:xfrm>
      </p:grpSpPr>
      <p:sp>
        <p:nvSpPr>
          <p:cNvPr id="8" name="Rettangolo 7">
            <a:extLst>
              <a:ext uri="{FF2B5EF4-FFF2-40B4-BE49-F238E27FC236}">
                <a16:creationId xmlns="" xmlns:a16="http://schemas.microsoft.com/office/drawing/2014/main" id="{5E2D9794-4FDA-DC4D-B838-E0D85730A867}"/>
              </a:ext>
            </a:extLst>
          </p:cNvPr>
          <p:cNvSpPr/>
          <p:nvPr userDrawn="1"/>
        </p:nvSpPr>
        <p:spPr>
          <a:xfrm>
            <a:off x="11719112" y="0"/>
            <a:ext cx="472888" cy="6858000"/>
          </a:xfrm>
          <a:prstGeom prst="rect">
            <a:avLst/>
          </a:prstGeom>
          <a:solidFill>
            <a:srgbClr val="009FD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6" name="Titel 3">
            <a:extLst>
              <a:ext uri="{FF2B5EF4-FFF2-40B4-BE49-F238E27FC236}">
                <a16:creationId xmlns="" xmlns:a16="http://schemas.microsoft.com/office/drawing/2014/main" id="{5577DE2E-F011-ED4D-B08F-BB312F1A96FD}"/>
              </a:ext>
            </a:extLst>
          </p:cNvPr>
          <p:cNvSpPr>
            <a:spLocks noGrp="1"/>
          </p:cNvSpPr>
          <p:nvPr>
            <p:ph type="title" hasCustomPrompt="1"/>
          </p:nvPr>
        </p:nvSpPr>
        <p:spPr>
          <a:xfrm>
            <a:off x="6395064" y="3358139"/>
            <a:ext cx="5101612" cy="463846"/>
          </a:xfrm>
          <a:prstGeom prst="rect">
            <a:avLst/>
          </a:prstGeom>
        </p:spPr>
        <p:txBody>
          <a:bodyPr>
            <a:spAutoFit/>
          </a:bodyPr>
          <a:lstStyle>
            <a:lvl1pPr algn="r">
              <a:lnSpc>
                <a:spcPct val="80000"/>
              </a:lnSpc>
              <a:defRPr sz="3000" b="0" cap="none" baseline="0">
                <a:solidFill>
                  <a:schemeClr val="accent1"/>
                </a:solidFill>
                <a:latin typeface="Segoe UI" panose="020B0502040204020203" pitchFamily="34" charset="0"/>
                <a:cs typeface="Segoe UI" panose="020B0502040204020203" pitchFamily="34" charset="0"/>
              </a:defRPr>
            </a:lvl1pPr>
          </a:lstStyle>
          <a:p>
            <a:r>
              <a:rPr lang="de-DE" dirty="0"/>
              <a:t>TITOLO, 30PT</a:t>
            </a:r>
            <a:endParaRPr lang="it-IT" dirty="0"/>
          </a:p>
        </p:txBody>
      </p:sp>
      <p:sp>
        <p:nvSpPr>
          <p:cNvPr id="7" name="Textplatzhalter 11">
            <a:extLst>
              <a:ext uri="{FF2B5EF4-FFF2-40B4-BE49-F238E27FC236}">
                <a16:creationId xmlns="" xmlns:a16="http://schemas.microsoft.com/office/drawing/2014/main" id="{3DDD7910-F509-334C-BE77-0110B10DAB58}"/>
              </a:ext>
            </a:extLst>
          </p:cNvPr>
          <p:cNvSpPr>
            <a:spLocks noGrp="1"/>
          </p:cNvSpPr>
          <p:nvPr>
            <p:ph type="body" sz="quarter" idx="10" hasCustomPrompt="1"/>
          </p:nvPr>
        </p:nvSpPr>
        <p:spPr>
          <a:xfrm>
            <a:off x="6395063" y="3916521"/>
            <a:ext cx="5112131" cy="307777"/>
          </a:xfrm>
          <a:prstGeom prst="rect">
            <a:avLst/>
          </a:prstGeom>
        </p:spPr>
        <p:txBody>
          <a:bodyPr>
            <a:spAutoFit/>
          </a:bodyPr>
          <a:lstStyle>
            <a:lvl1pPr marL="0" indent="0" algn="r">
              <a:lnSpc>
                <a:spcPct val="100000"/>
              </a:lnSpc>
              <a:spcAft>
                <a:spcPts val="600"/>
              </a:spcAft>
              <a:buNone/>
              <a:defRPr sz="2000" baseline="0">
                <a:solidFill>
                  <a:schemeClr val="accent1"/>
                </a:solidFill>
                <a:latin typeface="Segoe UI" panose="020B0502040204020203" pitchFamily="34" charset="0"/>
                <a:cs typeface="Segoe UI" panose="020B0502040204020203" pitchFamily="34" charset="0"/>
              </a:defRPr>
            </a:lvl1pPr>
            <a:lvl2pPr>
              <a:defRPr sz="2000"/>
            </a:lvl2pPr>
            <a:lvl3pPr>
              <a:defRPr sz="2000"/>
            </a:lvl3pPr>
            <a:lvl4pPr>
              <a:defRPr sz="2000"/>
            </a:lvl4pPr>
            <a:lvl5pPr>
              <a:defRPr sz="2000"/>
            </a:lvl5pPr>
          </a:lstStyle>
          <a:p>
            <a:pPr lvl="0"/>
            <a:r>
              <a:rPr lang="de-DE" dirty="0" err="1"/>
              <a:t>Informazioni</a:t>
            </a:r>
            <a:r>
              <a:rPr lang="de-DE" dirty="0"/>
              <a:t> </a:t>
            </a:r>
            <a:r>
              <a:rPr lang="de-DE" dirty="0" err="1"/>
              <a:t>aggiuntive</a:t>
            </a:r>
            <a:r>
              <a:rPr lang="de-DE" dirty="0"/>
              <a:t>, 20pt</a:t>
            </a:r>
          </a:p>
        </p:txBody>
      </p:sp>
      <p:sp>
        <p:nvSpPr>
          <p:cNvPr id="9" name="Textplatzhalter 11">
            <a:extLst>
              <a:ext uri="{FF2B5EF4-FFF2-40B4-BE49-F238E27FC236}">
                <a16:creationId xmlns="" xmlns:a16="http://schemas.microsoft.com/office/drawing/2014/main" id="{4E2C4211-D150-2A42-B4D5-F16F09A812F4}"/>
              </a:ext>
            </a:extLst>
          </p:cNvPr>
          <p:cNvSpPr>
            <a:spLocks noGrp="1"/>
          </p:cNvSpPr>
          <p:nvPr>
            <p:ph type="body" sz="quarter" idx="11" hasCustomPrompt="1"/>
          </p:nvPr>
        </p:nvSpPr>
        <p:spPr>
          <a:xfrm>
            <a:off x="6395063" y="4987979"/>
            <a:ext cx="5112131" cy="246221"/>
          </a:xfrm>
          <a:prstGeom prst="rect">
            <a:avLst/>
          </a:prstGeom>
        </p:spPr>
        <p:txBody>
          <a:bodyPr anchor="b">
            <a:spAutoFit/>
          </a:bodyPr>
          <a:lstStyle>
            <a:lvl1pPr marL="0" indent="0" algn="r">
              <a:lnSpc>
                <a:spcPct val="100000"/>
              </a:lnSpc>
              <a:spcAft>
                <a:spcPts val="600"/>
              </a:spcAft>
              <a:buNone/>
              <a:defRPr sz="1600" baseline="0">
                <a:solidFill>
                  <a:schemeClr val="accent1"/>
                </a:solidFill>
                <a:latin typeface="Segoe UI" panose="020B0502040204020203" pitchFamily="34" charset="0"/>
                <a:cs typeface="Segoe UI" panose="020B0502040204020203" pitchFamily="34" charset="0"/>
              </a:defRPr>
            </a:lvl1pPr>
            <a:lvl2pPr>
              <a:defRPr sz="2000"/>
            </a:lvl2pPr>
            <a:lvl3pPr>
              <a:defRPr sz="2000"/>
            </a:lvl3pPr>
            <a:lvl4pPr>
              <a:defRPr sz="2000"/>
            </a:lvl4pPr>
            <a:lvl5pPr>
              <a:defRPr sz="2000"/>
            </a:lvl5pPr>
          </a:lstStyle>
          <a:p>
            <a:pPr lvl="0"/>
            <a:r>
              <a:rPr lang="it-IT" dirty="0"/>
              <a:t>00 mese 0000</a:t>
            </a:r>
          </a:p>
        </p:txBody>
      </p:sp>
      <p:pic>
        <p:nvPicPr>
          <p:cNvPr id="12" name="Image" descr="Image">
            <a:extLst>
              <a:ext uri="{FF2B5EF4-FFF2-40B4-BE49-F238E27FC236}">
                <a16:creationId xmlns="" xmlns:a16="http://schemas.microsoft.com/office/drawing/2014/main" id="{610FB577-3E27-154E-A5FF-4E7C3F6FB7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76137" y="6034031"/>
            <a:ext cx="1846296" cy="633302"/>
          </a:xfrm>
          <a:prstGeom prst="rect">
            <a:avLst/>
          </a:prstGeom>
          <a:ln w="12700">
            <a:miter lim="400000"/>
          </a:ln>
        </p:spPr>
      </p:pic>
      <p:pic>
        <p:nvPicPr>
          <p:cNvPr id="11" name="Immagine 10">
            <a:extLst>
              <a:ext uri="{FF2B5EF4-FFF2-40B4-BE49-F238E27FC236}">
                <a16:creationId xmlns="" xmlns:a16="http://schemas.microsoft.com/office/drawing/2014/main" id="{B9584A26-85A9-4646-9BB1-80897B183CE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203950" cy="6858000"/>
          </a:xfrm>
          <a:prstGeom prst="rect">
            <a:avLst/>
          </a:prstGeom>
        </p:spPr>
      </p:pic>
    </p:spTree>
    <p:extLst>
      <p:ext uri="{BB962C8B-B14F-4D97-AF65-F5344CB8AC3E}">
        <p14:creationId xmlns:p14="http://schemas.microsoft.com/office/powerpoint/2010/main" val="1810891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pertina azzurra visual">
    <p:bg>
      <p:bgPr>
        <a:solidFill>
          <a:schemeClr val="accent1"/>
        </a:solidFill>
        <a:effectLst/>
      </p:bgPr>
    </p:bg>
    <p:spTree>
      <p:nvGrpSpPr>
        <p:cNvPr id="1" name=""/>
        <p:cNvGrpSpPr/>
        <p:nvPr/>
      </p:nvGrpSpPr>
      <p:grpSpPr>
        <a:xfrm>
          <a:off x="0" y="0"/>
          <a:ext cx="0" cy="0"/>
          <a:chOff x="0" y="0"/>
          <a:chExt cx="0" cy="0"/>
        </a:xfrm>
      </p:grpSpPr>
      <p:sp>
        <p:nvSpPr>
          <p:cNvPr id="5" name="Rettangolo 4">
            <a:extLst>
              <a:ext uri="{FF2B5EF4-FFF2-40B4-BE49-F238E27FC236}">
                <a16:creationId xmlns="" xmlns:a16="http://schemas.microsoft.com/office/drawing/2014/main" id="{2FFACC8B-9242-7E4F-8988-7FB1E1FD35BE}"/>
              </a:ext>
            </a:extLst>
          </p:cNvPr>
          <p:cNvSpPr/>
          <p:nvPr userDrawn="1"/>
        </p:nvSpPr>
        <p:spPr>
          <a:xfrm>
            <a:off x="11719112" y="3250874"/>
            <a:ext cx="472888" cy="356251"/>
          </a:xfrm>
          <a:prstGeom prst="rect">
            <a:avLst/>
          </a:prstGeom>
          <a:solidFill>
            <a:srgbClr val="009FDA"/>
          </a:solidFill>
          <a:ln>
            <a:solidFill>
              <a:srgbClr val="009F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it-IT" dirty="0"/>
          </a:p>
        </p:txBody>
      </p:sp>
      <p:sp>
        <p:nvSpPr>
          <p:cNvPr id="2" name="CasellaDiTesto 1">
            <a:extLst>
              <a:ext uri="{FF2B5EF4-FFF2-40B4-BE49-F238E27FC236}">
                <a16:creationId xmlns="" xmlns:a16="http://schemas.microsoft.com/office/drawing/2014/main" id="{87DF3F80-6978-8A47-9044-E7705B5DE754}"/>
              </a:ext>
            </a:extLst>
          </p:cNvPr>
          <p:cNvSpPr txBox="1"/>
          <p:nvPr userDrawn="1"/>
        </p:nvSpPr>
        <p:spPr>
          <a:xfrm>
            <a:off x="13923818" y="4779818"/>
            <a:ext cx="0" cy="0"/>
          </a:xfrm>
          <a:prstGeom prst="rect">
            <a:avLst/>
          </a:prstGeom>
          <a:ln>
            <a:solidFill>
              <a:schemeClr val="bg1"/>
            </a:solidFill>
          </a:ln>
        </p:spPr>
        <p:txBody>
          <a:bodyPr vert="horz" wrap="none" lIns="0" tIns="0" rIns="0" bIns="0" rtlCol="0">
            <a:noAutofit/>
          </a:bodyPr>
          <a:lstStyle/>
          <a:p>
            <a:pPr algn="l"/>
            <a:endParaRPr lang="x-none" sz="2000" dirty="0" err="1">
              <a:solidFill>
                <a:schemeClr val="bg1"/>
              </a:solidFill>
            </a:endParaRPr>
          </a:p>
        </p:txBody>
      </p:sp>
      <p:sp>
        <p:nvSpPr>
          <p:cNvPr id="15" name="Segnaposto numero diapositiva 5">
            <a:extLst>
              <a:ext uri="{FF2B5EF4-FFF2-40B4-BE49-F238E27FC236}">
                <a16:creationId xmlns="" xmlns:a16="http://schemas.microsoft.com/office/drawing/2014/main" id="{35E9E0F6-2753-4545-9D52-D333F0EFA148}"/>
              </a:ext>
            </a:extLst>
          </p:cNvPr>
          <p:cNvSpPr txBox="1">
            <a:spLocks/>
          </p:cNvSpPr>
          <p:nvPr userDrawn="1"/>
        </p:nvSpPr>
        <p:spPr>
          <a:xfrm>
            <a:off x="11866449" y="6534548"/>
            <a:ext cx="176330" cy="153888"/>
          </a:xfrm>
          <a:prstGeom prst="rect">
            <a:avLst/>
          </a:prstGeom>
          <a:noFill/>
        </p:spPr>
        <p:txBody>
          <a:bodyPr wrap="none" lIns="0" tIns="0" rIns="0" bIns="0" rtlCol="0" anchor="ctr">
            <a:spAutoFit/>
          </a:bodyPr>
          <a:lstStyle>
            <a:defPPr>
              <a:defRPr lang="en-US"/>
            </a:defPPr>
            <a:lvl1pPr marL="0" algn="ctr" defTabSz="914400" rtl="0" eaLnBrk="1" latinLnBrk="0" hangingPunct="1">
              <a:defRPr lang="en-GB" sz="1000" b="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fld id="{B9D7DBFB-DCE9-42BC-A361-A0671D12ADFC}" type="slidenum">
              <a:rPr lang="it-IT" baseline="0" smtClean="0">
                <a:solidFill>
                  <a:srgbClr val="009FDA"/>
                </a:solidFill>
              </a:rPr>
              <a:pPr defTabSz="1219170"/>
              <a:t>‹N›</a:t>
            </a:fld>
            <a:endParaRPr lang="it-IT" baseline="0" dirty="0">
              <a:solidFill>
                <a:srgbClr val="009FDA"/>
              </a:solidFill>
            </a:endParaRPr>
          </a:p>
        </p:txBody>
      </p:sp>
      <p:sp>
        <p:nvSpPr>
          <p:cNvPr id="21" name="Titel 3">
            <a:extLst>
              <a:ext uri="{FF2B5EF4-FFF2-40B4-BE49-F238E27FC236}">
                <a16:creationId xmlns="" xmlns:a16="http://schemas.microsoft.com/office/drawing/2014/main" id="{FB9EDC09-F145-DE4C-A171-5D8876469936}"/>
              </a:ext>
            </a:extLst>
          </p:cNvPr>
          <p:cNvSpPr>
            <a:spLocks noGrp="1"/>
          </p:cNvSpPr>
          <p:nvPr>
            <p:ph type="title" hasCustomPrompt="1"/>
          </p:nvPr>
        </p:nvSpPr>
        <p:spPr>
          <a:xfrm>
            <a:off x="6395064" y="3358139"/>
            <a:ext cx="5101612" cy="463846"/>
          </a:xfrm>
          <a:prstGeom prst="rect">
            <a:avLst/>
          </a:prstGeom>
        </p:spPr>
        <p:txBody>
          <a:bodyPr>
            <a:spAutoFit/>
          </a:bodyPr>
          <a:lstStyle>
            <a:lvl1pPr algn="r">
              <a:lnSpc>
                <a:spcPct val="80000"/>
              </a:lnSpc>
              <a:defRPr sz="3000" b="0" cap="none" baseline="0">
                <a:solidFill>
                  <a:schemeClr val="bg1"/>
                </a:solidFill>
                <a:latin typeface="Segoe UI" panose="020B0502040204020203" pitchFamily="34" charset="0"/>
                <a:cs typeface="Segoe UI" panose="020B0502040204020203" pitchFamily="34" charset="0"/>
              </a:defRPr>
            </a:lvl1pPr>
          </a:lstStyle>
          <a:p>
            <a:r>
              <a:rPr lang="de-DE" dirty="0"/>
              <a:t>TITOLO, 30PT</a:t>
            </a:r>
            <a:endParaRPr lang="it-IT" dirty="0"/>
          </a:p>
        </p:txBody>
      </p:sp>
      <p:sp>
        <p:nvSpPr>
          <p:cNvPr id="22" name="Textplatzhalter 11">
            <a:extLst>
              <a:ext uri="{FF2B5EF4-FFF2-40B4-BE49-F238E27FC236}">
                <a16:creationId xmlns="" xmlns:a16="http://schemas.microsoft.com/office/drawing/2014/main" id="{2E763346-954F-174F-B931-2AB4206476F7}"/>
              </a:ext>
            </a:extLst>
          </p:cNvPr>
          <p:cNvSpPr>
            <a:spLocks noGrp="1"/>
          </p:cNvSpPr>
          <p:nvPr>
            <p:ph type="body" sz="quarter" idx="10" hasCustomPrompt="1"/>
          </p:nvPr>
        </p:nvSpPr>
        <p:spPr>
          <a:xfrm>
            <a:off x="6395063" y="3916521"/>
            <a:ext cx="5112131" cy="307777"/>
          </a:xfrm>
          <a:prstGeom prst="rect">
            <a:avLst/>
          </a:prstGeom>
        </p:spPr>
        <p:txBody>
          <a:bodyPr>
            <a:spAutoFit/>
          </a:bodyPr>
          <a:lstStyle>
            <a:lvl1pPr marL="0" indent="0" algn="r">
              <a:lnSpc>
                <a:spcPct val="100000"/>
              </a:lnSpc>
              <a:spcAft>
                <a:spcPts val="600"/>
              </a:spcAft>
              <a:buNone/>
              <a:defRPr sz="2000">
                <a:solidFill>
                  <a:schemeClr val="bg1"/>
                </a:solidFill>
                <a:latin typeface="Segoe UI" panose="020B0502040204020203" pitchFamily="34" charset="0"/>
                <a:cs typeface="Segoe UI" panose="020B0502040204020203" pitchFamily="34" charset="0"/>
              </a:defRPr>
            </a:lvl1pPr>
            <a:lvl2pPr>
              <a:defRPr sz="2000"/>
            </a:lvl2pPr>
            <a:lvl3pPr>
              <a:defRPr sz="2000"/>
            </a:lvl3pPr>
            <a:lvl4pPr>
              <a:defRPr sz="2000"/>
            </a:lvl4pPr>
            <a:lvl5pPr>
              <a:defRPr sz="2000"/>
            </a:lvl5pPr>
          </a:lstStyle>
          <a:p>
            <a:pPr lvl="0"/>
            <a:r>
              <a:rPr lang="de-DE" dirty="0" err="1"/>
              <a:t>Informazioni</a:t>
            </a:r>
            <a:r>
              <a:rPr lang="de-DE" dirty="0"/>
              <a:t> </a:t>
            </a:r>
            <a:r>
              <a:rPr lang="de-DE" dirty="0" err="1"/>
              <a:t>aggiuntive</a:t>
            </a:r>
            <a:r>
              <a:rPr lang="de-DE" dirty="0"/>
              <a:t>, 20pt</a:t>
            </a:r>
          </a:p>
        </p:txBody>
      </p:sp>
      <p:sp>
        <p:nvSpPr>
          <p:cNvPr id="23" name="Textplatzhalter 11">
            <a:extLst>
              <a:ext uri="{FF2B5EF4-FFF2-40B4-BE49-F238E27FC236}">
                <a16:creationId xmlns="" xmlns:a16="http://schemas.microsoft.com/office/drawing/2014/main" id="{B2FE66A1-A718-1349-AB23-C8615C037F28}"/>
              </a:ext>
            </a:extLst>
          </p:cNvPr>
          <p:cNvSpPr>
            <a:spLocks noGrp="1"/>
          </p:cNvSpPr>
          <p:nvPr>
            <p:ph type="body" sz="quarter" idx="11" hasCustomPrompt="1"/>
          </p:nvPr>
        </p:nvSpPr>
        <p:spPr>
          <a:xfrm>
            <a:off x="6395063" y="4987979"/>
            <a:ext cx="5112131" cy="246221"/>
          </a:xfrm>
          <a:prstGeom prst="rect">
            <a:avLst/>
          </a:prstGeom>
        </p:spPr>
        <p:txBody>
          <a:bodyPr anchor="b">
            <a:spAutoFit/>
          </a:bodyPr>
          <a:lstStyle>
            <a:lvl1pPr marL="0" indent="0" algn="r">
              <a:lnSpc>
                <a:spcPct val="100000"/>
              </a:lnSpc>
              <a:spcAft>
                <a:spcPts val="600"/>
              </a:spcAft>
              <a:buNone/>
              <a:defRPr sz="1600">
                <a:solidFill>
                  <a:schemeClr val="bg1"/>
                </a:solidFill>
                <a:latin typeface="Segoe UI" panose="020B0502040204020203" pitchFamily="34" charset="0"/>
                <a:cs typeface="Segoe UI" panose="020B0502040204020203" pitchFamily="34" charset="0"/>
              </a:defRPr>
            </a:lvl1pPr>
            <a:lvl2pPr>
              <a:defRPr sz="2000"/>
            </a:lvl2pPr>
            <a:lvl3pPr>
              <a:defRPr sz="2000"/>
            </a:lvl3pPr>
            <a:lvl4pPr>
              <a:defRPr sz="2000"/>
            </a:lvl4pPr>
            <a:lvl5pPr>
              <a:defRPr sz="2000"/>
            </a:lvl5pPr>
          </a:lstStyle>
          <a:p>
            <a:pPr lvl="0"/>
            <a:r>
              <a:rPr lang="it-IT" dirty="0"/>
              <a:t>00 mese 0000</a:t>
            </a:r>
          </a:p>
        </p:txBody>
      </p:sp>
      <p:pic>
        <p:nvPicPr>
          <p:cNvPr id="10" name="Image" descr="Image">
            <a:extLst>
              <a:ext uri="{FF2B5EF4-FFF2-40B4-BE49-F238E27FC236}">
                <a16:creationId xmlns="" xmlns:a16="http://schemas.microsoft.com/office/drawing/2014/main" id="{E03C53A8-4DFA-0C4A-9178-9D2BF448A1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76137" y="6034267"/>
            <a:ext cx="1851248" cy="635000"/>
          </a:xfrm>
          <a:prstGeom prst="rect">
            <a:avLst/>
          </a:prstGeom>
          <a:ln w="12700">
            <a:miter lim="400000"/>
          </a:ln>
        </p:spPr>
      </p:pic>
      <p:pic>
        <p:nvPicPr>
          <p:cNvPr id="11" name="Immagine 10">
            <a:extLst>
              <a:ext uri="{FF2B5EF4-FFF2-40B4-BE49-F238E27FC236}">
                <a16:creationId xmlns="" xmlns:a16="http://schemas.microsoft.com/office/drawing/2014/main" id="{80D0664B-6182-D74A-8310-9119A9AF176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183146" cy="6858000"/>
          </a:xfrm>
          <a:prstGeom prst="rect">
            <a:avLst/>
          </a:prstGeom>
        </p:spPr>
      </p:pic>
    </p:spTree>
    <p:extLst>
      <p:ext uri="{BB962C8B-B14F-4D97-AF65-F5344CB8AC3E}">
        <p14:creationId xmlns:p14="http://schemas.microsoft.com/office/powerpoint/2010/main" val="1989903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dice">
    <p:bg>
      <p:bgPr>
        <a:solidFill>
          <a:schemeClr val="bg1"/>
        </a:solidFill>
        <a:effectLst/>
      </p:bgPr>
    </p:bg>
    <p:spTree>
      <p:nvGrpSpPr>
        <p:cNvPr id="1" name=""/>
        <p:cNvGrpSpPr/>
        <p:nvPr/>
      </p:nvGrpSpPr>
      <p:grpSpPr>
        <a:xfrm>
          <a:off x="0" y="0"/>
          <a:ext cx="0" cy="0"/>
          <a:chOff x="0" y="0"/>
          <a:chExt cx="0" cy="0"/>
        </a:xfrm>
      </p:grpSpPr>
      <p:sp>
        <p:nvSpPr>
          <p:cNvPr id="6" name="Rettangolo 5">
            <a:extLst>
              <a:ext uri="{FF2B5EF4-FFF2-40B4-BE49-F238E27FC236}">
                <a16:creationId xmlns="" xmlns:a16="http://schemas.microsoft.com/office/drawing/2014/main" id="{62A75090-4B50-7F40-9990-80E003C21FD8}"/>
              </a:ext>
            </a:extLst>
          </p:cNvPr>
          <p:cNvSpPr/>
          <p:nvPr userDrawn="1"/>
        </p:nvSpPr>
        <p:spPr>
          <a:xfrm>
            <a:off x="11719112" y="0"/>
            <a:ext cx="472888" cy="6858000"/>
          </a:xfrm>
          <a:prstGeom prst="rect">
            <a:avLst/>
          </a:prstGeom>
          <a:solidFill>
            <a:srgbClr val="009F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Elemento grafico 10">
            <a:extLst>
              <a:ext uri="{FF2B5EF4-FFF2-40B4-BE49-F238E27FC236}">
                <a16:creationId xmlns="" xmlns:a16="http://schemas.microsoft.com/office/drawing/2014/main" id="{405F0AF0-AC96-5241-81D9-04B5207F80E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a:xfrm>
            <a:off x="10262770" y="6226421"/>
            <a:ext cx="1243014" cy="426383"/>
          </a:xfrm>
          <a:prstGeom prst="rect">
            <a:avLst/>
          </a:prstGeom>
        </p:spPr>
      </p:pic>
      <p:sp>
        <p:nvSpPr>
          <p:cNvPr id="5" name="CasellaDiTesto 4">
            <a:extLst>
              <a:ext uri="{FF2B5EF4-FFF2-40B4-BE49-F238E27FC236}">
                <a16:creationId xmlns="" xmlns:a16="http://schemas.microsoft.com/office/drawing/2014/main" id="{05DEDBC4-5406-D647-9F4F-EEA325BFF2DE}"/>
              </a:ext>
            </a:extLst>
          </p:cNvPr>
          <p:cNvSpPr txBox="1"/>
          <p:nvPr userDrawn="1"/>
        </p:nvSpPr>
        <p:spPr>
          <a:xfrm>
            <a:off x="9804720" y="765369"/>
            <a:ext cx="1812275" cy="646331"/>
          </a:xfrm>
          <a:prstGeom prst="rect">
            <a:avLst/>
          </a:prstGeom>
          <a:noFill/>
        </p:spPr>
        <p:txBody>
          <a:bodyPr wrap="square" rtlCol="0">
            <a:spAutoFit/>
          </a:bodyPr>
          <a:lstStyle/>
          <a:p>
            <a:pPr algn="r"/>
            <a:r>
              <a:rPr lang="it-IT" sz="3600" b="1" kern="1200" baseline="0" dirty="0">
                <a:solidFill>
                  <a:srgbClr val="009FDA"/>
                </a:solidFill>
                <a:latin typeface="Segoe UI" panose="020B0502040204020203" pitchFamily="34" charset="0"/>
                <a:ea typeface="+mj-ea"/>
                <a:cs typeface="+mj-cs"/>
              </a:rPr>
              <a:t>Indice</a:t>
            </a:r>
          </a:p>
        </p:txBody>
      </p:sp>
    </p:spTree>
    <p:extLst>
      <p:ext uri="{BB962C8B-B14F-4D97-AF65-F5344CB8AC3E}">
        <p14:creationId xmlns:p14="http://schemas.microsoft.com/office/powerpoint/2010/main" val="130852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paccacapitolo bianco">
    <p:spTree>
      <p:nvGrpSpPr>
        <p:cNvPr id="1" name=""/>
        <p:cNvGrpSpPr/>
        <p:nvPr/>
      </p:nvGrpSpPr>
      <p:grpSpPr>
        <a:xfrm>
          <a:off x="0" y="0"/>
          <a:ext cx="0" cy="0"/>
          <a:chOff x="0" y="0"/>
          <a:chExt cx="0" cy="0"/>
        </a:xfrm>
      </p:grpSpPr>
      <p:sp>
        <p:nvSpPr>
          <p:cNvPr id="2" name="Textplatzhalter 11">
            <a:extLst>
              <a:ext uri="{FF2B5EF4-FFF2-40B4-BE49-F238E27FC236}">
                <a16:creationId xmlns="" xmlns:a16="http://schemas.microsoft.com/office/drawing/2014/main" id="{D41908D1-14A6-584E-8374-A371572A382C}"/>
              </a:ext>
            </a:extLst>
          </p:cNvPr>
          <p:cNvSpPr>
            <a:spLocks noGrp="1"/>
          </p:cNvSpPr>
          <p:nvPr>
            <p:ph type="body" sz="quarter" idx="10" hasCustomPrompt="1"/>
          </p:nvPr>
        </p:nvSpPr>
        <p:spPr>
          <a:xfrm>
            <a:off x="6203950" y="3293214"/>
            <a:ext cx="5309464" cy="307777"/>
          </a:xfrm>
          <a:prstGeom prst="rect">
            <a:avLst/>
          </a:prstGeom>
        </p:spPr>
        <p:txBody>
          <a:bodyPr wrap="square">
            <a:spAutoFit/>
          </a:bodyPr>
          <a:lstStyle>
            <a:lvl1pPr marL="0" indent="0" algn="r">
              <a:lnSpc>
                <a:spcPct val="100000"/>
              </a:lnSpc>
              <a:spcAft>
                <a:spcPts val="600"/>
              </a:spcAft>
              <a:buNone/>
              <a:defRPr sz="2000" baseline="0">
                <a:solidFill>
                  <a:schemeClr val="accent1"/>
                </a:solidFill>
                <a:latin typeface="Segoe UI" panose="020B0502040204020203" pitchFamily="34" charset="0"/>
                <a:cs typeface="Segoe UI" panose="020B0502040204020203" pitchFamily="34" charset="0"/>
              </a:defRPr>
            </a:lvl1pPr>
            <a:lvl2pPr>
              <a:defRPr sz="2000"/>
            </a:lvl2pPr>
            <a:lvl3pPr>
              <a:defRPr sz="2000"/>
            </a:lvl3pPr>
            <a:lvl4pPr>
              <a:defRPr sz="2000"/>
            </a:lvl4pPr>
            <a:lvl5pPr>
              <a:defRPr sz="2000"/>
            </a:lvl5pPr>
          </a:lstStyle>
          <a:p>
            <a:pPr lvl="0"/>
            <a:r>
              <a:rPr lang="de-DE" dirty="0" err="1"/>
              <a:t>Informazioni</a:t>
            </a:r>
            <a:r>
              <a:rPr lang="de-DE" dirty="0"/>
              <a:t> </a:t>
            </a:r>
            <a:r>
              <a:rPr lang="de-DE" dirty="0" err="1"/>
              <a:t>aggiuntive</a:t>
            </a:r>
            <a:r>
              <a:rPr lang="de-DE" dirty="0"/>
              <a:t>, 20pt</a:t>
            </a:r>
          </a:p>
        </p:txBody>
      </p:sp>
      <p:sp>
        <p:nvSpPr>
          <p:cNvPr id="3" name="Titel 3">
            <a:extLst>
              <a:ext uri="{FF2B5EF4-FFF2-40B4-BE49-F238E27FC236}">
                <a16:creationId xmlns="" xmlns:a16="http://schemas.microsoft.com/office/drawing/2014/main" id="{2A77A84A-C94C-1942-94C6-5FB12EA1604A}"/>
              </a:ext>
            </a:extLst>
          </p:cNvPr>
          <p:cNvSpPr>
            <a:spLocks noGrp="1"/>
          </p:cNvSpPr>
          <p:nvPr>
            <p:ph type="title" hasCustomPrompt="1"/>
          </p:nvPr>
        </p:nvSpPr>
        <p:spPr>
          <a:xfrm>
            <a:off x="6203950" y="695984"/>
            <a:ext cx="5380847" cy="759311"/>
          </a:xfrm>
          <a:prstGeom prst="rect">
            <a:avLst/>
          </a:prstGeom>
        </p:spPr>
        <p:txBody>
          <a:bodyPr wrap="square">
            <a:spAutoFit/>
          </a:bodyPr>
          <a:lstStyle>
            <a:lvl1pPr algn="r">
              <a:lnSpc>
                <a:spcPct val="80000"/>
              </a:lnSpc>
              <a:defRPr sz="5400" b="1" cap="none" baseline="0">
                <a:solidFill>
                  <a:schemeClr val="accent1"/>
                </a:solidFill>
                <a:latin typeface="Segoe UI" panose="020B0502040204020203" pitchFamily="34" charset="0"/>
                <a:cs typeface="Segoe UI" panose="020B0502040204020203" pitchFamily="34" charset="0"/>
              </a:defRPr>
            </a:lvl1pPr>
          </a:lstStyle>
          <a:p>
            <a:r>
              <a:rPr lang="de-DE" dirty="0" err="1"/>
              <a:t>Titolo</a:t>
            </a:r>
            <a:r>
              <a:rPr lang="de-DE" dirty="0"/>
              <a:t>, 54pt</a:t>
            </a:r>
            <a:endParaRPr lang="it-IT" dirty="0"/>
          </a:p>
        </p:txBody>
      </p:sp>
    </p:spTree>
    <p:extLst>
      <p:ext uri="{BB962C8B-B14F-4D97-AF65-F5344CB8AC3E}">
        <p14:creationId xmlns:p14="http://schemas.microsoft.com/office/powerpoint/2010/main" val="1704240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paccacapitolo foto ">
    <p:bg>
      <p:bgPr>
        <a:solidFill>
          <a:schemeClr val="accent1"/>
        </a:solidFill>
        <a:effectLst/>
      </p:bgPr>
    </p:bg>
    <p:spTree>
      <p:nvGrpSpPr>
        <p:cNvPr id="1" name=""/>
        <p:cNvGrpSpPr/>
        <p:nvPr/>
      </p:nvGrpSpPr>
      <p:grpSpPr>
        <a:xfrm>
          <a:off x="0" y="0"/>
          <a:ext cx="0" cy="0"/>
          <a:chOff x="0" y="0"/>
          <a:chExt cx="0" cy="0"/>
        </a:xfrm>
      </p:grpSpPr>
      <p:sp>
        <p:nvSpPr>
          <p:cNvPr id="47" name="Bildplatzhalter 2">
            <a:extLst>
              <a:ext uri="{FF2B5EF4-FFF2-40B4-BE49-F238E27FC236}">
                <a16:creationId xmlns="" xmlns:a16="http://schemas.microsoft.com/office/drawing/2014/main" id="{AC6AC596-BC13-4ADC-9F89-565F9377B51F}"/>
              </a:ext>
            </a:extLst>
          </p:cNvPr>
          <p:cNvSpPr>
            <a:spLocks noGrp="1"/>
          </p:cNvSpPr>
          <p:nvPr>
            <p:ph type="pic" sz="quarter" idx="11" hasCustomPrompt="1"/>
          </p:nvPr>
        </p:nvSpPr>
        <p:spPr>
          <a:xfrm>
            <a:off x="0" y="0"/>
            <a:ext cx="11717867" cy="6858000"/>
          </a:xfrm>
          <a:prstGeom prst="rect">
            <a:avLst/>
          </a:prstGeom>
          <a:solidFill>
            <a:schemeClr val="tx2">
              <a:lumMod val="20000"/>
              <a:lumOff val="80000"/>
            </a:schemeClr>
          </a:solidFill>
          <a:ln w="6350">
            <a:noFill/>
          </a:ln>
        </p:spPr>
        <p:txBody>
          <a:bodyPr vert="horz" wrap="square" lIns="0" tIns="0" rIns="0" bIns="0" rtlCol="0" anchor="ctr">
            <a:noAutofit/>
          </a:bodyPr>
          <a:lstStyle>
            <a:lvl1pPr algn="ctr">
              <a:defRPr lang="de-DE" cap="all"/>
            </a:lvl1pPr>
          </a:lstStyle>
          <a:p>
            <a:pPr lvl="0" algn="ctr">
              <a:buNone/>
            </a:pPr>
            <a:r>
              <a:rPr lang="de-DE" dirty="0"/>
              <a:t>Foto</a:t>
            </a:r>
          </a:p>
        </p:txBody>
      </p:sp>
      <p:sp>
        <p:nvSpPr>
          <p:cNvPr id="4" name="CasellaDiTesto 3">
            <a:extLst>
              <a:ext uri="{FF2B5EF4-FFF2-40B4-BE49-F238E27FC236}">
                <a16:creationId xmlns="" xmlns:a16="http://schemas.microsoft.com/office/drawing/2014/main" id="{4D7DC163-16A3-6B4D-BD86-55DF641F30D3}"/>
              </a:ext>
            </a:extLst>
          </p:cNvPr>
          <p:cNvSpPr txBox="1"/>
          <p:nvPr userDrawn="1"/>
        </p:nvSpPr>
        <p:spPr>
          <a:xfrm>
            <a:off x="11492089" y="282222"/>
            <a:ext cx="65" cy="307777"/>
          </a:xfrm>
          <a:prstGeom prst="rect">
            <a:avLst/>
          </a:prstGeom>
        </p:spPr>
        <p:txBody>
          <a:bodyPr vert="horz" wrap="none" lIns="0" tIns="0" rIns="0" bIns="0" rtlCol="0">
            <a:spAutoFit/>
          </a:bodyPr>
          <a:lstStyle/>
          <a:p>
            <a:pPr algn="l"/>
            <a:endParaRPr lang="x-none" sz="2000" dirty="0" err="1">
              <a:solidFill>
                <a:schemeClr val="bg2"/>
              </a:solidFill>
            </a:endParaRPr>
          </a:p>
        </p:txBody>
      </p:sp>
      <p:sp>
        <p:nvSpPr>
          <p:cNvPr id="5" name="Textplatzhalter 11">
            <a:extLst>
              <a:ext uri="{FF2B5EF4-FFF2-40B4-BE49-F238E27FC236}">
                <a16:creationId xmlns="" xmlns:a16="http://schemas.microsoft.com/office/drawing/2014/main" id="{A7463064-DD9F-C948-819C-2C5CAC3A875B}"/>
              </a:ext>
            </a:extLst>
          </p:cNvPr>
          <p:cNvSpPr>
            <a:spLocks noGrp="1"/>
          </p:cNvSpPr>
          <p:nvPr>
            <p:ph type="body" sz="quarter" idx="10" hasCustomPrompt="1"/>
          </p:nvPr>
        </p:nvSpPr>
        <p:spPr>
          <a:xfrm>
            <a:off x="6203950" y="3293214"/>
            <a:ext cx="5309464" cy="307777"/>
          </a:xfrm>
          <a:prstGeom prst="rect">
            <a:avLst/>
          </a:prstGeom>
        </p:spPr>
        <p:txBody>
          <a:bodyPr wrap="square">
            <a:spAutoFit/>
          </a:bodyPr>
          <a:lstStyle>
            <a:lvl1pPr marL="0" indent="0" algn="r">
              <a:lnSpc>
                <a:spcPct val="100000"/>
              </a:lnSpc>
              <a:spcAft>
                <a:spcPts val="600"/>
              </a:spcAft>
              <a:buNone/>
              <a:defRPr sz="2000" baseline="0">
                <a:solidFill>
                  <a:schemeClr val="bg1"/>
                </a:solidFill>
                <a:latin typeface="Segoe UI" panose="020B0502040204020203" pitchFamily="34" charset="0"/>
                <a:cs typeface="Segoe UI" panose="020B0502040204020203" pitchFamily="34" charset="0"/>
              </a:defRPr>
            </a:lvl1pPr>
            <a:lvl2pPr>
              <a:defRPr sz="2000"/>
            </a:lvl2pPr>
            <a:lvl3pPr>
              <a:defRPr sz="2000"/>
            </a:lvl3pPr>
            <a:lvl4pPr>
              <a:defRPr sz="2000"/>
            </a:lvl4pPr>
            <a:lvl5pPr>
              <a:defRPr sz="2000"/>
            </a:lvl5pPr>
          </a:lstStyle>
          <a:p>
            <a:pPr lvl="0"/>
            <a:r>
              <a:rPr lang="de-DE" dirty="0" err="1"/>
              <a:t>Informazioni</a:t>
            </a:r>
            <a:r>
              <a:rPr lang="de-DE" dirty="0"/>
              <a:t> </a:t>
            </a:r>
            <a:r>
              <a:rPr lang="de-DE" dirty="0" err="1"/>
              <a:t>aggiuntive</a:t>
            </a:r>
            <a:r>
              <a:rPr lang="de-DE" dirty="0"/>
              <a:t>, 20pt</a:t>
            </a:r>
          </a:p>
        </p:txBody>
      </p:sp>
      <p:sp>
        <p:nvSpPr>
          <p:cNvPr id="8" name="Titel 3">
            <a:extLst>
              <a:ext uri="{FF2B5EF4-FFF2-40B4-BE49-F238E27FC236}">
                <a16:creationId xmlns="" xmlns:a16="http://schemas.microsoft.com/office/drawing/2014/main" id="{4D55E18E-2E41-7444-9850-F30EAB49DB02}"/>
              </a:ext>
            </a:extLst>
          </p:cNvPr>
          <p:cNvSpPr>
            <a:spLocks noGrp="1"/>
          </p:cNvSpPr>
          <p:nvPr>
            <p:ph type="title" hasCustomPrompt="1"/>
          </p:nvPr>
        </p:nvSpPr>
        <p:spPr>
          <a:xfrm>
            <a:off x="6203950" y="672835"/>
            <a:ext cx="5380847" cy="759311"/>
          </a:xfrm>
          <a:prstGeom prst="rect">
            <a:avLst/>
          </a:prstGeom>
        </p:spPr>
        <p:txBody>
          <a:bodyPr wrap="square">
            <a:spAutoFit/>
          </a:bodyPr>
          <a:lstStyle>
            <a:lvl1pPr algn="r">
              <a:lnSpc>
                <a:spcPct val="80000"/>
              </a:lnSpc>
              <a:defRPr sz="5400" b="1" cap="none" baseline="0">
                <a:solidFill>
                  <a:schemeClr val="bg1"/>
                </a:solidFill>
                <a:latin typeface="Segoe UI" panose="020B0502040204020203" pitchFamily="34" charset="0"/>
                <a:cs typeface="Segoe UI" panose="020B0502040204020203" pitchFamily="34" charset="0"/>
              </a:defRPr>
            </a:lvl1pPr>
          </a:lstStyle>
          <a:p>
            <a:r>
              <a:rPr lang="de-DE" dirty="0" err="1"/>
              <a:t>Titolo</a:t>
            </a:r>
            <a:r>
              <a:rPr lang="de-DE" dirty="0"/>
              <a:t>, 54pt</a:t>
            </a:r>
            <a:endParaRPr lang="it-IT" dirty="0"/>
          </a:p>
        </p:txBody>
      </p:sp>
    </p:spTree>
    <p:extLst>
      <p:ext uri="{BB962C8B-B14F-4D97-AF65-F5344CB8AC3E}">
        <p14:creationId xmlns:p14="http://schemas.microsoft.com/office/powerpoint/2010/main" val="2937141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paccacapitolo azzurro chiaro">
    <p:bg>
      <p:bgPr>
        <a:solidFill>
          <a:srgbClr val="D3EEFD"/>
        </a:solidFill>
        <a:effectLst/>
      </p:bgPr>
    </p:bg>
    <p:spTree>
      <p:nvGrpSpPr>
        <p:cNvPr id="1" name=""/>
        <p:cNvGrpSpPr/>
        <p:nvPr/>
      </p:nvGrpSpPr>
      <p:grpSpPr>
        <a:xfrm>
          <a:off x="0" y="0"/>
          <a:ext cx="0" cy="0"/>
          <a:chOff x="0" y="0"/>
          <a:chExt cx="0" cy="0"/>
        </a:xfrm>
      </p:grpSpPr>
      <p:sp>
        <p:nvSpPr>
          <p:cNvPr id="3" name="Titel 3">
            <a:extLst>
              <a:ext uri="{FF2B5EF4-FFF2-40B4-BE49-F238E27FC236}">
                <a16:creationId xmlns="" xmlns:a16="http://schemas.microsoft.com/office/drawing/2014/main" id="{2888F105-AE18-9146-96EF-8554CBF2AD48}"/>
              </a:ext>
            </a:extLst>
          </p:cNvPr>
          <p:cNvSpPr>
            <a:spLocks noGrp="1"/>
          </p:cNvSpPr>
          <p:nvPr>
            <p:ph type="title" hasCustomPrompt="1"/>
          </p:nvPr>
        </p:nvSpPr>
        <p:spPr>
          <a:xfrm>
            <a:off x="6203950" y="728663"/>
            <a:ext cx="5380847" cy="726629"/>
          </a:xfrm>
          <a:prstGeom prst="rect">
            <a:avLst/>
          </a:prstGeom>
        </p:spPr>
        <p:txBody>
          <a:bodyPr/>
          <a:lstStyle>
            <a:lvl1pPr algn="r">
              <a:lnSpc>
                <a:spcPct val="80000"/>
              </a:lnSpc>
              <a:defRPr sz="5400" b="1" cap="none" baseline="0">
                <a:solidFill>
                  <a:schemeClr val="accent1"/>
                </a:solidFill>
                <a:latin typeface="Segoe UI" panose="020B0502040204020203" pitchFamily="34" charset="0"/>
                <a:cs typeface="Segoe UI" panose="020B0502040204020203" pitchFamily="34" charset="0"/>
              </a:defRPr>
            </a:lvl1pPr>
          </a:lstStyle>
          <a:p>
            <a:r>
              <a:rPr lang="de-DE" dirty="0" err="1"/>
              <a:t>Titolo</a:t>
            </a:r>
            <a:r>
              <a:rPr lang="de-DE" dirty="0"/>
              <a:t>, 54pt</a:t>
            </a:r>
            <a:endParaRPr lang="it-IT" dirty="0"/>
          </a:p>
        </p:txBody>
      </p:sp>
      <p:sp>
        <p:nvSpPr>
          <p:cNvPr id="4" name="Textplatzhalter 11">
            <a:extLst>
              <a:ext uri="{FF2B5EF4-FFF2-40B4-BE49-F238E27FC236}">
                <a16:creationId xmlns="" xmlns:a16="http://schemas.microsoft.com/office/drawing/2014/main" id="{1773C808-30D8-7142-A0D3-36F0091641CD}"/>
              </a:ext>
            </a:extLst>
          </p:cNvPr>
          <p:cNvSpPr>
            <a:spLocks noGrp="1"/>
          </p:cNvSpPr>
          <p:nvPr>
            <p:ph type="body" sz="quarter" idx="10" hasCustomPrompt="1"/>
          </p:nvPr>
        </p:nvSpPr>
        <p:spPr>
          <a:xfrm>
            <a:off x="6203950" y="3293214"/>
            <a:ext cx="5309464" cy="307777"/>
          </a:xfrm>
          <a:prstGeom prst="rect">
            <a:avLst/>
          </a:prstGeom>
        </p:spPr>
        <p:txBody>
          <a:bodyPr wrap="square">
            <a:spAutoFit/>
          </a:bodyPr>
          <a:lstStyle>
            <a:lvl1pPr marL="0" indent="0" algn="r">
              <a:lnSpc>
                <a:spcPct val="100000"/>
              </a:lnSpc>
              <a:spcAft>
                <a:spcPts val="600"/>
              </a:spcAft>
              <a:buNone/>
              <a:defRPr sz="2000" baseline="0">
                <a:solidFill>
                  <a:schemeClr val="accent1"/>
                </a:solidFill>
                <a:latin typeface="Segoe UI" panose="020B0502040204020203" pitchFamily="34" charset="0"/>
                <a:cs typeface="Segoe UI" panose="020B0502040204020203" pitchFamily="34" charset="0"/>
              </a:defRPr>
            </a:lvl1pPr>
            <a:lvl2pPr>
              <a:defRPr sz="2000"/>
            </a:lvl2pPr>
            <a:lvl3pPr>
              <a:defRPr sz="2000"/>
            </a:lvl3pPr>
            <a:lvl4pPr>
              <a:defRPr sz="2000"/>
            </a:lvl4pPr>
            <a:lvl5pPr>
              <a:defRPr sz="2000"/>
            </a:lvl5pPr>
          </a:lstStyle>
          <a:p>
            <a:pPr lvl="0"/>
            <a:r>
              <a:rPr lang="de-DE" dirty="0" err="1"/>
              <a:t>Informazioni</a:t>
            </a:r>
            <a:r>
              <a:rPr lang="de-DE" dirty="0"/>
              <a:t> </a:t>
            </a:r>
            <a:r>
              <a:rPr lang="de-DE" dirty="0" err="1"/>
              <a:t>aggiuntive</a:t>
            </a:r>
            <a:r>
              <a:rPr lang="de-DE" dirty="0"/>
              <a:t>, 20pt</a:t>
            </a:r>
          </a:p>
        </p:txBody>
      </p:sp>
    </p:spTree>
    <p:extLst>
      <p:ext uri="{BB962C8B-B14F-4D97-AF65-F5344CB8AC3E}">
        <p14:creationId xmlns:p14="http://schemas.microsoft.com/office/powerpoint/2010/main" val="982654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sto 18pt">
    <p:spTree>
      <p:nvGrpSpPr>
        <p:cNvPr id="1" name=""/>
        <p:cNvGrpSpPr/>
        <p:nvPr/>
      </p:nvGrpSpPr>
      <p:grpSpPr>
        <a:xfrm>
          <a:off x="0" y="0"/>
          <a:ext cx="0" cy="0"/>
          <a:chOff x="0" y="0"/>
          <a:chExt cx="0" cy="0"/>
        </a:xfrm>
      </p:grpSpPr>
      <p:sp>
        <p:nvSpPr>
          <p:cNvPr id="17" name="Segnaposto testo 4">
            <a:extLst>
              <a:ext uri="{FF2B5EF4-FFF2-40B4-BE49-F238E27FC236}">
                <a16:creationId xmlns="" xmlns:a16="http://schemas.microsoft.com/office/drawing/2014/main" id="{84407104-BF19-0C4E-B52C-AC0309184EBF}"/>
              </a:ext>
            </a:extLst>
          </p:cNvPr>
          <p:cNvSpPr>
            <a:spLocks noGrp="1"/>
          </p:cNvSpPr>
          <p:nvPr>
            <p:ph type="body" sz="quarter" idx="14" hasCustomPrompt="1"/>
          </p:nvPr>
        </p:nvSpPr>
        <p:spPr>
          <a:xfrm>
            <a:off x="419091" y="1561562"/>
            <a:ext cx="11089307" cy="1301510"/>
          </a:xfrm>
          <a:prstGeom prst="rect">
            <a:avLst/>
          </a:prstGeom>
        </p:spPr>
        <p:txBody>
          <a:bodyPr>
            <a:spAutoFit/>
          </a:bodyPr>
          <a:lstStyle>
            <a:lvl1pPr marL="0" indent="0">
              <a:buClr>
                <a:schemeClr val="tx2"/>
              </a:buClr>
              <a:buSzPct val="140000"/>
              <a:buFontTx/>
              <a:buNone/>
              <a:defRPr sz="1800"/>
            </a:lvl1pPr>
            <a:lvl2pPr marL="452437" indent="0">
              <a:buClr>
                <a:schemeClr val="tx2"/>
              </a:buClr>
              <a:buSzPct val="140000"/>
              <a:buFontTx/>
              <a:buNone/>
              <a:defRPr sz="1600"/>
            </a:lvl2pPr>
            <a:lvl3pPr marL="895350" indent="0">
              <a:buClr>
                <a:schemeClr val="tx2"/>
              </a:buClr>
              <a:buSzPct val="140000"/>
              <a:buFontTx/>
              <a:buNone/>
              <a:defRPr sz="1400"/>
            </a:lvl3pPr>
            <a:lvl4pPr marL="1343025" indent="0">
              <a:buClr>
                <a:schemeClr val="tx2"/>
              </a:buClr>
              <a:buSzPct val="140000"/>
              <a:buFontTx/>
              <a:buNone/>
              <a:defRPr sz="1200"/>
            </a:lvl4pPr>
            <a:lvl5pPr marL="1795462" indent="0">
              <a:buClr>
                <a:schemeClr val="tx2"/>
              </a:buClr>
              <a:buSzPct val="140000"/>
              <a:buFontTx/>
              <a:buNone/>
              <a:defRPr sz="1100"/>
            </a:lvl5pPr>
          </a:lstStyle>
          <a:p>
            <a:pPr lvl="0"/>
            <a:r>
              <a:rPr lang="it-IT" dirty="0"/>
              <a:t>Testo 18pt</a:t>
            </a:r>
          </a:p>
          <a:p>
            <a:pPr lvl="1"/>
            <a:r>
              <a:rPr lang="it-IT" dirty="0"/>
              <a:t>Secondo livello 16pt</a:t>
            </a:r>
          </a:p>
          <a:p>
            <a:pPr lvl="2"/>
            <a:r>
              <a:rPr lang="it-IT" dirty="0"/>
              <a:t>Terzo livello 14pt</a:t>
            </a:r>
          </a:p>
          <a:p>
            <a:pPr lvl="4"/>
            <a:r>
              <a:rPr lang="it-IT" dirty="0"/>
              <a:t>Quarto livello 11pt</a:t>
            </a:r>
          </a:p>
        </p:txBody>
      </p:sp>
      <p:sp>
        <p:nvSpPr>
          <p:cNvPr id="5" name="Rectangle 2">
            <a:extLst>
              <a:ext uri="{FF2B5EF4-FFF2-40B4-BE49-F238E27FC236}">
                <a16:creationId xmlns="" xmlns:a16="http://schemas.microsoft.com/office/drawing/2014/main" id="{31FD38BF-083A-1146-B4FA-89F9FC959526}"/>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8" name="Segnaposto contenuto 3">
            <a:extLst>
              <a:ext uri="{FF2B5EF4-FFF2-40B4-BE49-F238E27FC236}">
                <a16:creationId xmlns="" xmlns:a16="http://schemas.microsoft.com/office/drawing/2014/main" id="{99437971-59AB-DE4E-9D40-49D1850FD78B}"/>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Tree>
    <p:extLst>
      <p:ext uri="{BB962C8B-B14F-4D97-AF65-F5344CB8AC3E}">
        <p14:creationId xmlns:p14="http://schemas.microsoft.com/office/powerpoint/2010/main" val="1730825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unto elenco 18pt ">
    <p:spTree>
      <p:nvGrpSpPr>
        <p:cNvPr id="1" name=""/>
        <p:cNvGrpSpPr/>
        <p:nvPr/>
      </p:nvGrpSpPr>
      <p:grpSpPr>
        <a:xfrm>
          <a:off x="0" y="0"/>
          <a:ext cx="0" cy="0"/>
          <a:chOff x="0" y="0"/>
          <a:chExt cx="0" cy="0"/>
        </a:xfrm>
      </p:grpSpPr>
      <p:sp>
        <p:nvSpPr>
          <p:cNvPr id="15" name="Textplatzhalter 2">
            <a:extLst>
              <a:ext uri="{FF2B5EF4-FFF2-40B4-BE49-F238E27FC236}">
                <a16:creationId xmlns="" xmlns:a16="http://schemas.microsoft.com/office/drawing/2014/main" id="{4727AA1E-AC7F-7644-AC0D-6A7056436018}"/>
              </a:ext>
            </a:extLst>
          </p:cNvPr>
          <p:cNvSpPr>
            <a:spLocks noGrp="1"/>
          </p:cNvSpPr>
          <p:nvPr>
            <p:ph type="body" sz="quarter" idx="12" hasCustomPrompt="1"/>
          </p:nvPr>
        </p:nvSpPr>
        <p:spPr>
          <a:xfrm>
            <a:off x="418524" y="1561562"/>
            <a:ext cx="11089874" cy="1301510"/>
          </a:xfrm>
          <a:prstGeom prst="rect">
            <a:avLst/>
          </a:prstGeom>
        </p:spPr>
        <p:txBody>
          <a:bodyPr vert="horz" lIns="0" tIns="0" rIns="0" bIns="0" rtlCol="0">
            <a:spAutoFit/>
          </a:bodyPr>
          <a:lstStyle>
            <a:lvl1pPr marL="342900" indent="-342900">
              <a:buFont typeface="Arial" panose="020B0604020202020204" pitchFamily="34" charset="0"/>
              <a:buChar char="•"/>
              <a:defRPr lang="de-DE" sz="1800" baseline="0" dirty="0"/>
            </a:lvl1pPr>
            <a:lvl2pPr marL="538296" indent="-285750">
              <a:buFont typeface="Arial" panose="020B0604020202020204" pitchFamily="34" charset="0"/>
              <a:buChar char="•"/>
              <a:defRPr lang="de-DE" sz="1600" baseline="0" dirty="0"/>
            </a:lvl2pPr>
            <a:lvl3pPr marL="799915" indent="-285750">
              <a:buFont typeface="Arial" panose="020B0604020202020204" pitchFamily="34" charset="0"/>
              <a:buChar char="•"/>
              <a:defRPr lang="de-DE" sz="1400" baseline="0" dirty="0"/>
            </a:lvl3pPr>
            <a:lvl4pPr marL="1052462" indent="-285750">
              <a:buFont typeface="Arial" panose="020B0604020202020204" pitchFamily="34" charset="0"/>
              <a:buChar char="•"/>
              <a:defRPr lang="de-DE" sz="1200" baseline="0" dirty="0"/>
            </a:lvl4pPr>
            <a:lvl5pPr marL="1199781" indent="-171450">
              <a:buFont typeface="Arial" panose="020B0604020202020204" pitchFamily="34" charset="0"/>
              <a:buChar char="•"/>
              <a:defRPr lang="de-DE" sz="1100" baseline="0" dirty="0"/>
            </a:lvl5pPr>
          </a:lstStyle>
          <a:p>
            <a:pPr marL="254058" lvl="0" indent="-254058"/>
            <a:r>
              <a:rPr lang="de-DE" dirty="0" err="1"/>
              <a:t>Testo</a:t>
            </a:r>
            <a:r>
              <a:rPr lang="de-DE" dirty="0"/>
              <a:t> 18pt</a:t>
            </a:r>
          </a:p>
          <a:p>
            <a:pPr lvl="1"/>
            <a:r>
              <a:rPr lang="de-DE" dirty="0" err="1"/>
              <a:t>Secondo</a:t>
            </a:r>
            <a:r>
              <a:rPr lang="de-DE" dirty="0"/>
              <a:t> livello16pt</a:t>
            </a:r>
          </a:p>
          <a:p>
            <a:pPr lvl="2"/>
            <a:r>
              <a:rPr lang="de-DE" dirty="0" err="1"/>
              <a:t>Terzo</a:t>
            </a:r>
            <a:r>
              <a:rPr lang="de-DE" dirty="0"/>
              <a:t> </a:t>
            </a:r>
            <a:r>
              <a:rPr lang="de-DE" dirty="0" err="1"/>
              <a:t>livello</a:t>
            </a:r>
            <a:r>
              <a:rPr lang="de-DE" dirty="0"/>
              <a:t> 14pt</a:t>
            </a:r>
          </a:p>
          <a:p>
            <a:pPr lvl="4"/>
            <a:r>
              <a:rPr lang="de-DE" dirty="0"/>
              <a:t>Quarto </a:t>
            </a:r>
            <a:r>
              <a:rPr lang="de-DE" dirty="0" err="1"/>
              <a:t>livello</a:t>
            </a:r>
            <a:r>
              <a:rPr lang="de-DE" dirty="0"/>
              <a:t> 11pt</a:t>
            </a:r>
          </a:p>
        </p:txBody>
      </p:sp>
      <p:sp>
        <p:nvSpPr>
          <p:cNvPr id="5" name="Rectangle 2">
            <a:extLst>
              <a:ext uri="{FF2B5EF4-FFF2-40B4-BE49-F238E27FC236}">
                <a16:creationId xmlns="" xmlns:a16="http://schemas.microsoft.com/office/drawing/2014/main" id="{0C5BE165-738A-3E4A-87E9-00C20A5E5A36}"/>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7" name="Segnaposto contenuto 3">
            <a:extLst>
              <a:ext uri="{FF2B5EF4-FFF2-40B4-BE49-F238E27FC236}">
                <a16:creationId xmlns="" xmlns:a16="http://schemas.microsoft.com/office/drawing/2014/main" id="{2142C1E3-2EF9-8942-9566-1BE8788B1F44}"/>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Tree>
    <p:extLst>
      <p:ext uri="{BB962C8B-B14F-4D97-AF65-F5344CB8AC3E}">
        <p14:creationId xmlns:p14="http://schemas.microsoft.com/office/powerpoint/2010/main" val="2202716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agina base titolo/sottotitolo + testo">
    <p:spTree>
      <p:nvGrpSpPr>
        <p:cNvPr id="1" name=""/>
        <p:cNvGrpSpPr/>
        <p:nvPr/>
      </p:nvGrpSpPr>
      <p:grpSpPr>
        <a:xfrm>
          <a:off x="0" y="0"/>
          <a:ext cx="0" cy="0"/>
          <a:chOff x="0" y="0"/>
          <a:chExt cx="0" cy="0"/>
        </a:xfrm>
      </p:grpSpPr>
      <p:sp>
        <p:nvSpPr>
          <p:cNvPr id="6" name="Rectangle 2">
            <a:extLst>
              <a:ext uri="{FF2B5EF4-FFF2-40B4-BE49-F238E27FC236}">
                <a16:creationId xmlns="" xmlns:a16="http://schemas.microsoft.com/office/drawing/2014/main" id="{96EB98F7-B4AC-2E4C-8366-67FBF8E0C00F}"/>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7" name="Segnaposto contenuto 3">
            <a:extLst>
              <a:ext uri="{FF2B5EF4-FFF2-40B4-BE49-F238E27FC236}">
                <a16:creationId xmlns="" xmlns:a16="http://schemas.microsoft.com/office/drawing/2014/main" id="{12FB99E3-B7D6-864B-A6A2-4E87AF5BD193}"/>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
        <p:nvSpPr>
          <p:cNvPr id="4" name="Textplatzhalter 2">
            <a:extLst>
              <a:ext uri="{FF2B5EF4-FFF2-40B4-BE49-F238E27FC236}">
                <a16:creationId xmlns="" xmlns:a16="http://schemas.microsoft.com/office/drawing/2014/main" id="{A093D0EC-1E93-4144-B852-20D31330A291}"/>
              </a:ext>
            </a:extLst>
          </p:cNvPr>
          <p:cNvSpPr>
            <a:spLocks noGrp="1"/>
          </p:cNvSpPr>
          <p:nvPr>
            <p:ph type="body" sz="quarter" idx="12" hasCustomPrompt="1"/>
          </p:nvPr>
        </p:nvSpPr>
        <p:spPr>
          <a:xfrm>
            <a:off x="418524" y="1561563"/>
            <a:ext cx="11089874" cy="301557"/>
          </a:xfrm>
          <a:prstGeom prst="rect">
            <a:avLst/>
          </a:prstGeom>
        </p:spPr>
        <p:txBody>
          <a:bodyPr vert="horz" lIns="0" tIns="0" rIns="0" bIns="0" rtlCol="0">
            <a:spAutoFit/>
          </a:bodyPr>
          <a:lstStyle>
            <a:lvl1pPr marL="0" indent="0">
              <a:buFont typeface="Arial" panose="020B0604020202020204" pitchFamily="34" charset="0"/>
              <a:buNone/>
              <a:defRPr lang="de-DE" sz="1800" baseline="0" dirty="0"/>
            </a:lvl1pPr>
            <a:lvl2pPr marL="538296" indent="-285750">
              <a:buFont typeface="Arial" panose="020B0604020202020204" pitchFamily="34" charset="0"/>
              <a:buChar char="•"/>
              <a:defRPr lang="de-DE" sz="1600" baseline="0" dirty="0"/>
            </a:lvl2pPr>
            <a:lvl3pPr marL="799915" indent="-285750">
              <a:buFont typeface="Arial" panose="020B0604020202020204" pitchFamily="34" charset="0"/>
              <a:buChar char="•"/>
              <a:defRPr lang="de-DE" sz="1400" baseline="0" dirty="0"/>
            </a:lvl3pPr>
            <a:lvl4pPr marL="1052462" indent="-285750">
              <a:buFont typeface="Arial" panose="020B0604020202020204" pitchFamily="34" charset="0"/>
              <a:buChar char="•"/>
              <a:defRPr lang="de-DE" sz="1200" baseline="0" dirty="0"/>
            </a:lvl4pPr>
            <a:lvl5pPr marL="1199781" indent="-171450">
              <a:buFont typeface="Arial" panose="020B0604020202020204" pitchFamily="34" charset="0"/>
              <a:buChar char="•"/>
              <a:defRPr lang="de-DE" sz="1100" baseline="0" dirty="0"/>
            </a:lvl5pPr>
          </a:lstStyle>
          <a:p>
            <a:pPr marL="254058" lvl="0" indent="-254058"/>
            <a:r>
              <a:rPr lang="de-DE" dirty="0" err="1"/>
              <a:t>Testo</a:t>
            </a:r>
            <a:r>
              <a:rPr lang="de-DE" dirty="0"/>
              <a:t> 18pt</a:t>
            </a:r>
          </a:p>
        </p:txBody>
      </p:sp>
    </p:spTree>
    <p:extLst>
      <p:ext uri="{BB962C8B-B14F-4D97-AF65-F5344CB8AC3E}">
        <p14:creationId xmlns:p14="http://schemas.microsoft.com/office/powerpoint/2010/main" val="3339292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gina testo approfondimento">
    <p:bg>
      <p:bgPr>
        <a:solidFill>
          <a:srgbClr val="D3EEFD"/>
        </a:solidFill>
        <a:effectLst/>
      </p:bgPr>
    </p:bg>
    <p:spTree>
      <p:nvGrpSpPr>
        <p:cNvPr id="1" name=""/>
        <p:cNvGrpSpPr/>
        <p:nvPr/>
      </p:nvGrpSpPr>
      <p:grpSpPr>
        <a:xfrm>
          <a:off x="0" y="0"/>
          <a:ext cx="0" cy="0"/>
          <a:chOff x="0" y="0"/>
          <a:chExt cx="0" cy="0"/>
        </a:xfrm>
      </p:grpSpPr>
      <p:sp>
        <p:nvSpPr>
          <p:cNvPr id="4" name="Textplatzhalter 2">
            <a:extLst>
              <a:ext uri="{FF2B5EF4-FFF2-40B4-BE49-F238E27FC236}">
                <a16:creationId xmlns="" xmlns:a16="http://schemas.microsoft.com/office/drawing/2014/main" id="{6889EC7B-A553-0347-A533-1F96952CA985}"/>
              </a:ext>
            </a:extLst>
          </p:cNvPr>
          <p:cNvSpPr>
            <a:spLocks noGrp="1"/>
          </p:cNvSpPr>
          <p:nvPr>
            <p:ph type="body" sz="quarter" idx="12" hasCustomPrompt="1"/>
          </p:nvPr>
        </p:nvSpPr>
        <p:spPr>
          <a:xfrm>
            <a:off x="418524" y="1561563"/>
            <a:ext cx="11089874" cy="301557"/>
          </a:xfrm>
          <a:prstGeom prst="rect">
            <a:avLst/>
          </a:prstGeom>
        </p:spPr>
        <p:txBody>
          <a:bodyPr vert="horz" lIns="0" tIns="0" rIns="0" bIns="0" rtlCol="0">
            <a:spAutoFit/>
          </a:bodyPr>
          <a:lstStyle>
            <a:lvl1pPr marL="0" indent="0">
              <a:buFont typeface="Arial" panose="020B0604020202020204" pitchFamily="34" charset="0"/>
              <a:buNone/>
              <a:defRPr lang="de-DE" sz="1800" baseline="0" dirty="0">
                <a:solidFill>
                  <a:schemeClr val="accent1"/>
                </a:solidFill>
              </a:defRPr>
            </a:lvl1pPr>
            <a:lvl2pPr marL="538296" indent="-285750">
              <a:buFont typeface="Arial" panose="020B0604020202020204" pitchFamily="34" charset="0"/>
              <a:buChar char="•"/>
              <a:defRPr lang="de-DE" sz="1600" baseline="0" dirty="0">
                <a:solidFill>
                  <a:schemeClr val="accent1"/>
                </a:solidFill>
              </a:defRPr>
            </a:lvl2pPr>
            <a:lvl3pPr marL="799915" indent="-285750">
              <a:buFont typeface="Arial" panose="020B0604020202020204" pitchFamily="34" charset="0"/>
              <a:buChar char="•"/>
              <a:defRPr lang="de-DE" sz="1400" baseline="0" dirty="0">
                <a:solidFill>
                  <a:schemeClr val="accent1"/>
                </a:solidFill>
              </a:defRPr>
            </a:lvl3pPr>
            <a:lvl4pPr marL="1052462" indent="-285750">
              <a:buFont typeface="Arial" panose="020B0604020202020204" pitchFamily="34" charset="0"/>
              <a:buChar char="•"/>
              <a:defRPr lang="de-DE" sz="1200" baseline="0" dirty="0"/>
            </a:lvl4pPr>
            <a:lvl5pPr marL="1199781" indent="-171450">
              <a:buFont typeface="Arial" panose="020B0604020202020204" pitchFamily="34" charset="0"/>
              <a:buChar char="•"/>
              <a:defRPr lang="de-DE" sz="1100" baseline="0" dirty="0">
                <a:solidFill>
                  <a:schemeClr val="accent1"/>
                </a:solidFill>
              </a:defRPr>
            </a:lvl5pPr>
          </a:lstStyle>
          <a:p>
            <a:pPr marL="254058" lvl="0" indent="-254058"/>
            <a:r>
              <a:rPr lang="de-DE" dirty="0" err="1"/>
              <a:t>Testo</a:t>
            </a:r>
            <a:r>
              <a:rPr lang="de-DE" dirty="0"/>
              <a:t> 18pt</a:t>
            </a:r>
          </a:p>
        </p:txBody>
      </p:sp>
      <p:sp>
        <p:nvSpPr>
          <p:cNvPr id="5" name="Rectangle 2">
            <a:extLst>
              <a:ext uri="{FF2B5EF4-FFF2-40B4-BE49-F238E27FC236}">
                <a16:creationId xmlns="" xmlns:a16="http://schemas.microsoft.com/office/drawing/2014/main" id="{267F95CF-9963-8142-A49C-F4925B1E6053}"/>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lvl1pPr>
              <a:defRPr baseline="0">
                <a:solidFill>
                  <a:schemeClr val="accent1"/>
                </a:solidFill>
              </a:defRPr>
            </a:lvl1pPr>
          </a:lstStyle>
          <a:p>
            <a:pPr lvl="0"/>
            <a:r>
              <a:rPr lang="it-IT" dirty="0"/>
              <a:t>Titolo SEGOE </a:t>
            </a:r>
            <a:r>
              <a:rPr lang="it-IT" dirty="0" err="1"/>
              <a:t>Ui</a:t>
            </a:r>
            <a:r>
              <a:rPr lang="it-IT" dirty="0"/>
              <a:t> 26pt </a:t>
            </a:r>
          </a:p>
        </p:txBody>
      </p:sp>
      <p:sp>
        <p:nvSpPr>
          <p:cNvPr id="6" name="Segnaposto contenuto 3">
            <a:extLst>
              <a:ext uri="{FF2B5EF4-FFF2-40B4-BE49-F238E27FC236}">
                <a16:creationId xmlns="" xmlns:a16="http://schemas.microsoft.com/office/drawing/2014/main" id="{7D58D561-D71A-C440-885F-614E033BCD72}"/>
              </a:ext>
            </a:extLst>
          </p:cNvPr>
          <p:cNvSpPr>
            <a:spLocks noGrp="1"/>
          </p:cNvSpPr>
          <p:nvPr>
            <p:ph idx="15"/>
          </p:nvPr>
        </p:nvSpPr>
        <p:spPr>
          <a:xfrm>
            <a:off x="421548" y="912709"/>
            <a:ext cx="11089875" cy="301557"/>
          </a:xfrm>
        </p:spPr>
        <p:txBody>
          <a:bodyPr>
            <a:spAutoFit/>
          </a:bodyPr>
          <a:lstStyle>
            <a:lvl1pPr>
              <a:defRPr b="1" baseline="0">
                <a:solidFill>
                  <a:schemeClr val="accent1"/>
                </a:solidFill>
              </a:defRPr>
            </a:lvl1pPr>
          </a:lstStyle>
          <a:p>
            <a:r>
              <a:rPr lang="x-none" sz="1800" dirty="0"/>
              <a:t>Sottotitolo Segoe UI 18pt</a:t>
            </a:r>
          </a:p>
        </p:txBody>
      </p:sp>
    </p:spTree>
    <p:extLst>
      <p:ext uri="{BB962C8B-B14F-4D97-AF65-F5344CB8AC3E}">
        <p14:creationId xmlns:p14="http://schemas.microsoft.com/office/powerpoint/2010/main" val="2774848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Pagina bianca base titolo/sottotitolo">
    <p:spTree>
      <p:nvGrpSpPr>
        <p:cNvPr id="1" name=""/>
        <p:cNvGrpSpPr/>
        <p:nvPr/>
      </p:nvGrpSpPr>
      <p:grpSpPr>
        <a:xfrm>
          <a:off x="0" y="0"/>
          <a:ext cx="0" cy="0"/>
          <a:chOff x="0" y="0"/>
          <a:chExt cx="0" cy="0"/>
        </a:xfrm>
      </p:grpSpPr>
      <p:sp>
        <p:nvSpPr>
          <p:cNvPr id="2" name="CasellaDiTesto 1">
            <a:extLst>
              <a:ext uri="{FF2B5EF4-FFF2-40B4-BE49-F238E27FC236}">
                <a16:creationId xmlns="" xmlns:a16="http://schemas.microsoft.com/office/drawing/2014/main" id="{F7C0CF38-F1E1-AE47-B7FB-0A8401C36554}"/>
              </a:ext>
            </a:extLst>
          </p:cNvPr>
          <p:cNvSpPr txBox="1"/>
          <p:nvPr userDrawn="1"/>
        </p:nvSpPr>
        <p:spPr>
          <a:xfrm>
            <a:off x="11901268" y="6625883"/>
            <a:ext cx="65" cy="307777"/>
          </a:xfrm>
          <a:prstGeom prst="rect">
            <a:avLst/>
          </a:prstGeom>
        </p:spPr>
        <p:txBody>
          <a:bodyPr vert="horz" wrap="none" lIns="0" tIns="0" rIns="0" bIns="0" rtlCol="0">
            <a:spAutoFit/>
          </a:bodyPr>
          <a:lstStyle/>
          <a:p>
            <a:pPr algn="l"/>
            <a:endParaRPr lang="x-none" sz="2000" dirty="0" err="1">
              <a:solidFill>
                <a:schemeClr val="bg2"/>
              </a:solidFill>
            </a:endParaRPr>
          </a:p>
        </p:txBody>
      </p:sp>
      <p:sp>
        <p:nvSpPr>
          <p:cNvPr id="6" name="Rectangle 2">
            <a:extLst>
              <a:ext uri="{FF2B5EF4-FFF2-40B4-BE49-F238E27FC236}">
                <a16:creationId xmlns="" xmlns:a16="http://schemas.microsoft.com/office/drawing/2014/main" id="{3814170C-ADF8-324B-995F-C9EDAAECF57E}"/>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7" name="Segnaposto contenuto 3">
            <a:extLst>
              <a:ext uri="{FF2B5EF4-FFF2-40B4-BE49-F238E27FC236}">
                <a16:creationId xmlns="" xmlns:a16="http://schemas.microsoft.com/office/drawing/2014/main" id="{1714D86E-DDEF-E443-8034-E97D4FC80613}"/>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Tree>
    <p:extLst>
      <p:ext uri="{BB962C8B-B14F-4D97-AF65-F5344CB8AC3E}">
        <p14:creationId xmlns:p14="http://schemas.microsoft.com/office/powerpoint/2010/main" val="2253079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ggetto+punto elenco testo">
    <p:spTree>
      <p:nvGrpSpPr>
        <p:cNvPr id="1" name=""/>
        <p:cNvGrpSpPr/>
        <p:nvPr/>
      </p:nvGrpSpPr>
      <p:grpSpPr>
        <a:xfrm>
          <a:off x="0" y="0"/>
          <a:ext cx="0" cy="0"/>
          <a:chOff x="0" y="0"/>
          <a:chExt cx="0" cy="0"/>
        </a:xfrm>
      </p:grpSpPr>
      <p:sp>
        <p:nvSpPr>
          <p:cNvPr id="4" name="Segnaposto contenuto 3"/>
          <p:cNvSpPr>
            <a:spLocks noGrp="1"/>
          </p:cNvSpPr>
          <p:nvPr>
            <p:ph sz="quarter" idx="14"/>
          </p:nvPr>
        </p:nvSpPr>
        <p:spPr>
          <a:xfrm>
            <a:off x="419711" y="1526838"/>
            <a:ext cx="5230813" cy="335028"/>
          </a:xfrm>
          <a:prstGeom prst="rect">
            <a:avLst/>
          </a:prstGeom>
        </p:spPr>
        <p:txBody>
          <a:bodyPr>
            <a:spAutoFit/>
          </a:bodyPr>
          <a:lstStyle/>
          <a:p>
            <a:pPr lvl="0"/>
            <a:endParaRPr lang="it-IT" dirty="0"/>
          </a:p>
        </p:txBody>
      </p:sp>
      <p:sp>
        <p:nvSpPr>
          <p:cNvPr id="17" name="Segnaposto testo 16"/>
          <p:cNvSpPr>
            <a:spLocks noGrp="1"/>
          </p:cNvSpPr>
          <p:nvPr>
            <p:ph type="body" sz="quarter" idx="15" hasCustomPrompt="1"/>
          </p:nvPr>
        </p:nvSpPr>
        <p:spPr>
          <a:xfrm>
            <a:off x="6215673" y="1525950"/>
            <a:ext cx="5292725" cy="301557"/>
          </a:xfrm>
          <a:prstGeom prst="rect">
            <a:avLst/>
          </a:prstGeom>
        </p:spPr>
        <p:txBody>
          <a:bodyPr>
            <a:spAutoFit/>
          </a:bodyPr>
          <a:lstStyle>
            <a:lvl1pPr>
              <a:defRPr sz="1800" b="1" baseline="0">
                <a:solidFill>
                  <a:schemeClr val="tx2"/>
                </a:solidFill>
              </a:defRPr>
            </a:lvl1pPr>
          </a:lstStyle>
          <a:p>
            <a:pPr lvl="0"/>
            <a:r>
              <a:rPr lang="it-IT" dirty="0"/>
              <a:t>Titolo del testo 18pt</a:t>
            </a:r>
          </a:p>
        </p:txBody>
      </p:sp>
      <p:sp>
        <p:nvSpPr>
          <p:cNvPr id="18" name="Segnaposto testo 16"/>
          <p:cNvSpPr>
            <a:spLocks noGrp="1"/>
          </p:cNvSpPr>
          <p:nvPr>
            <p:ph type="body" sz="quarter" idx="16" hasCustomPrompt="1"/>
          </p:nvPr>
        </p:nvSpPr>
        <p:spPr>
          <a:xfrm>
            <a:off x="6215673" y="1852558"/>
            <a:ext cx="5292725" cy="268087"/>
          </a:xfrm>
          <a:prstGeom prst="rect">
            <a:avLst/>
          </a:prstGeom>
        </p:spPr>
        <p:txBody>
          <a:bodyPr>
            <a:spAutoFit/>
          </a:bodyPr>
          <a:lstStyle>
            <a:lvl1pPr>
              <a:defRPr sz="1600" b="0" baseline="0"/>
            </a:lvl1pPr>
          </a:lstStyle>
          <a:p>
            <a:pPr lvl="0"/>
            <a:r>
              <a:rPr lang="it-IT" dirty="0"/>
              <a:t>Titolo del testo 16pt</a:t>
            </a:r>
          </a:p>
        </p:txBody>
      </p:sp>
      <p:sp>
        <p:nvSpPr>
          <p:cNvPr id="21" name="Segnaposto testo 16"/>
          <p:cNvSpPr>
            <a:spLocks noGrp="1"/>
          </p:cNvSpPr>
          <p:nvPr>
            <p:ph type="body" sz="quarter" idx="17" hasCustomPrompt="1"/>
          </p:nvPr>
        </p:nvSpPr>
        <p:spPr>
          <a:xfrm>
            <a:off x="6215673" y="2616642"/>
            <a:ext cx="5292725" cy="301557"/>
          </a:xfrm>
          <a:prstGeom prst="rect">
            <a:avLst/>
          </a:prstGeom>
        </p:spPr>
        <p:txBody>
          <a:bodyPr>
            <a:spAutoFit/>
          </a:bodyPr>
          <a:lstStyle>
            <a:lvl1pPr>
              <a:defRPr sz="1800" b="1" baseline="0">
                <a:solidFill>
                  <a:schemeClr val="tx2"/>
                </a:solidFill>
              </a:defRPr>
            </a:lvl1pPr>
          </a:lstStyle>
          <a:p>
            <a:pPr lvl="0"/>
            <a:r>
              <a:rPr lang="it-IT" dirty="0"/>
              <a:t>Titolo del testo 18pt</a:t>
            </a:r>
          </a:p>
        </p:txBody>
      </p:sp>
      <p:sp>
        <p:nvSpPr>
          <p:cNvPr id="22" name="Segnaposto testo 16"/>
          <p:cNvSpPr>
            <a:spLocks noGrp="1"/>
          </p:cNvSpPr>
          <p:nvPr>
            <p:ph type="body" sz="quarter" idx="18" hasCustomPrompt="1"/>
          </p:nvPr>
        </p:nvSpPr>
        <p:spPr>
          <a:xfrm>
            <a:off x="6215673" y="2943250"/>
            <a:ext cx="5292725" cy="268087"/>
          </a:xfrm>
          <a:prstGeom prst="rect">
            <a:avLst/>
          </a:prstGeom>
        </p:spPr>
        <p:txBody>
          <a:bodyPr>
            <a:spAutoFit/>
          </a:bodyPr>
          <a:lstStyle>
            <a:lvl1pPr>
              <a:defRPr sz="1600" b="0" baseline="0"/>
            </a:lvl1pPr>
          </a:lstStyle>
          <a:p>
            <a:pPr lvl="0"/>
            <a:r>
              <a:rPr lang="it-IT" dirty="0"/>
              <a:t>Titolo del testo 16pt</a:t>
            </a:r>
          </a:p>
        </p:txBody>
      </p:sp>
      <p:sp>
        <p:nvSpPr>
          <p:cNvPr id="16" name="Segnaposto testo 16">
            <a:extLst>
              <a:ext uri="{FF2B5EF4-FFF2-40B4-BE49-F238E27FC236}">
                <a16:creationId xmlns="" xmlns:a16="http://schemas.microsoft.com/office/drawing/2014/main" id="{365B6A9C-B696-BC4A-989E-DA6DBF454D4A}"/>
              </a:ext>
            </a:extLst>
          </p:cNvPr>
          <p:cNvSpPr>
            <a:spLocks noGrp="1"/>
          </p:cNvSpPr>
          <p:nvPr>
            <p:ph type="body" sz="quarter" idx="24" hasCustomPrompt="1"/>
          </p:nvPr>
        </p:nvSpPr>
        <p:spPr>
          <a:xfrm>
            <a:off x="6215673" y="3693531"/>
            <a:ext cx="5292725" cy="301557"/>
          </a:xfrm>
          <a:prstGeom prst="rect">
            <a:avLst/>
          </a:prstGeom>
        </p:spPr>
        <p:txBody>
          <a:bodyPr>
            <a:spAutoFit/>
          </a:bodyPr>
          <a:lstStyle>
            <a:lvl1pPr>
              <a:defRPr sz="1800" b="1" baseline="0">
                <a:solidFill>
                  <a:schemeClr val="tx2"/>
                </a:solidFill>
              </a:defRPr>
            </a:lvl1pPr>
          </a:lstStyle>
          <a:p>
            <a:pPr lvl="0"/>
            <a:r>
              <a:rPr lang="it-IT" dirty="0"/>
              <a:t>Titolo del testo 18pt</a:t>
            </a:r>
          </a:p>
        </p:txBody>
      </p:sp>
      <p:sp>
        <p:nvSpPr>
          <p:cNvPr id="20" name="Segnaposto testo 16">
            <a:extLst>
              <a:ext uri="{FF2B5EF4-FFF2-40B4-BE49-F238E27FC236}">
                <a16:creationId xmlns="" xmlns:a16="http://schemas.microsoft.com/office/drawing/2014/main" id="{5BEE2A4B-4156-7B43-9BDF-7AFF61F20E2A}"/>
              </a:ext>
            </a:extLst>
          </p:cNvPr>
          <p:cNvSpPr>
            <a:spLocks noGrp="1"/>
          </p:cNvSpPr>
          <p:nvPr>
            <p:ph type="body" sz="quarter" idx="25" hasCustomPrompt="1"/>
          </p:nvPr>
        </p:nvSpPr>
        <p:spPr>
          <a:xfrm>
            <a:off x="6215673" y="4020139"/>
            <a:ext cx="5292725" cy="268087"/>
          </a:xfrm>
          <a:prstGeom prst="rect">
            <a:avLst/>
          </a:prstGeom>
        </p:spPr>
        <p:txBody>
          <a:bodyPr>
            <a:spAutoFit/>
          </a:bodyPr>
          <a:lstStyle>
            <a:lvl1pPr>
              <a:defRPr sz="1600" b="0" baseline="0"/>
            </a:lvl1pPr>
          </a:lstStyle>
          <a:p>
            <a:pPr lvl="0"/>
            <a:r>
              <a:rPr lang="it-IT" dirty="0"/>
              <a:t>Titolo del testo 16pt</a:t>
            </a:r>
          </a:p>
        </p:txBody>
      </p:sp>
      <p:sp>
        <p:nvSpPr>
          <p:cNvPr id="27" name="Segnaposto testo 16">
            <a:extLst>
              <a:ext uri="{FF2B5EF4-FFF2-40B4-BE49-F238E27FC236}">
                <a16:creationId xmlns="" xmlns:a16="http://schemas.microsoft.com/office/drawing/2014/main" id="{26485CDD-3EA4-C644-9414-A00ECB22E46A}"/>
              </a:ext>
            </a:extLst>
          </p:cNvPr>
          <p:cNvSpPr>
            <a:spLocks noGrp="1"/>
          </p:cNvSpPr>
          <p:nvPr>
            <p:ph type="body" sz="quarter" idx="26" hasCustomPrompt="1"/>
          </p:nvPr>
        </p:nvSpPr>
        <p:spPr>
          <a:xfrm>
            <a:off x="6215673" y="4784223"/>
            <a:ext cx="5292725" cy="301557"/>
          </a:xfrm>
          <a:prstGeom prst="rect">
            <a:avLst/>
          </a:prstGeom>
        </p:spPr>
        <p:txBody>
          <a:bodyPr>
            <a:spAutoFit/>
          </a:bodyPr>
          <a:lstStyle>
            <a:lvl1pPr>
              <a:defRPr sz="1800" b="1" baseline="0">
                <a:solidFill>
                  <a:schemeClr val="tx2"/>
                </a:solidFill>
              </a:defRPr>
            </a:lvl1pPr>
          </a:lstStyle>
          <a:p>
            <a:pPr lvl="0"/>
            <a:r>
              <a:rPr lang="it-IT" dirty="0"/>
              <a:t>Titolo del testo 18pt</a:t>
            </a:r>
          </a:p>
        </p:txBody>
      </p:sp>
      <p:sp>
        <p:nvSpPr>
          <p:cNvPr id="28" name="Segnaposto testo 16">
            <a:extLst>
              <a:ext uri="{FF2B5EF4-FFF2-40B4-BE49-F238E27FC236}">
                <a16:creationId xmlns="" xmlns:a16="http://schemas.microsoft.com/office/drawing/2014/main" id="{316B5858-7E61-0049-8F6A-930035EAF109}"/>
              </a:ext>
            </a:extLst>
          </p:cNvPr>
          <p:cNvSpPr>
            <a:spLocks noGrp="1"/>
          </p:cNvSpPr>
          <p:nvPr>
            <p:ph type="body" sz="quarter" idx="27" hasCustomPrompt="1"/>
          </p:nvPr>
        </p:nvSpPr>
        <p:spPr>
          <a:xfrm>
            <a:off x="6215673" y="5110831"/>
            <a:ext cx="5292725" cy="268087"/>
          </a:xfrm>
          <a:prstGeom prst="rect">
            <a:avLst/>
          </a:prstGeom>
        </p:spPr>
        <p:txBody>
          <a:bodyPr>
            <a:spAutoFit/>
          </a:bodyPr>
          <a:lstStyle>
            <a:lvl1pPr>
              <a:defRPr sz="1600" b="0" baseline="0"/>
            </a:lvl1pPr>
          </a:lstStyle>
          <a:p>
            <a:pPr lvl="0"/>
            <a:r>
              <a:rPr lang="it-IT" dirty="0"/>
              <a:t>Titolo del testo 16pt</a:t>
            </a:r>
          </a:p>
        </p:txBody>
      </p:sp>
      <p:sp>
        <p:nvSpPr>
          <p:cNvPr id="19" name="Segnaposto contenuto 3">
            <a:extLst>
              <a:ext uri="{FF2B5EF4-FFF2-40B4-BE49-F238E27FC236}">
                <a16:creationId xmlns="" xmlns:a16="http://schemas.microsoft.com/office/drawing/2014/main" id="{2533844B-2737-DE4F-AD45-7AC76CE6FA4B}"/>
              </a:ext>
            </a:extLst>
          </p:cNvPr>
          <p:cNvSpPr>
            <a:spLocks noGrp="1"/>
          </p:cNvSpPr>
          <p:nvPr>
            <p:ph idx="28" hasCustomPrompt="1"/>
          </p:nvPr>
        </p:nvSpPr>
        <p:spPr>
          <a:xfrm>
            <a:off x="421548" y="912709"/>
            <a:ext cx="11089875" cy="301557"/>
          </a:xfrm>
        </p:spPr>
        <p:txBody>
          <a:bodyPr>
            <a:spAutoFit/>
          </a:bodyPr>
          <a:lstStyle>
            <a:lvl1pPr>
              <a:defRPr b="1"/>
            </a:lvl1pPr>
          </a:lstStyle>
          <a:p>
            <a:r>
              <a:rPr lang="x-none" sz="1800" dirty="0"/>
              <a:t>Sottotitolo Segoe UI 18pt</a:t>
            </a:r>
          </a:p>
        </p:txBody>
      </p:sp>
      <p:sp>
        <p:nvSpPr>
          <p:cNvPr id="13" name="Rectangle 2">
            <a:extLst>
              <a:ext uri="{FF2B5EF4-FFF2-40B4-BE49-F238E27FC236}">
                <a16:creationId xmlns="" xmlns:a16="http://schemas.microsoft.com/office/drawing/2014/main" id="{66356787-1A40-3941-955C-C81764D38767}"/>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Tree>
    <p:extLst>
      <p:ext uri="{BB962C8B-B14F-4D97-AF65-F5344CB8AC3E}">
        <p14:creationId xmlns:p14="http://schemas.microsoft.com/office/powerpoint/2010/main" val="2039359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box testo">
    <p:spTree>
      <p:nvGrpSpPr>
        <p:cNvPr id="1" name=""/>
        <p:cNvGrpSpPr/>
        <p:nvPr/>
      </p:nvGrpSpPr>
      <p:grpSpPr>
        <a:xfrm>
          <a:off x="0" y="0"/>
          <a:ext cx="0" cy="0"/>
          <a:chOff x="0" y="0"/>
          <a:chExt cx="0" cy="0"/>
        </a:xfrm>
      </p:grpSpPr>
      <p:sp>
        <p:nvSpPr>
          <p:cNvPr id="11" name="Rectangle 2">
            <a:extLst>
              <a:ext uri="{FF2B5EF4-FFF2-40B4-BE49-F238E27FC236}">
                <a16:creationId xmlns="" xmlns:a16="http://schemas.microsoft.com/office/drawing/2014/main" id="{E1094FDE-DA4E-9644-A0FB-043465BFA23B}"/>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17" name="Segnaposto contenuto 3">
            <a:extLst>
              <a:ext uri="{FF2B5EF4-FFF2-40B4-BE49-F238E27FC236}">
                <a16:creationId xmlns="" xmlns:a16="http://schemas.microsoft.com/office/drawing/2014/main" id="{291E2C6C-9538-9F46-B6E4-7D15C05D71A6}"/>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
        <p:nvSpPr>
          <p:cNvPr id="13" name="Textplatzhalter 5">
            <a:extLst>
              <a:ext uri="{FF2B5EF4-FFF2-40B4-BE49-F238E27FC236}">
                <a16:creationId xmlns="" xmlns:a16="http://schemas.microsoft.com/office/drawing/2014/main" id="{CA0383F4-0EA3-3F40-9A4E-BA4C0180E4B3}"/>
              </a:ext>
            </a:extLst>
          </p:cNvPr>
          <p:cNvSpPr>
            <a:spLocks noGrp="1"/>
          </p:cNvSpPr>
          <p:nvPr>
            <p:ph type="body" sz="quarter" idx="17" hasCustomPrompt="1"/>
          </p:nvPr>
        </p:nvSpPr>
        <p:spPr>
          <a:xfrm>
            <a:off x="415203" y="1524472"/>
            <a:ext cx="3328970" cy="567011"/>
          </a:xfrm>
          <a:prstGeom prst="rect">
            <a:avLst/>
          </a:prstGeom>
          <a:solidFill>
            <a:schemeClr val="accent1"/>
          </a:solidFill>
        </p:spPr>
        <p:txBody>
          <a:bodyPr vert="horz" lIns="144000" tIns="0" rIns="0" bIns="0" rtlCol="0" anchor="ctr">
            <a:noAutofit/>
          </a:bodyPr>
          <a:lstStyle>
            <a:lvl1pPr marL="0" indent="0" algn="l">
              <a:lnSpc>
                <a:spcPct val="100000"/>
              </a:lnSpc>
              <a:spcAft>
                <a:spcPts val="600"/>
              </a:spcAft>
              <a:buNone/>
              <a:defRPr lang="de-DE" sz="1800" b="1" dirty="0">
                <a:solidFill>
                  <a:schemeClr val="bg1"/>
                </a:solidFill>
              </a:defRPr>
            </a:lvl1pPr>
            <a:lvl2pPr>
              <a:defRPr lang="de-DE" dirty="0"/>
            </a:lvl2pPr>
            <a:lvl3pPr>
              <a:defRPr lang="de-DE" dirty="0"/>
            </a:lvl3pPr>
            <a:lvl4pPr>
              <a:defRPr lang="de-DE" dirty="0"/>
            </a:lvl4pPr>
            <a:lvl5pPr>
              <a:defRPr lang="de-DE" dirty="0"/>
            </a:lvl5pPr>
          </a:lstStyle>
          <a:p>
            <a:pPr lvl="0"/>
            <a:r>
              <a:rPr lang="de-DE" dirty="0" err="1"/>
              <a:t>Titolo</a:t>
            </a:r>
            <a:r>
              <a:rPr lang="de-DE" dirty="0"/>
              <a:t>, 18pt</a:t>
            </a:r>
          </a:p>
        </p:txBody>
      </p:sp>
      <p:sp>
        <p:nvSpPr>
          <p:cNvPr id="18" name="Textplatzhalter 5">
            <a:extLst>
              <a:ext uri="{FF2B5EF4-FFF2-40B4-BE49-F238E27FC236}">
                <a16:creationId xmlns="" xmlns:a16="http://schemas.microsoft.com/office/drawing/2014/main" id="{18E1A357-F7F4-D240-92DB-A98E681F851E}"/>
              </a:ext>
            </a:extLst>
          </p:cNvPr>
          <p:cNvSpPr>
            <a:spLocks noGrp="1"/>
          </p:cNvSpPr>
          <p:nvPr>
            <p:ph type="body" sz="quarter" idx="20" hasCustomPrompt="1"/>
          </p:nvPr>
        </p:nvSpPr>
        <p:spPr>
          <a:xfrm>
            <a:off x="3941889" y="1524472"/>
            <a:ext cx="3328970" cy="567011"/>
          </a:xfrm>
          <a:prstGeom prst="rect">
            <a:avLst/>
          </a:prstGeom>
          <a:solidFill>
            <a:schemeClr val="accent1"/>
          </a:solidFill>
        </p:spPr>
        <p:txBody>
          <a:bodyPr vert="horz" lIns="144000" tIns="0" rIns="0" bIns="0" rtlCol="0" anchor="ctr">
            <a:noAutofit/>
          </a:bodyPr>
          <a:lstStyle>
            <a:lvl1pPr marL="0" indent="0" algn="l">
              <a:lnSpc>
                <a:spcPct val="100000"/>
              </a:lnSpc>
              <a:spcAft>
                <a:spcPts val="600"/>
              </a:spcAft>
              <a:buNone/>
              <a:defRPr lang="de-DE" sz="1800" b="1" dirty="0">
                <a:solidFill>
                  <a:schemeClr val="bg1"/>
                </a:solidFill>
              </a:defRPr>
            </a:lvl1pPr>
            <a:lvl2pPr>
              <a:defRPr lang="de-DE" dirty="0"/>
            </a:lvl2pPr>
            <a:lvl3pPr>
              <a:defRPr lang="de-DE" dirty="0"/>
            </a:lvl3pPr>
            <a:lvl4pPr>
              <a:defRPr lang="de-DE" dirty="0"/>
            </a:lvl4pPr>
            <a:lvl5pPr>
              <a:defRPr lang="de-DE" dirty="0"/>
            </a:lvl5pPr>
          </a:lstStyle>
          <a:p>
            <a:pPr lvl="0"/>
            <a:r>
              <a:rPr lang="de-DE" err="1"/>
              <a:t>Titolo</a:t>
            </a:r>
            <a:r>
              <a:rPr lang="de-DE"/>
              <a:t>, 18pt</a:t>
            </a:r>
          </a:p>
        </p:txBody>
      </p:sp>
      <p:sp>
        <p:nvSpPr>
          <p:cNvPr id="19" name="Textplatzhalter 5">
            <a:extLst>
              <a:ext uri="{FF2B5EF4-FFF2-40B4-BE49-F238E27FC236}">
                <a16:creationId xmlns="" xmlns:a16="http://schemas.microsoft.com/office/drawing/2014/main" id="{66B493EE-38B3-3F47-ACB3-557F3057548D}"/>
              </a:ext>
            </a:extLst>
          </p:cNvPr>
          <p:cNvSpPr>
            <a:spLocks noGrp="1"/>
          </p:cNvSpPr>
          <p:nvPr>
            <p:ph type="body" sz="quarter" idx="22" hasCustomPrompt="1"/>
          </p:nvPr>
        </p:nvSpPr>
        <p:spPr>
          <a:xfrm>
            <a:off x="7481275" y="1524472"/>
            <a:ext cx="3327402" cy="567011"/>
          </a:xfrm>
          <a:prstGeom prst="rect">
            <a:avLst/>
          </a:prstGeom>
          <a:solidFill>
            <a:schemeClr val="accent1"/>
          </a:solidFill>
        </p:spPr>
        <p:txBody>
          <a:bodyPr vert="horz" lIns="144000" tIns="0" rIns="0" bIns="0" rtlCol="0" anchor="ctr">
            <a:noAutofit/>
          </a:bodyPr>
          <a:lstStyle>
            <a:lvl1pPr marL="0" indent="0" algn="l">
              <a:lnSpc>
                <a:spcPct val="100000"/>
              </a:lnSpc>
              <a:spcAft>
                <a:spcPts val="600"/>
              </a:spcAft>
              <a:buNone/>
              <a:defRPr lang="de-DE" sz="1800" b="1" dirty="0">
                <a:solidFill>
                  <a:schemeClr val="bg1"/>
                </a:solidFill>
              </a:defRPr>
            </a:lvl1pPr>
            <a:lvl2pPr>
              <a:defRPr lang="de-DE" dirty="0"/>
            </a:lvl2pPr>
            <a:lvl3pPr>
              <a:defRPr lang="de-DE" dirty="0"/>
            </a:lvl3pPr>
            <a:lvl4pPr>
              <a:defRPr lang="de-DE" dirty="0"/>
            </a:lvl4pPr>
            <a:lvl5pPr>
              <a:defRPr lang="de-DE" dirty="0"/>
            </a:lvl5pPr>
          </a:lstStyle>
          <a:p>
            <a:pPr lvl="0"/>
            <a:r>
              <a:rPr lang="de-DE" err="1"/>
              <a:t>Titolo</a:t>
            </a:r>
            <a:r>
              <a:rPr lang="de-DE"/>
              <a:t>, 18pt</a:t>
            </a:r>
          </a:p>
        </p:txBody>
      </p:sp>
      <p:sp>
        <p:nvSpPr>
          <p:cNvPr id="20" name="Segnaposto testo 4">
            <a:extLst>
              <a:ext uri="{FF2B5EF4-FFF2-40B4-BE49-F238E27FC236}">
                <a16:creationId xmlns="" xmlns:a16="http://schemas.microsoft.com/office/drawing/2014/main" id="{83EAEFB4-8D1D-3144-BBB3-D18DFCFC9AC6}"/>
              </a:ext>
            </a:extLst>
          </p:cNvPr>
          <p:cNvSpPr>
            <a:spLocks noGrp="1"/>
          </p:cNvSpPr>
          <p:nvPr>
            <p:ph type="body" sz="quarter" idx="14" hasCustomPrompt="1"/>
          </p:nvPr>
        </p:nvSpPr>
        <p:spPr>
          <a:xfrm>
            <a:off x="415203" y="2109083"/>
            <a:ext cx="3328969" cy="3912305"/>
          </a:xfrm>
          <a:prstGeom prst="rect">
            <a:avLst/>
          </a:prstGeom>
          <a:ln>
            <a:solidFill>
              <a:schemeClr val="accent1"/>
            </a:solidFill>
          </a:ln>
        </p:spPr>
        <p:txBody>
          <a:bodyPr>
            <a:noAutofit/>
          </a:bodyPr>
          <a:lstStyle>
            <a:lvl1pPr marL="138113" indent="0">
              <a:buClr>
                <a:schemeClr val="tx2"/>
              </a:buClr>
              <a:buSzPct val="140000"/>
              <a:buFontTx/>
              <a:buNone/>
              <a:tabLst/>
              <a:defRPr sz="1800">
                <a:solidFill>
                  <a:schemeClr val="tx2"/>
                </a:solidFill>
              </a:defRPr>
            </a:lvl1pPr>
            <a:lvl2pPr marL="452437" indent="0">
              <a:buClr>
                <a:schemeClr val="tx2"/>
              </a:buClr>
              <a:buSzPct val="140000"/>
              <a:buFontTx/>
              <a:buNone/>
              <a:defRPr sz="1800">
                <a:solidFill>
                  <a:schemeClr val="tx2"/>
                </a:solidFill>
              </a:defRPr>
            </a:lvl2pPr>
            <a:lvl3pPr marL="895350" indent="0">
              <a:buClr>
                <a:schemeClr val="tx2"/>
              </a:buClr>
              <a:buSzPct val="140000"/>
              <a:buFontTx/>
              <a:buNone/>
              <a:defRPr sz="1600">
                <a:solidFill>
                  <a:schemeClr val="tx2"/>
                </a:solidFill>
              </a:defRPr>
            </a:lvl3pPr>
            <a:lvl4pPr marL="1343025" indent="0">
              <a:buClr>
                <a:schemeClr val="tx2"/>
              </a:buClr>
              <a:buSzPct val="140000"/>
              <a:buFontTx/>
              <a:buNone/>
              <a:defRPr sz="1400">
                <a:solidFill>
                  <a:schemeClr val="tx2"/>
                </a:solidFill>
              </a:defRPr>
            </a:lvl4pPr>
            <a:lvl5pPr marL="1795462" indent="0">
              <a:buClr>
                <a:schemeClr val="tx2"/>
              </a:buClr>
              <a:buSzPct val="140000"/>
              <a:buFontTx/>
              <a:buNone/>
              <a:defRPr sz="1200">
                <a:solidFill>
                  <a:schemeClr val="tx2"/>
                </a:solidFill>
              </a:defRPr>
            </a:lvl5pPr>
          </a:lstStyle>
          <a:p>
            <a:pPr lvl="0"/>
            <a:r>
              <a:rPr lang="it-IT" dirty="0"/>
              <a:t>Testo 18pt</a:t>
            </a:r>
          </a:p>
          <a:p>
            <a:pPr lvl="1"/>
            <a:endParaRPr lang="it-IT" dirty="0"/>
          </a:p>
        </p:txBody>
      </p:sp>
      <p:sp>
        <p:nvSpPr>
          <p:cNvPr id="21" name="Segnaposto testo 4">
            <a:extLst>
              <a:ext uri="{FF2B5EF4-FFF2-40B4-BE49-F238E27FC236}">
                <a16:creationId xmlns="" xmlns:a16="http://schemas.microsoft.com/office/drawing/2014/main" id="{D6886F76-8F88-C749-B342-60E44C5AFD15}"/>
              </a:ext>
            </a:extLst>
          </p:cNvPr>
          <p:cNvSpPr>
            <a:spLocks noGrp="1"/>
          </p:cNvSpPr>
          <p:nvPr>
            <p:ph type="body" sz="quarter" idx="23" hasCustomPrompt="1"/>
          </p:nvPr>
        </p:nvSpPr>
        <p:spPr>
          <a:xfrm>
            <a:off x="3942323" y="2109083"/>
            <a:ext cx="3328969" cy="3912305"/>
          </a:xfrm>
          <a:prstGeom prst="rect">
            <a:avLst/>
          </a:prstGeom>
          <a:ln>
            <a:solidFill>
              <a:schemeClr val="accent1"/>
            </a:solidFill>
          </a:ln>
        </p:spPr>
        <p:txBody>
          <a:bodyPr>
            <a:noAutofit/>
          </a:bodyPr>
          <a:lstStyle>
            <a:lvl1pPr marL="138113" indent="0">
              <a:buClr>
                <a:schemeClr val="tx2"/>
              </a:buClr>
              <a:buSzPct val="140000"/>
              <a:buFontTx/>
              <a:buNone/>
              <a:tabLst/>
              <a:defRPr sz="1800">
                <a:solidFill>
                  <a:schemeClr val="tx2"/>
                </a:solidFill>
              </a:defRPr>
            </a:lvl1pPr>
            <a:lvl2pPr marL="452437" indent="0">
              <a:buClr>
                <a:schemeClr val="tx2"/>
              </a:buClr>
              <a:buSzPct val="140000"/>
              <a:buFontTx/>
              <a:buNone/>
              <a:defRPr sz="1800">
                <a:solidFill>
                  <a:schemeClr val="tx2"/>
                </a:solidFill>
              </a:defRPr>
            </a:lvl2pPr>
            <a:lvl3pPr marL="895350" indent="0">
              <a:buClr>
                <a:schemeClr val="tx2"/>
              </a:buClr>
              <a:buSzPct val="140000"/>
              <a:buFontTx/>
              <a:buNone/>
              <a:defRPr sz="1600">
                <a:solidFill>
                  <a:schemeClr val="tx2"/>
                </a:solidFill>
              </a:defRPr>
            </a:lvl3pPr>
            <a:lvl4pPr marL="1343025" indent="0">
              <a:buClr>
                <a:schemeClr val="tx2"/>
              </a:buClr>
              <a:buSzPct val="140000"/>
              <a:buFontTx/>
              <a:buNone/>
              <a:defRPr sz="1400">
                <a:solidFill>
                  <a:schemeClr val="tx2"/>
                </a:solidFill>
              </a:defRPr>
            </a:lvl4pPr>
            <a:lvl5pPr marL="1795462" indent="0">
              <a:buClr>
                <a:schemeClr val="tx2"/>
              </a:buClr>
              <a:buSzPct val="140000"/>
              <a:buFontTx/>
              <a:buNone/>
              <a:defRPr sz="1200">
                <a:solidFill>
                  <a:schemeClr val="tx2"/>
                </a:solidFill>
              </a:defRPr>
            </a:lvl5pPr>
          </a:lstStyle>
          <a:p>
            <a:pPr lvl="0"/>
            <a:r>
              <a:rPr lang="it-IT" dirty="0"/>
              <a:t>Testo 18pt</a:t>
            </a:r>
          </a:p>
          <a:p>
            <a:pPr lvl="1"/>
            <a:endParaRPr lang="it-IT" dirty="0"/>
          </a:p>
        </p:txBody>
      </p:sp>
      <p:sp>
        <p:nvSpPr>
          <p:cNvPr id="22" name="Segnaposto testo 4">
            <a:extLst>
              <a:ext uri="{FF2B5EF4-FFF2-40B4-BE49-F238E27FC236}">
                <a16:creationId xmlns="" xmlns:a16="http://schemas.microsoft.com/office/drawing/2014/main" id="{AFFD9B87-5039-8D48-B780-8214C541A3A2}"/>
              </a:ext>
            </a:extLst>
          </p:cNvPr>
          <p:cNvSpPr>
            <a:spLocks noGrp="1"/>
          </p:cNvSpPr>
          <p:nvPr>
            <p:ph type="body" sz="quarter" idx="24" hasCustomPrompt="1"/>
          </p:nvPr>
        </p:nvSpPr>
        <p:spPr>
          <a:xfrm>
            <a:off x="7481275" y="2109083"/>
            <a:ext cx="3328969" cy="3912305"/>
          </a:xfrm>
          <a:prstGeom prst="rect">
            <a:avLst/>
          </a:prstGeom>
          <a:ln>
            <a:solidFill>
              <a:schemeClr val="accent1"/>
            </a:solidFill>
          </a:ln>
        </p:spPr>
        <p:txBody>
          <a:bodyPr>
            <a:noAutofit/>
          </a:bodyPr>
          <a:lstStyle>
            <a:lvl1pPr marL="138113" indent="0">
              <a:buClr>
                <a:schemeClr val="tx2"/>
              </a:buClr>
              <a:buSzPct val="140000"/>
              <a:buFontTx/>
              <a:buNone/>
              <a:tabLst/>
              <a:defRPr sz="1800">
                <a:solidFill>
                  <a:schemeClr val="tx2"/>
                </a:solidFill>
              </a:defRPr>
            </a:lvl1pPr>
            <a:lvl2pPr marL="452437" indent="0">
              <a:buClr>
                <a:schemeClr val="tx2"/>
              </a:buClr>
              <a:buSzPct val="140000"/>
              <a:buFontTx/>
              <a:buNone/>
              <a:defRPr sz="1800">
                <a:solidFill>
                  <a:schemeClr val="tx2"/>
                </a:solidFill>
              </a:defRPr>
            </a:lvl2pPr>
            <a:lvl3pPr marL="895350" indent="0">
              <a:buClr>
                <a:schemeClr val="tx2"/>
              </a:buClr>
              <a:buSzPct val="140000"/>
              <a:buFontTx/>
              <a:buNone/>
              <a:defRPr sz="1600">
                <a:solidFill>
                  <a:schemeClr val="tx2"/>
                </a:solidFill>
              </a:defRPr>
            </a:lvl3pPr>
            <a:lvl4pPr marL="1343025" indent="0">
              <a:buClr>
                <a:schemeClr val="tx2"/>
              </a:buClr>
              <a:buSzPct val="140000"/>
              <a:buFontTx/>
              <a:buNone/>
              <a:defRPr sz="1400">
                <a:solidFill>
                  <a:schemeClr val="tx2"/>
                </a:solidFill>
              </a:defRPr>
            </a:lvl4pPr>
            <a:lvl5pPr marL="1795462" indent="0">
              <a:buClr>
                <a:schemeClr val="tx2"/>
              </a:buClr>
              <a:buSzPct val="140000"/>
              <a:buFontTx/>
              <a:buNone/>
              <a:defRPr sz="1200">
                <a:solidFill>
                  <a:schemeClr val="tx2"/>
                </a:solidFill>
              </a:defRPr>
            </a:lvl5pPr>
          </a:lstStyle>
          <a:p>
            <a:pPr lvl="0"/>
            <a:r>
              <a:rPr lang="it-IT" dirty="0"/>
              <a:t>Testo 18pt</a:t>
            </a:r>
          </a:p>
          <a:p>
            <a:pPr lvl="1"/>
            <a:endParaRPr lang="it-IT" dirty="0"/>
          </a:p>
        </p:txBody>
      </p:sp>
    </p:spTree>
    <p:extLst>
      <p:ext uri="{BB962C8B-B14F-4D97-AF65-F5344CB8AC3E}">
        <p14:creationId xmlns:p14="http://schemas.microsoft.com/office/powerpoint/2010/main" val="2997351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box multimedia">
    <p:spTree>
      <p:nvGrpSpPr>
        <p:cNvPr id="1" name=""/>
        <p:cNvGrpSpPr/>
        <p:nvPr/>
      </p:nvGrpSpPr>
      <p:grpSpPr>
        <a:xfrm>
          <a:off x="0" y="0"/>
          <a:ext cx="0" cy="0"/>
          <a:chOff x="0" y="0"/>
          <a:chExt cx="0" cy="0"/>
        </a:xfrm>
      </p:grpSpPr>
      <p:sp>
        <p:nvSpPr>
          <p:cNvPr id="14" name="Rectangle 2">
            <a:extLst>
              <a:ext uri="{FF2B5EF4-FFF2-40B4-BE49-F238E27FC236}">
                <a16:creationId xmlns="" xmlns:a16="http://schemas.microsoft.com/office/drawing/2014/main" id="{635CA5DA-DBB6-F346-9B31-67E5F5BDEE56}"/>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17" name="Segnaposto contenuto 3">
            <a:extLst>
              <a:ext uri="{FF2B5EF4-FFF2-40B4-BE49-F238E27FC236}">
                <a16:creationId xmlns="" xmlns:a16="http://schemas.microsoft.com/office/drawing/2014/main" id="{67C76C8F-CBE4-174B-B924-16A49FAAE18B}"/>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
        <p:nvSpPr>
          <p:cNvPr id="25" name="Textplatzhalter 5">
            <a:extLst>
              <a:ext uri="{FF2B5EF4-FFF2-40B4-BE49-F238E27FC236}">
                <a16:creationId xmlns="" xmlns:a16="http://schemas.microsoft.com/office/drawing/2014/main" id="{55FAF439-A1D2-3D40-A338-E989B73D78B8}"/>
              </a:ext>
            </a:extLst>
          </p:cNvPr>
          <p:cNvSpPr>
            <a:spLocks noGrp="1"/>
          </p:cNvSpPr>
          <p:nvPr>
            <p:ph type="body" sz="quarter" idx="17" hasCustomPrompt="1"/>
          </p:nvPr>
        </p:nvSpPr>
        <p:spPr>
          <a:xfrm>
            <a:off x="415203" y="1524472"/>
            <a:ext cx="3328970" cy="567011"/>
          </a:xfrm>
          <a:prstGeom prst="rect">
            <a:avLst/>
          </a:prstGeom>
          <a:solidFill>
            <a:schemeClr val="accent1"/>
          </a:solidFill>
        </p:spPr>
        <p:txBody>
          <a:bodyPr vert="horz" lIns="144000" tIns="0" rIns="0" bIns="0" rtlCol="0" anchor="ctr">
            <a:noAutofit/>
          </a:bodyPr>
          <a:lstStyle>
            <a:lvl1pPr marL="0" indent="0" algn="l">
              <a:lnSpc>
                <a:spcPct val="100000"/>
              </a:lnSpc>
              <a:spcAft>
                <a:spcPts val="600"/>
              </a:spcAft>
              <a:buNone/>
              <a:defRPr lang="de-DE" sz="1800" b="1" dirty="0">
                <a:solidFill>
                  <a:schemeClr val="bg1"/>
                </a:solidFill>
              </a:defRPr>
            </a:lvl1pPr>
            <a:lvl2pPr>
              <a:defRPr lang="de-DE" dirty="0"/>
            </a:lvl2pPr>
            <a:lvl3pPr>
              <a:defRPr lang="de-DE" dirty="0"/>
            </a:lvl3pPr>
            <a:lvl4pPr>
              <a:defRPr lang="de-DE" dirty="0"/>
            </a:lvl4pPr>
            <a:lvl5pPr>
              <a:defRPr lang="de-DE" dirty="0"/>
            </a:lvl5pPr>
          </a:lstStyle>
          <a:p>
            <a:pPr lvl="0"/>
            <a:r>
              <a:rPr lang="de-DE" err="1"/>
              <a:t>Titolo</a:t>
            </a:r>
            <a:r>
              <a:rPr lang="de-DE"/>
              <a:t>, 18pt</a:t>
            </a:r>
          </a:p>
        </p:txBody>
      </p:sp>
      <p:sp>
        <p:nvSpPr>
          <p:cNvPr id="26" name="Inhaltsplatzhalter 4">
            <a:extLst>
              <a:ext uri="{FF2B5EF4-FFF2-40B4-BE49-F238E27FC236}">
                <a16:creationId xmlns="" xmlns:a16="http://schemas.microsoft.com/office/drawing/2014/main" id="{7EF1D76E-C8AB-5647-8B05-9D8BD690A6D9}"/>
              </a:ext>
            </a:extLst>
          </p:cNvPr>
          <p:cNvSpPr>
            <a:spLocks noGrp="1"/>
          </p:cNvSpPr>
          <p:nvPr>
            <p:ph sz="quarter" idx="19" hasCustomPrompt="1"/>
          </p:nvPr>
        </p:nvSpPr>
        <p:spPr>
          <a:xfrm>
            <a:off x="415203" y="2091483"/>
            <a:ext cx="3328970" cy="2525658"/>
          </a:xfrm>
          <a:prstGeom prst="rect">
            <a:avLst/>
          </a:prstGeom>
          <a:solidFill>
            <a:schemeClr val="tx2">
              <a:lumMod val="20000"/>
              <a:lumOff val="80000"/>
            </a:schemeClr>
          </a:solidFill>
          <a:ln>
            <a:noFill/>
          </a:ln>
        </p:spPr>
        <p:txBody>
          <a:bodyPr vert="horz" wrap="square" lIns="144000" tIns="144000" rIns="144000" bIns="45720" numCol="1" rtlCol="0" anchor="t" anchorCtr="0" compatLnSpc="1">
            <a:prstTxWarp prst="textNoShape">
              <a:avLst/>
            </a:prstTxWarp>
            <a:noAutofit/>
          </a:bodyPr>
          <a:lstStyle>
            <a:lvl1pPr marL="0" indent="0" algn="l">
              <a:buNone/>
              <a:defRPr lang="de-DE" sz="1800" b="0" dirty="0">
                <a:solidFill>
                  <a:schemeClr val="bg1"/>
                </a:solidFill>
                <a:latin typeface="+mn-lt"/>
                <a:cs typeface="+mn-cs"/>
              </a:defRPr>
            </a:lvl1pPr>
          </a:lstStyle>
          <a:p>
            <a:pPr marL="254058" lvl="0" indent="-254058" defTabSz="914400">
              <a:lnSpc>
                <a:spcPct val="90000"/>
              </a:lnSpc>
              <a:spcBef>
                <a:spcPts val="1200"/>
              </a:spcBef>
            </a:pPr>
            <a:r>
              <a:rPr lang="de-DE" dirty="0" err="1"/>
              <a:t>Segnaposto</a:t>
            </a:r>
            <a:r>
              <a:rPr lang="de-DE" dirty="0"/>
              <a:t>, 18pt</a:t>
            </a:r>
          </a:p>
        </p:txBody>
      </p:sp>
      <p:sp>
        <p:nvSpPr>
          <p:cNvPr id="27" name="Textplatzhalter 5">
            <a:extLst>
              <a:ext uri="{FF2B5EF4-FFF2-40B4-BE49-F238E27FC236}">
                <a16:creationId xmlns="" xmlns:a16="http://schemas.microsoft.com/office/drawing/2014/main" id="{91684359-B86B-CE4E-A34F-8FEC479A2FEF}"/>
              </a:ext>
            </a:extLst>
          </p:cNvPr>
          <p:cNvSpPr>
            <a:spLocks noGrp="1"/>
          </p:cNvSpPr>
          <p:nvPr>
            <p:ph type="body" sz="quarter" idx="20" hasCustomPrompt="1"/>
          </p:nvPr>
        </p:nvSpPr>
        <p:spPr>
          <a:xfrm>
            <a:off x="3941889" y="1524472"/>
            <a:ext cx="3328970" cy="567011"/>
          </a:xfrm>
          <a:prstGeom prst="rect">
            <a:avLst/>
          </a:prstGeom>
          <a:solidFill>
            <a:schemeClr val="accent1"/>
          </a:solidFill>
        </p:spPr>
        <p:txBody>
          <a:bodyPr vert="horz" lIns="144000" tIns="0" rIns="0" bIns="0" rtlCol="0" anchor="ctr">
            <a:noAutofit/>
          </a:bodyPr>
          <a:lstStyle>
            <a:lvl1pPr marL="0" indent="0" algn="l">
              <a:lnSpc>
                <a:spcPct val="100000"/>
              </a:lnSpc>
              <a:spcAft>
                <a:spcPts val="600"/>
              </a:spcAft>
              <a:buNone/>
              <a:defRPr lang="de-DE" sz="1800" b="1" dirty="0">
                <a:solidFill>
                  <a:schemeClr val="bg1"/>
                </a:solidFill>
              </a:defRPr>
            </a:lvl1pPr>
            <a:lvl2pPr>
              <a:defRPr lang="de-DE" dirty="0"/>
            </a:lvl2pPr>
            <a:lvl3pPr>
              <a:defRPr lang="de-DE" dirty="0"/>
            </a:lvl3pPr>
            <a:lvl4pPr>
              <a:defRPr lang="de-DE" dirty="0"/>
            </a:lvl4pPr>
            <a:lvl5pPr>
              <a:defRPr lang="de-DE" dirty="0"/>
            </a:lvl5pPr>
          </a:lstStyle>
          <a:p>
            <a:pPr lvl="0"/>
            <a:r>
              <a:rPr lang="de-DE" err="1"/>
              <a:t>Titolo</a:t>
            </a:r>
            <a:r>
              <a:rPr lang="de-DE"/>
              <a:t>, 18pt</a:t>
            </a:r>
          </a:p>
        </p:txBody>
      </p:sp>
      <p:sp>
        <p:nvSpPr>
          <p:cNvPr id="28" name="Inhaltsplatzhalter 4">
            <a:extLst>
              <a:ext uri="{FF2B5EF4-FFF2-40B4-BE49-F238E27FC236}">
                <a16:creationId xmlns="" xmlns:a16="http://schemas.microsoft.com/office/drawing/2014/main" id="{76E8FF17-A76E-D846-9CDF-99299E172CB9}"/>
              </a:ext>
            </a:extLst>
          </p:cNvPr>
          <p:cNvSpPr>
            <a:spLocks noGrp="1"/>
          </p:cNvSpPr>
          <p:nvPr>
            <p:ph sz="quarter" idx="21" hasCustomPrompt="1"/>
          </p:nvPr>
        </p:nvSpPr>
        <p:spPr>
          <a:xfrm>
            <a:off x="3941889" y="2091483"/>
            <a:ext cx="3328970" cy="2525658"/>
          </a:xfrm>
          <a:prstGeom prst="rect">
            <a:avLst/>
          </a:prstGeom>
          <a:solidFill>
            <a:schemeClr val="tx2">
              <a:lumMod val="20000"/>
              <a:lumOff val="80000"/>
            </a:schemeClr>
          </a:solidFill>
          <a:ln>
            <a:noFill/>
          </a:ln>
        </p:spPr>
        <p:txBody>
          <a:bodyPr vert="horz" wrap="square" lIns="144000" tIns="144000" rIns="144000" bIns="45720" numCol="1" rtlCol="0" anchor="t" anchorCtr="0" compatLnSpc="1">
            <a:prstTxWarp prst="textNoShape">
              <a:avLst/>
            </a:prstTxWarp>
            <a:noAutofit/>
          </a:bodyPr>
          <a:lstStyle>
            <a:lvl1pPr marL="0" indent="0" algn="l">
              <a:buNone/>
              <a:defRPr lang="de-DE" sz="1800" b="0" dirty="0">
                <a:solidFill>
                  <a:schemeClr val="bg1"/>
                </a:solidFill>
                <a:latin typeface="+mn-lt"/>
                <a:cs typeface="+mn-cs"/>
              </a:defRPr>
            </a:lvl1pPr>
          </a:lstStyle>
          <a:p>
            <a:pPr marL="254058" lvl="0" indent="-254058" defTabSz="914400">
              <a:lnSpc>
                <a:spcPct val="90000"/>
              </a:lnSpc>
              <a:spcBef>
                <a:spcPts val="1200"/>
              </a:spcBef>
            </a:pPr>
            <a:r>
              <a:rPr lang="de-DE" dirty="0" err="1"/>
              <a:t>Segnaposto</a:t>
            </a:r>
            <a:r>
              <a:rPr lang="de-DE" dirty="0"/>
              <a:t>, 18pt</a:t>
            </a:r>
          </a:p>
        </p:txBody>
      </p:sp>
      <p:sp>
        <p:nvSpPr>
          <p:cNvPr id="29" name="Textplatzhalter 5">
            <a:extLst>
              <a:ext uri="{FF2B5EF4-FFF2-40B4-BE49-F238E27FC236}">
                <a16:creationId xmlns="" xmlns:a16="http://schemas.microsoft.com/office/drawing/2014/main" id="{46A88E3A-6F26-1149-8ECB-6FB3EA2A219A}"/>
              </a:ext>
            </a:extLst>
          </p:cNvPr>
          <p:cNvSpPr>
            <a:spLocks noGrp="1"/>
          </p:cNvSpPr>
          <p:nvPr>
            <p:ph type="body" sz="quarter" idx="22" hasCustomPrompt="1"/>
          </p:nvPr>
        </p:nvSpPr>
        <p:spPr>
          <a:xfrm>
            <a:off x="7468575" y="1524472"/>
            <a:ext cx="3328970" cy="567011"/>
          </a:xfrm>
          <a:prstGeom prst="rect">
            <a:avLst/>
          </a:prstGeom>
          <a:solidFill>
            <a:schemeClr val="accent1"/>
          </a:solidFill>
        </p:spPr>
        <p:txBody>
          <a:bodyPr vert="horz" lIns="144000" tIns="0" rIns="0" bIns="0" rtlCol="0" anchor="ctr">
            <a:noAutofit/>
          </a:bodyPr>
          <a:lstStyle>
            <a:lvl1pPr marL="0" indent="0" algn="l">
              <a:lnSpc>
                <a:spcPct val="100000"/>
              </a:lnSpc>
              <a:spcAft>
                <a:spcPts val="600"/>
              </a:spcAft>
              <a:buNone/>
              <a:defRPr lang="de-DE" sz="1800" b="1" dirty="0">
                <a:solidFill>
                  <a:schemeClr val="bg1"/>
                </a:solidFill>
              </a:defRPr>
            </a:lvl1pPr>
            <a:lvl2pPr>
              <a:defRPr lang="de-DE" dirty="0"/>
            </a:lvl2pPr>
            <a:lvl3pPr>
              <a:defRPr lang="de-DE" dirty="0"/>
            </a:lvl3pPr>
            <a:lvl4pPr>
              <a:defRPr lang="de-DE" dirty="0"/>
            </a:lvl4pPr>
            <a:lvl5pPr>
              <a:defRPr lang="de-DE" dirty="0"/>
            </a:lvl5pPr>
          </a:lstStyle>
          <a:p>
            <a:pPr lvl="0"/>
            <a:r>
              <a:rPr lang="de-DE" err="1"/>
              <a:t>Titolo</a:t>
            </a:r>
            <a:r>
              <a:rPr lang="de-DE"/>
              <a:t>, 18pt</a:t>
            </a:r>
          </a:p>
        </p:txBody>
      </p:sp>
      <p:sp>
        <p:nvSpPr>
          <p:cNvPr id="30" name="Inhaltsplatzhalter 4">
            <a:extLst>
              <a:ext uri="{FF2B5EF4-FFF2-40B4-BE49-F238E27FC236}">
                <a16:creationId xmlns="" xmlns:a16="http://schemas.microsoft.com/office/drawing/2014/main" id="{7AB1916B-521A-3142-9041-8547D28363FA}"/>
              </a:ext>
            </a:extLst>
          </p:cNvPr>
          <p:cNvSpPr>
            <a:spLocks noGrp="1"/>
          </p:cNvSpPr>
          <p:nvPr>
            <p:ph sz="quarter" idx="23" hasCustomPrompt="1"/>
          </p:nvPr>
        </p:nvSpPr>
        <p:spPr>
          <a:xfrm>
            <a:off x="7468575" y="2091483"/>
            <a:ext cx="3328970" cy="2525658"/>
          </a:xfrm>
          <a:prstGeom prst="rect">
            <a:avLst/>
          </a:prstGeom>
          <a:solidFill>
            <a:schemeClr val="tx2">
              <a:lumMod val="20000"/>
              <a:lumOff val="80000"/>
            </a:schemeClr>
          </a:solidFill>
          <a:ln>
            <a:noFill/>
          </a:ln>
        </p:spPr>
        <p:txBody>
          <a:bodyPr vert="horz" wrap="square" lIns="144000" tIns="144000" rIns="144000" bIns="45720" numCol="1" rtlCol="0" anchor="t" anchorCtr="0" compatLnSpc="1">
            <a:prstTxWarp prst="textNoShape">
              <a:avLst/>
            </a:prstTxWarp>
            <a:noAutofit/>
          </a:bodyPr>
          <a:lstStyle>
            <a:lvl1pPr marL="0" indent="0" algn="l">
              <a:buNone/>
              <a:defRPr lang="de-DE" sz="1800" b="0" dirty="0">
                <a:solidFill>
                  <a:schemeClr val="bg1"/>
                </a:solidFill>
                <a:latin typeface="+mn-lt"/>
                <a:cs typeface="+mn-cs"/>
              </a:defRPr>
            </a:lvl1pPr>
          </a:lstStyle>
          <a:p>
            <a:pPr marL="254058" lvl="0" indent="-254058" defTabSz="914400">
              <a:lnSpc>
                <a:spcPct val="90000"/>
              </a:lnSpc>
              <a:spcBef>
                <a:spcPts val="1200"/>
              </a:spcBef>
            </a:pPr>
            <a:r>
              <a:rPr lang="de-DE" dirty="0" err="1"/>
              <a:t>Segnaposto</a:t>
            </a:r>
            <a:r>
              <a:rPr lang="de-DE" dirty="0"/>
              <a:t>, 18pt</a:t>
            </a:r>
          </a:p>
        </p:txBody>
      </p:sp>
    </p:spTree>
    <p:extLst>
      <p:ext uri="{BB962C8B-B14F-4D97-AF65-F5344CB8AC3E}">
        <p14:creationId xmlns:p14="http://schemas.microsoft.com/office/powerpoint/2010/main" val="40242859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 box multimedia">
    <p:spTree>
      <p:nvGrpSpPr>
        <p:cNvPr id="1" name=""/>
        <p:cNvGrpSpPr/>
        <p:nvPr/>
      </p:nvGrpSpPr>
      <p:grpSpPr>
        <a:xfrm>
          <a:off x="0" y="0"/>
          <a:ext cx="0" cy="0"/>
          <a:chOff x="0" y="0"/>
          <a:chExt cx="0" cy="0"/>
        </a:xfrm>
      </p:grpSpPr>
      <p:sp>
        <p:nvSpPr>
          <p:cNvPr id="16" name="Rectangle 2">
            <a:extLst>
              <a:ext uri="{FF2B5EF4-FFF2-40B4-BE49-F238E27FC236}">
                <a16:creationId xmlns="" xmlns:a16="http://schemas.microsoft.com/office/drawing/2014/main" id="{BFE9D297-397C-F64E-A095-7ED1D320EFFC}"/>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19" name="Segnaposto contenuto 3">
            <a:extLst>
              <a:ext uri="{FF2B5EF4-FFF2-40B4-BE49-F238E27FC236}">
                <a16:creationId xmlns="" xmlns:a16="http://schemas.microsoft.com/office/drawing/2014/main" id="{08C67768-7AA1-694B-BBD3-4D2BED23D970}"/>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
        <p:nvSpPr>
          <p:cNvPr id="22" name="Textplatzhalter 5">
            <a:extLst>
              <a:ext uri="{FF2B5EF4-FFF2-40B4-BE49-F238E27FC236}">
                <a16:creationId xmlns="" xmlns:a16="http://schemas.microsoft.com/office/drawing/2014/main" id="{A3CCC18F-DE49-AE40-A446-9359D8DDB55F}"/>
              </a:ext>
            </a:extLst>
          </p:cNvPr>
          <p:cNvSpPr>
            <a:spLocks noGrp="1"/>
          </p:cNvSpPr>
          <p:nvPr>
            <p:ph type="body" sz="quarter" idx="24" hasCustomPrompt="1"/>
          </p:nvPr>
        </p:nvSpPr>
        <p:spPr>
          <a:xfrm>
            <a:off x="413071" y="1524064"/>
            <a:ext cx="3328970" cy="567011"/>
          </a:xfrm>
          <a:prstGeom prst="rect">
            <a:avLst/>
          </a:prstGeom>
          <a:solidFill>
            <a:schemeClr val="accent1"/>
          </a:solidFill>
        </p:spPr>
        <p:txBody>
          <a:bodyPr vert="horz" lIns="144000" tIns="0" rIns="0" bIns="0" rtlCol="0" anchor="ctr">
            <a:noAutofit/>
          </a:bodyPr>
          <a:lstStyle>
            <a:lvl1pPr marL="0" indent="0" algn="l">
              <a:lnSpc>
                <a:spcPct val="100000"/>
              </a:lnSpc>
              <a:spcAft>
                <a:spcPts val="600"/>
              </a:spcAft>
              <a:buNone/>
              <a:defRPr lang="de-DE" sz="1800" b="1" dirty="0">
                <a:solidFill>
                  <a:schemeClr val="bg1"/>
                </a:solidFill>
              </a:defRPr>
            </a:lvl1pPr>
            <a:lvl2pPr>
              <a:defRPr lang="de-DE" dirty="0"/>
            </a:lvl2pPr>
            <a:lvl3pPr>
              <a:defRPr lang="de-DE" dirty="0"/>
            </a:lvl3pPr>
            <a:lvl4pPr>
              <a:defRPr lang="de-DE" dirty="0"/>
            </a:lvl4pPr>
            <a:lvl5pPr>
              <a:defRPr lang="de-DE" dirty="0"/>
            </a:lvl5pPr>
          </a:lstStyle>
          <a:p>
            <a:pPr lvl="0"/>
            <a:r>
              <a:rPr lang="de-DE" dirty="0" err="1"/>
              <a:t>Titolo</a:t>
            </a:r>
            <a:r>
              <a:rPr lang="de-DE" dirty="0"/>
              <a:t>, 18pt</a:t>
            </a:r>
          </a:p>
        </p:txBody>
      </p:sp>
      <p:sp>
        <p:nvSpPr>
          <p:cNvPr id="23" name="Inhaltsplatzhalter 4">
            <a:extLst>
              <a:ext uri="{FF2B5EF4-FFF2-40B4-BE49-F238E27FC236}">
                <a16:creationId xmlns="" xmlns:a16="http://schemas.microsoft.com/office/drawing/2014/main" id="{59DE8EDC-5F79-7141-95C9-4A2F2C5DE6F7}"/>
              </a:ext>
            </a:extLst>
          </p:cNvPr>
          <p:cNvSpPr>
            <a:spLocks noGrp="1"/>
          </p:cNvSpPr>
          <p:nvPr>
            <p:ph sz="quarter" idx="25" hasCustomPrompt="1"/>
          </p:nvPr>
        </p:nvSpPr>
        <p:spPr>
          <a:xfrm>
            <a:off x="413071" y="2091075"/>
            <a:ext cx="3328970" cy="1336621"/>
          </a:xfrm>
          <a:prstGeom prst="rect">
            <a:avLst/>
          </a:prstGeom>
          <a:solidFill>
            <a:schemeClr val="tx2">
              <a:lumMod val="20000"/>
              <a:lumOff val="80000"/>
            </a:schemeClr>
          </a:solidFill>
          <a:ln>
            <a:noFill/>
          </a:ln>
        </p:spPr>
        <p:txBody>
          <a:bodyPr vert="horz" wrap="square" lIns="144000" tIns="144000" rIns="144000" bIns="45720" numCol="1" rtlCol="0" anchor="t" anchorCtr="0" compatLnSpc="1">
            <a:prstTxWarp prst="textNoShape">
              <a:avLst/>
            </a:prstTxWarp>
            <a:noAutofit/>
          </a:bodyPr>
          <a:lstStyle>
            <a:lvl1pPr marL="0" indent="0">
              <a:buNone/>
              <a:defRPr lang="de-DE" sz="1800" b="0" dirty="0">
                <a:solidFill>
                  <a:schemeClr val="bg1"/>
                </a:solidFill>
                <a:latin typeface="+mn-lt"/>
                <a:cs typeface="+mn-cs"/>
              </a:defRPr>
            </a:lvl1pPr>
          </a:lstStyle>
          <a:p>
            <a:pPr marL="254058" lvl="0" indent="-254058" defTabSz="914400">
              <a:lnSpc>
                <a:spcPct val="90000"/>
              </a:lnSpc>
              <a:spcBef>
                <a:spcPts val="1200"/>
              </a:spcBef>
            </a:pPr>
            <a:r>
              <a:rPr lang="de-DE" dirty="0" err="1"/>
              <a:t>Segnaposto</a:t>
            </a:r>
            <a:r>
              <a:rPr lang="de-DE" dirty="0"/>
              <a:t>, 18pt</a:t>
            </a:r>
          </a:p>
        </p:txBody>
      </p:sp>
      <p:sp>
        <p:nvSpPr>
          <p:cNvPr id="24" name="Textplatzhalter 5">
            <a:extLst>
              <a:ext uri="{FF2B5EF4-FFF2-40B4-BE49-F238E27FC236}">
                <a16:creationId xmlns="" xmlns:a16="http://schemas.microsoft.com/office/drawing/2014/main" id="{947FB7C3-063F-5346-A154-922772E16567}"/>
              </a:ext>
            </a:extLst>
          </p:cNvPr>
          <p:cNvSpPr>
            <a:spLocks noGrp="1"/>
          </p:cNvSpPr>
          <p:nvPr>
            <p:ph type="body" sz="quarter" idx="26" hasCustomPrompt="1"/>
          </p:nvPr>
        </p:nvSpPr>
        <p:spPr>
          <a:xfrm>
            <a:off x="3939757" y="1524064"/>
            <a:ext cx="3328970" cy="567011"/>
          </a:xfrm>
          <a:prstGeom prst="rect">
            <a:avLst/>
          </a:prstGeom>
          <a:solidFill>
            <a:schemeClr val="accent1"/>
          </a:solidFill>
        </p:spPr>
        <p:txBody>
          <a:bodyPr vert="horz" lIns="144000" tIns="0" rIns="0" bIns="0" rtlCol="0" anchor="ctr">
            <a:noAutofit/>
          </a:bodyPr>
          <a:lstStyle>
            <a:lvl1pPr marL="0" indent="0" algn="l">
              <a:lnSpc>
                <a:spcPct val="100000"/>
              </a:lnSpc>
              <a:spcAft>
                <a:spcPts val="600"/>
              </a:spcAft>
              <a:buNone/>
              <a:defRPr lang="de-DE" sz="1800" b="1" dirty="0">
                <a:solidFill>
                  <a:schemeClr val="bg1"/>
                </a:solidFill>
              </a:defRPr>
            </a:lvl1pPr>
            <a:lvl2pPr>
              <a:defRPr lang="de-DE" dirty="0"/>
            </a:lvl2pPr>
            <a:lvl3pPr>
              <a:defRPr lang="de-DE" dirty="0"/>
            </a:lvl3pPr>
            <a:lvl4pPr>
              <a:defRPr lang="de-DE" dirty="0"/>
            </a:lvl4pPr>
            <a:lvl5pPr>
              <a:defRPr lang="de-DE" dirty="0"/>
            </a:lvl5pPr>
          </a:lstStyle>
          <a:p>
            <a:pPr lvl="0"/>
            <a:r>
              <a:rPr lang="de-DE" err="1"/>
              <a:t>Titolo</a:t>
            </a:r>
            <a:r>
              <a:rPr lang="de-DE"/>
              <a:t>, 18pt</a:t>
            </a:r>
          </a:p>
        </p:txBody>
      </p:sp>
      <p:sp>
        <p:nvSpPr>
          <p:cNvPr id="25" name="Inhaltsplatzhalter 4">
            <a:extLst>
              <a:ext uri="{FF2B5EF4-FFF2-40B4-BE49-F238E27FC236}">
                <a16:creationId xmlns="" xmlns:a16="http://schemas.microsoft.com/office/drawing/2014/main" id="{5140A686-ED5B-1045-8A3E-EF22C8E68BF5}"/>
              </a:ext>
            </a:extLst>
          </p:cNvPr>
          <p:cNvSpPr>
            <a:spLocks noGrp="1"/>
          </p:cNvSpPr>
          <p:nvPr>
            <p:ph sz="quarter" idx="27" hasCustomPrompt="1"/>
          </p:nvPr>
        </p:nvSpPr>
        <p:spPr>
          <a:xfrm>
            <a:off x="3939757" y="2091075"/>
            <a:ext cx="3328970" cy="1336621"/>
          </a:xfrm>
          <a:prstGeom prst="rect">
            <a:avLst/>
          </a:prstGeom>
          <a:solidFill>
            <a:schemeClr val="tx2">
              <a:lumMod val="20000"/>
              <a:lumOff val="80000"/>
            </a:schemeClr>
          </a:solidFill>
          <a:ln>
            <a:noFill/>
          </a:ln>
        </p:spPr>
        <p:txBody>
          <a:bodyPr vert="horz" wrap="square" lIns="144000" tIns="144000" rIns="144000" bIns="45720" numCol="1" rtlCol="0" anchor="t" anchorCtr="0" compatLnSpc="1">
            <a:prstTxWarp prst="textNoShape">
              <a:avLst/>
            </a:prstTxWarp>
            <a:noAutofit/>
          </a:bodyPr>
          <a:lstStyle>
            <a:lvl1pPr marL="0" indent="0">
              <a:buNone/>
              <a:defRPr lang="de-DE" sz="1800" b="0" dirty="0">
                <a:solidFill>
                  <a:schemeClr val="bg1"/>
                </a:solidFill>
                <a:latin typeface="+mn-lt"/>
                <a:cs typeface="+mn-cs"/>
              </a:defRPr>
            </a:lvl1pPr>
          </a:lstStyle>
          <a:p>
            <a:pPr marL="254058" lvl="0" indent="-254058" defTabSz="914400">
              <a:lnSpc>
                <a:spcPct val="90000"/>
              </a:lnSpc>
              <a:spcBef>
                <a:spcPts val="1200"/>
              </a:spcBef>
            </a:pPr>
            <a:r>
              <a:rPr lang="de-DE" dirty="0" err="1"/>
              <a:t>Segnaposto</a:t>
            </a:r>
            <a:r>
              <a:rPr lang="de-DE" dirty="0"/>
              <a:t>, 18pt</a:t>
            </a:r>
          </a:p>
        </p:txBody>
      </p:sp>
      <p:sp>
        <p:nvSpPr>
          <p:cNvPr id="26" name="Textplatzhalter 5">
            <a:extLst>
              <a:ext uri="{FF2B5EF4-FFF2-40B4-BE49-F238E27FC236}">
                <a16:creationId xmlns="" xmlns:a16="http://schemas.microsoft.com/office/drawing/2014/main" id="{43620B12-D93E-1142-BEE7-03EF0A8E5E75}"/>
              </a:ext>
            </a:extLst>
          </p:cNvPr>
          <p:cNvSpPr>
            <a:spLocks noGrp="1"/>
          </p:cNvSpPr>
          <p:nvPr>
            <p:ph type="body" sz="quarter" idx="28" hasCustomPrompt="1"/>
          </p:nvPr>
        </p:nvSpPr>
        <p:spPr>
          <a:xfrm>
            <a:off x="7466443" y="1524064"/>
            <a:ext cx="3328970" cy="567011"/>
          </a:xfrm>
          <a:prstGeom prst="rect">
            <a:avLst/>
          </a:prstGeom>
          <a:solidFill>
            <a:schemeClr val="accent1"/>
          </a:solidFill>
        </p:spPr>
        <p:txBody>
          <a:bodyPr vert="horz" lIns="144000" tIns="0" rIns="0" bIns="0" rtlCol="0" anchor="ctr">
            <a:noAutofit/>
          </a:bodyPr>
          <a:lstStyle>
            <a:lvl1pPr marL="0" indent="0" algn="l">
              <a:lnSpc>
                <a:spcPct val="100000"/>
              </a:lnSpc>
              <a:spcAft>
                <a:spcPts val="600"/>
              </a:spcAft>
              <a:buNone/>
              <a:defRPr lang="de-DE" sz="1800" b="1" dirty="0">
                <a:solidFill>
                  <a:schemeClr val="bg1"/>
                </a:solidFill>
              </a:defRPr>
            </a:lvl1pPr>
            <a:lvl2pPr>
              <a:defRPr lang="de-DE" dirty="0"/>
            </a:lvl2pPr>
            <a:lvl3pPr>
              <a:defRPr lang="de-DE" dirty="0"/>
            </a:lvl3pPr>
            <a:lvl4pPr>
              <a:defRPr lang="de-DE" dirty="0"/>
            </a:lvl4pPr>
            <a:lvl5pPr>
              <a:defRPr lang="de-DE" dirty="0"/>
            </a:lvl5pPr>
          </a:lstStyle>
          <a:p>
            <a:pPr lvl="0"/>
            <a:r>
              <a:rPr lang="de-DE" err="1"/>
              <a:t>Titolo</a:t>
            </a:r>
            <a:r>
              <a:rPr lang="de-DE"/>
              <a:t>, 18pt</a:t>
            </a:r>
          </a:p>
        </p:txBody>
      </p:sp>
      <p:sp>
        <p:nvSpPr>
          <p:cNvPr id="27" name="Inhaltsplatzhalter 4">
            <a:extLst>
              <a:ext uri="{FF2B5EF4-FFF2-40B4-BE49-F238E27FC236}">
                <a16:creationId xmlns="" xmlns:a16="http://schemas.microsoft.com/office/drawing/2014/main" id="{8A17E38A-C701-8240-B1FD-59321750BA71}"/>
              </a:ext>
            </a:extLst>
          </p:cNvPr>
          <p:cNvSpPr>
            <a:spLocks noGrp="1"/>
          </p:cNvSpPr>
          <p:nvPr>
            <p:ph sz="quarter" idx="29" hasCustomPrompt="1"/>
          </p:nvPr>
        </p:nvSpPr>
        <p:spPr>
          <a:xfrm>
            <a:off x="7466443" y="2091075"/>
            <a:ext cx="3328970" cy="1336621"/>
          </a:xfrm>
          <a:prstGeom prst="rect">
            <a:avLst/>
          </a:prstGeom>
          <a:solidFill>
            <a:schemeClr val="tx2">
              <a:lumMod val="20000"/>
              <a:lumOff val="80000"/>
            </a:schemeClr>
          </a:solidFill>
          <a:ln>
            <a:noFill/>
          </a:ln>
        </p:spPr>
        <p:txBody>
          <a:bodyPr vert="horz" wrap="square" lIns="144000" tIns="144000" rIns="144000" bIns="45720" numCol="1" rtlCol="0" anchor="t" anchorCtr="0" compatLnSpc="1">
            <a:prstTxWarp prst="textNoShape">
              <a:avLst/>
            </a:prstTxWarp>
            <a:noAutofit/>
          </a:bodyPr>
          <a:lstStyle>
            <a:lvl1pPr marL="0" indent="0">
              <a:buNone/>
              <a:defRPr lang="de-DE" sz="1800" b="0" dirty="0">
                <a:solidFill>
                  <a:schemeClr val="bg1"/>
                </a:solidFill>
                <a:latin typeface="+mn-lt"/>
                <a:cs typeface="+mn-cs"/>
              </a:defRPr>
            </a:lvl1pPr>
          </a:lstStyle>
          <a:p>
            <a:pPr marL="254058" lvl="0" indent="-254058" defTabSz="914400">
              <a:lnSpc>
                <a:spcPct val="90000"/>
              </a:lnSpc>
              <a:spcBef>
                <a:spcPts val="1200"/>
              </a:spcBef>
            </a:pPr>
            <a:r>
              <a:rPr lang="de-DE" dirty="0" err="1"/>
              <a:t>Segnaposto</a:t>
            </a:r>
            <a:r>
              <a:rPr lang="de-DE" dirty="0"/>
              <a:t>, 18pt</a:t>
            </a:r>
          </a:p>
        </p:txBody>
      </p:sp>
      <p:sp>
        <p:nvSpPr>
          <p:cNvPr id="28" name="Textplatzhalter 5">
            <a:extLst>
              <a:ext uri="{FF2B5EF4-FFF2-40B4-BE49-F238E27FC236}">
                <a16:creationId xmlns="" xmlns:a16="http://schemas.microsoft.com/office/drawing/2014/main" id="{31A5AF69-B971-E847-92D4-2CB669C7A3A3}"/>
              </a:ext>
            </a:extLst>
          </p:cNvPr>
          <p:cNvSpPr>
            <a:spLocks noGrp="1"/>
          </p:cNvSpPr>
          <p:nvPr>
            <p:ph type="body" sz="quarter" idx="30" hasCustomPrompt="1"/>
          </p:nvPr>
        </p:nvSpPr>
        <p:spPr>
          <a:xfrm>
            <a:off x="413071" y="3974543"/>
            <a:ext cx="3328970" cy="567011"/>
          </a:xfrm>
          <a:prstGeom prst="rect">
            <a:avLst/>
          </a:prstGeom>
          <a:solidFill>
            <a:schemeClr val="accent1"/>
          </a:solidFill>
        </p:spPr>
        <p:txBody>
          <a:bodyPr vert="horz" lIns="144000" tIns="0" rIns="0" bIns="0" rtlCol="0" anchor="ctr">
            <a:noAutofit/>
          </a:bodyPr>
          <a:lstStyle>
            <a:lvl1pPr marL="0" indent="0" algn="l">
              <a:lnSpc>
                <a:spcPct val="100000"/>
              </a:lnSpc>
              <a:spcAft>
                <a:spcPts val="600"/>
              </a:spcAft>
              <a:buNone/>
              <a:defRPr lang="de-DE" sz="1800" b="1" dirty="0">
                <a:solidFill>
                  <a:schemeClr val="bg1"/>
                </a:solidFill>
              </a:defRPr>
            </a:lvl1pPr>
            <a:lvl2pPr>
              <a:defRPr lang="de-DE" dirty="0"/>
            </a:lvl2pPr>
            <a:lvl3pPr>
              <a:defRPr lang="de-DE" dirty="0"/>
            </a:lvl3pPr>
            <a:lvl4pPr>
              <a:defRPr lang="de-DE" dirty="0"/>
            </a:lvl4pPr>
            <a:lvl5pPr>
              <a:defRPr lang="de-DE" dirty="0"/>
            </a:lvl5pPr>
          </a:lstStyle>
          <a:p>
            <a:pPr lvl="0"/>
            <a:r>
              <a:rPr lang="de-DE" err="1"/>
              <a:t>Titolo</a:t>
            </a:r>
            <a:r>
              <a:rPr lang="de-DE"/>
              <a:t>, 18pt</a:t>
            </a:r>
          </a:p>
        </p:txBody>
      </p:sp>
      <p:sp>
        <p:nvSpPr>
          <p:cNvPr id="29" name="Inhaltsplatzhalter 4">
            <a:extLst>
              <a:ext uri="{FF2B5EF4-FFF2-40B4-BE49-F238E27FC236}">
                <a16:creationId xmlns="" xmlns:a16="http://schemas.microsoft.com/office/drawing/2014/main" id="{1165C76D-FA45-A143-976D-713ED02B2E40}"/>
              </a:ext>
            </a:extLst>
          </p:cNvPr>
          <p:cNvSpPr>
            <a:spLocks noGrp="1"/>
          </p:cNvSpPr>
          <p:nvPr>
            <p:ph sz="quarter" idx="31" hasCustomPrompt="1"/>
          </p:nvPr>
        </p:nvSpPr>
        <p:spPr>
          <a:xfrm>
            <a:off x="413071" y="4541554"/>
            <a:ext cx="3328970" cy="1336621"/>
          </a:xfrm>
          <a:prstGeom prst="rect">
            <a:avLst/>
          </a:prstGeom>
          <a:solidFill>
            <a:schemeClr val="tx2">
              <a:lumMod val="20000"/>
              <a:lumOff val="80000"/>
            </a:schemeClr>
          </a:solidFill>
          <a:ln>
            <a:noFill/>
          </a:ln>
        </p:spPr>
        <p:txBody>
          <a:bodyPr vert="horz" wrap="square" lIns="144000" tIns="144000" rIns="144000" bIns="45720" numCol="1" rtlCol="0" anchor="t" anchorCtr="0" compatLnSpc="1">
            <a:prstTxWarp prst="textNoShape">
              <a:avLst/>
            </a:prstTxWarp>
            <a:noAutofit/>
          </a:bodyPr>
          <a:lstStyle>
            <a:lvl1pPr marL="0" indent="0">
              <a:buNone/>
              <a:defRPr lang="de-DE" sz="1800" b="0" dirty="0">
                <a:solidFill>
                  <a:schemeClr val="bg1"/>
                </a:solidFill>
                <a:latin typeface="+mn-lt"/>
                <a:cs typeface="+mn-cs"/>
              </a:defRPr>
            </a:lvl1pPr>
          </a:lstStyle>
          <a:p>
            <a:pPr marL="254058" lvl="0" indent="-254058" defTabSz="914400">
              <a:lnSpc>
                <a:spcPct val="90000"/>
              </a:lnSpc>
              <a:spcBef>
                <a:spcPts val="1200"/>
              </a:spcBef>
            </a:pPr>
            <a:r>
              <a:rPr lang="de-DE" dirty="0" err="1"/>
              <a:t>Segnaposto</a:t>
            </a:r>
            <a:r>
              <a:rPr lang="de-DE" dirty="0"/>
              <a:t>, 18pt</a:t>
            </a:r>
          </a:p>
        </p:txBody>
      </p:sp>
      <p:sp>
        <p:nvSpPr>
          <p:cNvPr id="30" name="Textplatzhalter 5">
            <a:extLst>
              <a:ext uri="{FF2B5EF4-FFF2-40B4-BE49-F238E27FC236}">
                <a16:creationId xmlns="" xmlns:a16="http://schemas.microsoft.com/office/drawing/2014/main" id="{E8819D2A-3136-4E4F-9265-9761C2CA491F}"/>
              </a:ext>
            </a:extLst>
          </p:cNvPr>
          <p:cNvSpPr>
            <a:spLocks noGrp="1"/>
          </p:cNvSpPr>
          <p:nvPr>
            <p:ph type="body" sz="quarter" idx="32" hasCustomPrompt="1"/>
          </p:nvPr>
        </p:nvSpPr>
        <p:spPr>
          <a:xfrm>
            <a:off x="3939757" y="3974543"/>
            <a:ext cx="3328970" cy="567011"/>
          </a:xfrm>
          <a:prstGeom prst="rect">
            <a:avLst/>
          </a:prstGeom>
          <a:solidFill>
            <a:schemeClr val="accent1"/>
          </a:solidFill>
        </p:spPr>
        <p:txBody>
          <a:bodyPr vert="horz" lIns="144000" tIns="0" rIns="0" bIns="0" rtlCol="0" anchor="ctr">
            <a:noAutofit/>
          </a:bodyPr>
          <a:lstStyle>
            <a:lvl1pPr marL="0" indent="0" algn="l">
              <a:lnSpc>
                <a:spcPct val="100000"/>
              </a:lnSpc>
              <a:spcAft>
                <a:spcPts val="600"/>
              </a:spcAft>
              <a:buNone/>
              <a:defRPr lang="de-DE" sz="1800" b="1" dirty="0">
                <a:solidFill>
                  <a:schemeClr val="bg1"/>
                </a:solidFill>
              </a:defRPr>
            </a:lvl1pPr>
            <a:lvl2pPr>
              <a:defRPr lang="de-DE" dirty="0"/>
            </a:lvl2pPr>
            <a:lvl3pPr>
              <a:defRPr lang="de-DE" dirty="0"/>
            </a:lvl3pPr>
            <a:lvl4pPr>
              <a:defRPr lang="de-DE" dirty="0"/>
            </a:lvl4pPr>
            <a:lvl5pPr>
              <a:defRPr lang="de-DE" dirty="0"/>
            </a:lvl5pPr>
          </a:lstStyle>
          <a:p>
            <a:pPr lvl="0"/>
            <a:r>
              <a:rPr lang="de-DE" err="1"/>
              <a:t>Titolo</a:t>
            </a:r>
            <a:r>
              <a:rPr lang="de-DE"/>
              <a:t>, 18pt</a:t>
            </a:r>
          </a:p>
        </p:txBody>
      </p:sp>
      <p:sp>
        <p:nvSpPr>
          <p:cNvPr id="31" name="Inhaltsplatzhalter 4">
            <a:extLst>
              <a:ext uri="{FF2B5EF4-FFF2-40B4-BE49-F238E27FC236}">
                <a16:creationId xmlns="" xmlns:a16="http://schemas.microsoft.com/office/drawing/2014/main" id="{2F58CD45-9D5E-C047-A583-5BF531E4D5DD}"/>
              </a:ext>
            </a:extLst>
          </p:cNvPr>
          <p:cNvSpPr>
            <a:spLocks noGrp="1"/>
          </p:cNvSpPr>
          <p:nvPr>
            <p:ph sz="quarter" idx="33" hasCustomPrompt="1"/>
          </p:nvPr>
        </p:nvSpPr>
        <p:spPr>
          <a:xfrm>
            <a:off x="3939757" y="4541554"/>
            <a:ext cx="3328970" cy="1336621"/>
          </a:xfrm>
          <a:prstGeom prst="rect">
            <a:avLst/>
          </a:prstGeom>
          <a:solidFill>
            <a:schemeClr val="tx2">
              <a:lumMod val="20000"/>
              <a:lumOff val="80000"/>
            </a:schemeClr>
          </a:solidFill>
          <a:ln>
            <a:noFill/>
          </a:ln>
        </p:spPr>
        <p:txBody>
          <a:bodyPr vert="horz" wrap="square" lIns="144000" tIns="144000" rIns="144000" bIns="45720" numCol="1" rtlCol="0" anchor="t" anchorCtr="0" compatLnSpc="1">
            <a:prstTxWarp prst="textNoShape">
              <a:avLst/>
            </a:prstTxWarp>
            <a:noAutofit/>
          </a:bodyPr>
          <a:lstStyle>
            <a:lvl1pPr marL="0" indent="0">
              <a:buNone/>
              <a:defRPr lang="de-DE" sz="1800" b="0" dirty="0">
                <a:solidFill>
                  <a:schemeClr val="bg1"/>
                </a:solidFill>
                <a:latin typeface="+mn-lt"/>
                <a:cs typeface="+mn-cs"/>
              </a:defRPr>
            </a:lvl1pPr>
          </a:lstStyle>
          <a:p>
            <a:pPr marL="254058" lvl="0" indent="-254058" defTabSz="914400">
              <a:lnSpc>
                <a:spcPct val="90000"/>
              </a:lnSpc>
              <a:spcBef>
                <a:spcPts val="1200"/>
              </a:spcBef>
            </a:pPr>
            <a:r>
              <a:rPr lang="de-DE" dirty="0" err="1"/>
              <a:t>Segnaposto</a:t>
            </a:r>
            <a:r>
              <a:rPr lang="de-DE" dirty="0"/>
              <a:t>, 18pt</a:t>
            </a:r>
          </a:p>
        </p:txBody>
      </p:sp>
      <p:sp>
        <p:nvSpPr>
          <p:cNvPr id="32" name="Textplatzhalter 5">
            <a:extLst>
              <a:ext uri="{FF2B5EF4-FFF2-40B4-BE49-F238E27FC236}">
                <a16:creationId xmlns="" xmlns:a16="http://schemas.microsoft.com/office/drawing/2014/main" id="{2219DB30-5B94-4F4B-AAE0-A8087176D398}"/>
              </a:ext>
            </a:extLst>
          </p:cNvPr>
          <p:cNvSpPr>
            <a:spLocks noGrp="1"/>
          </p:cNvSpPr>
          <p:nvPr>
            <p:ph type="body" sz="quarter" idx="34" hasCustomPrompt="1"/>
          </p:nvPr>
        </p:nvSpPr>
        <p:spPr>
          <a:xfrm>
            <a:off x="7466443" y="3974543"/>
            <a:ext cx="3328970" cy="567011"/>
          </a:xfrm>
          <a:prstGeom prst="rect">
            <a:avLst/>
          </a:prstGeom>
          <a:solidFill>
            <a:schemeClr val="accent1"/>
          </a:solidFill>
        </p:spPr>
        <p:txBody>
          <a:bodyPr vert="horz" lIns="144000" tIns="0" rIns="0" bIns="0" rtlCol="0" anchor="ctr">
            <a:noAutofit/>
          </a:bodyPr>
          <a:lstStyle>
            <a:lvl1pPr marL="0" indent="0" algn="l">
              <a:lnSpc>
                <a:spcPct val="100000"/>
              </a:lnSpc>
              <a:spcAft>
                <a:spcPts val="600"/>
              </a:spcAft>
              <a:buNone/>
              <a:defRPr lang="de-DE" sz="1800" b="1" dirty="0">
                <a:solidFill>
                  <a:schemeClr val="bg1"/>
                </a:solidFill>
              </a:defRPr>
            </a:lvl1pPr>
            <a:lvl2pPr>
              <a:defRPr lang="de-DE" dirty="0"/>
            </a:lvl2pPr>
            <a:lvl3pPr>
              <a:defRPr lang="de-DE" dirty="0"/>
            </a:lvl3pPr>
            <a:lvl4pPr>
              <a:defRPr lang="de-DE" dirty="0"/>
            </a:lvl4pPr>
            <a:lvl5pPr>
              <a:defRPr lang="de-DE" dirty="0"/>
            </a:lvl5pPr>
          </a:lstStyle>
          <a:p>
            <a:pPr lvl="0"/>
            <a:r>
              <a:rPr lang="de-DE" err="1"/>
              <a:t>Titolo</a:t>
            </a:r>
            <a:r>
              <a:rPr lang="de-DE"/>
              <a:t>, 18pt</a:t>
            </a:r>
          </a:p>
        </p:txBody>
      </p:sp>
      <p:sp>
        <p:nvSpPr>
          <p:cNvPr id="33" name="Inhaltsplatzhalter 4">
            <a:extLst>
              <a:ext uri="{FF2B5EF4-FFF2-40B4-BE49-F238E27FC236}">
                <a16:creationId xmlns="" xmlns:a16="http://schemas.microsoft.com/office/drawing/2014/main" id="{51259A08-57D0-8F44-B67D-B1B6942103BA}"/>
              </a:ext>
            </a:extLst>
          </p:cNvPr>
          <p:cNvSpPr>
            <a:spLocks noGrp="1"/>
          </p:cNvSpPr>
          <p:nvPr>
            <p:ph sz="quarter" idx="35" hasCustomPrompt="1"/>
          </p:nvPr>
        </p:nvSpPr>
        <p:spPr>
          <a:xfrm>
            <a:off x="7466443" y="4541554"/>
            <a:ext cx="3328970" cy="1336621"/>
          </a:xfrm>
          <a:prstGeom prst="rect">
            <a:avLst/>
          </a:prstGeom>
          <a:solidFill>
            <a:schemeClr val="tx2">
              <a:lumMod val="20000"/>
              <a:lumOff val="80000"/>
            </a:schemeClr>
          </a:solidFill>
          <a:ln>
            <a:noFill/>
          </a:ln>
        </p:spPr>
        <p:txBody>
          <a:bodyPr vert="horz" wrap="square" lIns="144000" tIns="144000" rIns="144000" bIns="45720" numCol="1" rtlCol="0" anchor="t" anchorCtr="0" compatLnSpc="1">
            <a:prstTxWarp prst="textNoShape">
              <a:avLst/>
            </a:prstTxWarp>
            <a:noAutofit/>
          </a:bodyPr>
          <a:lstStyle>
            <a:lvl1pPr marL="0" indent="0">
              <a:buNone/>
              <a:defRPr lang="de-DE" sz="1800" b="0" dirty="0">
                <a:solidFill>
                  <a:schemeClr val="bg1"/>
                </a:solidFill>
                <a:latin typeface="+mn-lt"/>
                <a:cs typeface="+mn-cs"/>
              </a:defRPr>
            </a:lvl1pPr>
          </a:lstStyle>
          <a:p>
            <a:pPr marL="254058" lvl="0" indent="-254058" defTabSz="914400">
              <a:lnSpc>
                <a:spcPct val="90000"/>
              </a:lnSpc>
              <a:spcBef>
                <a:spcPts val="1200"/>
              </a:spcBef>
            </a:pPr>
            <a:r>
              <a:rPr lang="de-DE" dirty="0" err="1"/>
              <a:t>Segnaposto</a:t>
            </a:r>
            <a:r>
              <a:rPr lang="de-DE" dirty="0"/>
              <a:t>, 18pt</a:t>
            </a:r>
          </a:p>
        </p:txBody>
      </p:sp>
    </p:spTree>
    <p:extLst>
      <p:ext uri="{BB962C8B-B14F-4D97-AF65-F5344CB8AC3E}">
        <p14:creationId xmlns:p14="http://schemas.microsoft.com/office/powerpoint/2010/main" val="10570916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sto+foto grande dx">
    <p:spTree>
      <p:nvGrpSpPr>
        <p:cNvPr id="1" name=""/>
        <p:cNvGrpSpPr/>
        <p:nvPr/>
      </p:nvGrpSpPr>
      <p:grpSpPr>
        <a:xfrm>
          <a:off x="0" y="0"/>
          <a:ext cx="0" cy="0"/>
          <a:chOff x="0" y="0"/>
          <a:chExt cx="0" cy="0"/>
        </a:xfrm>
      </p:grpSpPr>
      <p:sp>
        <p:nvSpPr>
          <p:cNvPr id="4" name="Textplatzhalter 5">
            <a:extLst>
              <a:ext uri="{FF2B5EF4-FFF2-40B4-BE49-F238E27FC236}">
                <a16:creationId xmlns="" xmlns:a16="http://schemas.microsoft.com/office/drawing/2014/main" id="{E63174D1-57FE-6142-9774-C91D5C1B58EB}"/>
              </a:ext>
            </a:extLst>
          </p:cNvPr>
          <p:cNvSpPr>
            <a:spLocks noGrp="1"/>
          </p:cNvSpPr>
          <p:nvPr>
            <p:ph type="body" sz="quarter" idx="10" hasCustomPrompt="1"/>
          </p:nvPr>
        </p:nvSpPr>
        <p:spPr>
          <a:xfrm>
            <a:off x="419091" y="1539582"/>
            <a:ext cx="3529201" cy="301557"/>
          </a:xfrm>
          <a:prstGeom prst="rect">
            <a:avLst/>
          </a:prstGeom>
        </p:spPr>
        <p:txBody>
          <a:bodyPr vert="horz" lIns="0" tIns="0" rIns="0" bIns="0" rtlCol="0">
            <a:spAutoFit/>
          </a:bodyPr>
          <a:lstStyle>
            <a:lvl1pPr marL="0" indent="0">
              <a:lnSpc>
                <a:spcPct val="120000"/>
              </a:lnSpc>
              <a:spcAft>
                <a:spcPts val="600"/>
              </a:spcAft>
              <a:buNone/>
              <a:defRPr lang="de-DE" sz="1800" dirty="0"/>
            </a:lvl1pPr>
            <a:lvl2pPr>
              <a:defRPr lang="de-DE" dirty="0"/>
            </a:lvl2pPr>
            <a:lvl3pPr>
              <a:defRPr lang="de-DE" dirty="0"/>
            </a:lvl3pPr>
            <a:lvl4pPr>
              <a:defRPr lang="de-DE" dirty="0"/>
            </a:lvl4pPr>
            <a:lvl5pPr>
              <a:defRPr lang="de-DE" dirty="0"/>
            </a:lvl5pPr>
          </a:lstStyle>
          <a:p>
            <a:pPr lvl="0"/>
            <a:r>
              <a:rPr lang="de-DE" dirty="0" err="1"/>
              <a:t>Testo</a:t>
            </a:r>
            <a:r>
              <a:rPr lang="de-DE" dirty="0"/>
              <a:t>, 18pt</a:t>
            </a:r>
          </a:p>
        </p:txBody>
      </p:sp>
      <p:sp>
        <p:nvSpPr>
          <p:cNvPr id="42" name="Bildplatzhalter 2">
            <a:extLst>
              <a:ext uri="{FF2B5EF4-FFF2-40B4-BE49-F238E27FC236}">
                <a16:creationId xmlns="" xmlns:a16="http://schemas.microsoft.com/office/drawing/2014/main" id="{112C6C66-181E-4683-BA8C-F8A435B49282}"/>
              </a:ext>
            </a:extLst>
          </p:cNvPr>
          <p:cNvSpPr>
            <a:spLocks noGrp="1"/>
          </p:cNvSpPr>
          <p:nvPr>
            <p:ph type="pic" sz="quarter" idx="11" hasCustomPrompt="1"/>
          </p:nvPr>
        </p:nvSpPr>
        <p:spPr>
          <a:xfrm>
            <a:off x="4370244" y="1527162"/>
            <a:ext cx="7126431" cy="4494226"/>
          </a:xfrm>
          <a:prstGeom prst="rect">
            <a:avLst/>
          </a:prstGeom>
          <a:solidFill>
            <a:schemeClr val="tx2">
              <a:lumMod val="20000"/>
              <a:lumOff val="80000"/>
            </a:schemeClr>
          </a:solidFill>
          <a:ln w="6350">
            <a:noFill/>
          </a:ln>
        </p:spPr>
        <p:txBody>
          <a:bodyPr vert="horz" wrap="square" lIns="0" tIns="0" rIns="0" bIns="0" rtlCol="0" anchor="ctr">
            <a:noAutofit/>
          </a:bodyPr>
          <a:lstStyle>
            <a:lvl1pPr marL="0" indent="0" algn="ctr">
              <a:buNone/>
              <a:defRPr lang="de-DE" cap="all"/>
            </a:lvl1pPr>
          </a:lstStyle>
          <a:p>
            <a:pPr marL="254058" lvl="0" indent="-254058" algn="ctr"/>
            <a:r>
              <a:rPr lang="de-DE"/>
              <a:t>Foto</a:t>
            </a:r>
          </a:p>
        </p:txBody>
      </p:sp>
      <p:sp>
        <p:nvSpPr>
          <p:cNvPr id="2" name="CasellaDiTesto 1">
            <a:extLst>
              <a:ext uri="{FF2B5EF4-FFF2-40B4-BE49-F238E27FC236}">
                <a16:creationId xmlns="" xmlns:a16="http://schemas.microsoft.com/office/drawing/2014/main" id="{8E8FD4EC-F8EA-B84C-8654-4EBC25F0560A}"/>
              </a:ext>
            </a:extLst>
          </p:cNvPr>
          <p:cNvSpPr txBox="1"/>
          <p:nvPr userDrawn="1"/>
        </p:nvSpPr>
        <p:spPr>
          <a:xfrm>
            <a:off x="166255" y="-748146"/>
            <a:ext cx="0" cy="0"/>
          </a:xfrm>
          <a:prstGeom prst="rect">
            <a:avLst/>
          </a:prstGeom>
        </p:spPr>
        <p:txBody>
          <a:bodyPr vert="horz" wrap="none" lIns="0" tIns="0" rIns="0" bIns="0" rtlCol="0">
            <a:noAutofit/>
          </a:bodyPr>
          <a:lstStyle/>
          <a:p>
            <a:pPr algn="l"/>
            <a:endParaRPr lang="x-none" sz="2000" dirty="0" err="1">
              <a:solidFill>
                <a:schemeClr val="bg2"/>
              </a:solidFill>
            </a:endParaRPr>
          </a:p>
        </p:txBody>
      </p:sp>
      <p:sp>
        <p:nvSpPr>
          <p:cNvPr id="7" name="Rectangle 2">
            <a:extLst>
              <a:ext uri="{FF2B5EF4-FFF2-40B4-BE49-F238E27FC236}">
                <a16:creationId xmlns="" xmlns:a16="http://schemas.microsoft.com/office/drawing/2014/main" id="{DDEDBFC6-107C-1345-BD50-A6AAB5E4E94A}"/>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9" name="Segnaposto contenuto 3">
            <a:extLst>
              <a:ext uri="{FF2B5EF4-FFF2-40B4-BE49-F238E27FC236}">
                <a16:creationId xmlns="" xmlns:a16="http://schemas.microsoft.com/office/drawing/2014/main" id="{22A07DA2-A14A-F843-95D4-15446F2FE4BF}"/>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Tree>
    <p:extLst>
      <p:ext uri="{BB962C8B-B14F-4D97-AF65-F5344CB8AC3E}">
        <p14:creationId xmlns:p14="http://schemas.microsoft.com/office/powerpoint/2010/main" val="27431405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sto+foto piccola dx">
    <p:spTree>
      <p:nvGrpSpPr>
        <p:cNvPr id="1" name=""/>
        <p:cNvGrpSpPr/>
        <p:nvPr/>
      </p:nvGrpSpPr>
      <p:grpSpPr>
        <a:xfrm>
          <a:off x="0" y="0"/>
          <a:ext cx="0" cy="0"/>
          <a:chOff x="0" y="0"/>
          <a:chExt cx="0" cy="0"/>
        </a:xfrm>
      </p:grpSpPr>
      <p:sp>
        <p:nvSpPr>
          <p:cNvPr id="14" name="Textplatzhalter 5">
            <a:extLst>
              <a:ext uri="{FF2B5EF4-FFF2-40B4-BE49-F238E27FC236}">
                <a16:creationId xmlns="" xmlns:a16="http://schemas.microsoft.com/office/drawing/2014/main" id="{DFA93674-68BC-FA40-A29D-3847139EDEE6}"/>
              </a:ext>
            </a:extLst>
          </p:cNvPr>
          <p:cNvSpPr>
            <a:spLocks noGrp="1"/>
          </p:cNvSpPr>
          <p:nvPr>
            <p:ph type="body" sz="quarter" idx="10" hasCustomPrompt="1"/>
          </p:nvPr>
        </p:nvSpPr>
        <p:spPr>
          <a:xfrm>
            <a:off x="419090" y="1542175"/>
            <a:ext cx="7484607" cy="301557"/>
          </a:xfrm>
          <a:prstGeom prst="rect">
            <a:avLst/>
          </a:prstGeom>
        </p:spPr>
        <p:txBody>
          <a:bodyPr vert="horz" lIns="0" tIns="0" rIns="0" bIns="0" rtlCol="0">
            <a:spAutoFit/>
          </a:bodyPr>
          <a:lstStyle>
            <a:lvl1pPr marL="0" indent="0">
              <a:lnSpc>
                <a:spcPct val="120000"/>
              </a:lnSpc>
              <a:spcAft>
                <a:spcPts val="600"/>
              </a:spcAft>
              <a:buNone/>
              <a:defRPr lang="de-DE" sz="1800" dirty="0"/>
            </a:lvl1pPr>
            <a:lvl2pPr>
              <a:defRPr lang="de-DE" dirty="0"/>
            </a:lvl2pPr>
            <a:lvl3pPr>
              <a:defRPr lang="de-DE" dirty="0"/>
            </a:lvl3pPr>
            <a:lvl4pPr>
              <a:defRPr lang="de-DE" dirty="0"/>
            </a:lvl4pPr>
            <a:lvl5pPr>
              <a:defRPr lang="de-DE" dirty="0"/>
            </a:lvl5pPr>
          </a:lstStyle>
          <a:p>
            <a:pPr lvl="0"/>
            <a:r>
              <a:rPr lang="de-DE" dirty="0" err="1"/>
              <a:t>Testo</a:t>
            </a:r>
            <a:r>
              <a:rPr lang="de-DE" dirty="0"/>
              <a:t>, 18pt</a:t>
            </a:r>
          </a:p>
        </p:txBody>
      </p:sp>
      <p:sp>
        <p:nvSpPr>
          <p:cNvPr id="15" name="Bildplatzhalter 2">
            <a:extLst>
              <a:ext uri="{FF2B5EF4-FFF2-40B4-BE49-F238E27FC236}">
                <a16:creationId xmlns="" xmlns:a16="http://schemas.microsoft.com/office/drawing/2014/main" id="{35CF5786-0ACF-0544-AD13-22B3F15885E8}"/>
              </a:ext>
            </a:extLst>
          </p:cNvPr>
          <p:cNvSpPr>
            <a:spLocks noGrp="1"/>
          </p:cNvSpPr>
          <p:nvPr>
            <p:ph type="pic" sz="quarter" idx="11" hasCustomPrompt="1"/>
          </p:nvPr>
        </p:nvSpPr>
        <p:spPr>
          <a:xfrm>
            <a:off x="8188806" y="1520825"/>
            <a:ext cx="3307869" cy="4500563"/>
          </a:xfrm>
          <a:prstGeom prst="rect">
            <a:avLst/>
          </a:prstGeom>
          <a:solidFill>
            <a:schemeClr val="tx2">
              <a:lumMod val="20000"/>
              <a:lumOff val="80000"/>
            </a:schemeClr>
          </a:solidFill>
          <a:ln w="6350">
            <a:noFill/>
          </a:ln>
        </p:spPr>
        <p:txBody>
          <a:bodyPr vert="horz" wrap="square" lIns="0" tIns="0" rIns="0" bIns="0" rtlCol="0" anchor="ctr">
            <a:noAutofit/>
          </a:bodyPr>
          <a:lstStyle>
            <a:lvl1pPr marL="0" indent="0" algn="ctr">
              <a:buNone/>
              <a:defRPr lang="de-DE" cap="all"/>
            </a:lvl1pPr>
          </a:lstStyle>
          <a:p>
            <a:pPr marL="254058" lvl="0" indent="-254058" algn="ctr"/>
            <a:r>
              <a:rPr lang="de-DE"/>
              <a:t>Foto</a:t>
            </a:r>
          </a:p>
        </p:txBody>
      </p:sp>
      <p:sp>
        <p:nvSpPr>
          <p:cNvPr id="6" name="Rectangle 2">
            <a:extLst>
              <a:ext uri="{FF2B5EF4-FFF2-40B4-BE49-F238E27FC236}">
                <a16:creationId xmlns="" xmlns:a16="http://schemas.microsoft.com/office/drawing/2014/main" id="{95DBB20A-9A18-2342-84CC-79E2FF664265}"/>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8" name="Segnaposto contenuto 3">
            <a:extLst>
              <a:ext uri="{FF2B5EF4-FFF2-40B4-BE49-F238E27FC236}">
                <a16:creationId xmlns="" xmlns:a16="http://schemas.microsoft.com/office/drawing/2014/main" id="{8E0CB76D-7F3B-A642-897D-A0A3880D9B3D}"/>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Tree>
    <p:extLst>
      <p:ext uri="{BB962C8B-B14F-4D97-AF65-F5344CB8AC3E}">
        <p14:creationId xmlns:p14="http://schemas.microsoft.com/office/powerpoint/2010/main" val="26688520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sto+foto piccola sx">
    <p:spTree>
      <p:nvGrpSpPr>
        <p:cNvPr id="1" name=""/>
        <p:cNvGrpSpPr/>
        <p:nvPr/>
      </p:nvGrpSpPr>
      <p:grpSpPr>
        <a:xfrm>
          <a:off x="0" y="0"/>
          <a:ext cx="0" cy="0"/>
          <a:chOff x="0" y="0"/>
          <a:chExt cx="0" cy="0"/>
        </a:xfrm>
      </p:grpSpPr>
      <p:sp>
        <p:nvSpPr>
          <p:cNvPr id="12" name="Textplatzhalter 5">
            <a:extLst>
              <a:ext uri="{FF2B5EF4-FFF2-40B4-BE49-F238E27FC236}">
                <a16:creationId xmlns="" xmlns:a16="http://schemas.microsoft.com/office/drawing/2014/main" id="{120473B7-68D1-A94A-BB86-2D9E6729AF6D}"/>
              </a:ext>
            </a:extLst>
          </p:cNvPr>
          <p:cNvSpPr>
            <a:spLocks noGrp="1"/>
          </p:cNvSpPr>
          <p:nvPr>
            <p:ph type="body" sz="quarter" idx="16" hasCustomPrompt="1"/>
          </p:nvPr>
        </p:nvSpPr>
        <p:spPr>
          <a:xfrm>
            <a:off x="4445392" y="1527555"/>
            <a:ext cx="7051284" cy="301557"/>
          </a:xfrm>
          <a:prstGeom prst="rect">
            <a:avLst/>
          </a:prstGeom>
        </p:spPr>
        <p:txBody>
          <a:bodyPr vert="horz" lIns="0" tIns="0" rIns="0" bIns="0" rtlCol="0">
            <a:spAutoFit/>
          </a:bodyPr>
          <a:lstStyle>
            <a:lvl1pPr marL="0" indent="0">
              <a:lnSpc>
                <a:spcPct val="120000"/>
              </a:lnSpc>
              <a:spcAft>
                <a:spcPts val="600"/>
              </a:spcAft>
              <a:buNone/>
              <a:defRPr lang="de-DE" sz="1800" dirty="0"/>
            </a:lvl1pPr>
            <a:lvl2pPr>
              <a:defRPr lang="de-DE" dirty="0"/>
            </a:lvl2pPr>
            <a:lvl3pPr>
              <a:defRPr lang="de-DE" dirty="0"/>
            </a:lvl3pPr>
            <a:lvl4pPr>
              <a:defRPr lang="de-DE" dirty="0"/>
            </a:lvl4pPr>
            <a:lvl5pPr>
              <a:defRPr lang="de-DE" dirty="0"/>
            </a:lvl5pPr>
          </a:lstStyle>
          <a:p>
            <a:pPr lvl="0"/>
            <a:r>
              <a:rPr lang="de-DE" dirty="0" err="1"/>
              <a:t>Testo</a:t>
            </a:r>
            <a:r>
              <a:rPr lang="de-DE" dirty="0"/>
              <a:t>, 18pt</a:t>
            </a:r>
          </a:p>
        </p:txBody>
      </p:sp>
      <p:sp>
        <p:nvSpPr>
          <p:cNvPr id="13" name="Bildplatzhalter 2">
            <a:extLst>
              <a:ext uri="{FF2B5EF4-FFF2-40B4-BE49-F238E27FC236}">
                <a16:creationId xmlns="" xmlns:a16="http://schemas.microsoft.com/office/drawing/2014/main" id="{15DB18B5-4670-9D47-9323-BDD1EBC0A3CD}"/>
              </a:ext>
            </a:extLst>
          </p:cNvPr>
          <p:cNvSpPr>
            <a:spLocks noGrp="1"/>
          </p:cNvSpPr>
          <p:nvPr>
            <p:ph type="pic" sz="quarter" idx="17" hasCustomPrompt="1"/>
          </p:nvPr>
        </p:nvSpPr>
        <p:spPr>
          <a:xfrm>
            <a:off x="428032" y="1527555"/>
            <a:ext cx="3440583" cy="4493833"/>
          </a:xfrm>
          <a:prstGeom prst="rect">
            <a:avLst/>
          </a:prstGeom>
          <a:solidFill>
            <a:schemeClr val="tx2">
              <a:lumMod val="20000"/>
              <a:lumOff val="80000"/>
            </a:schemeClr>
          </a:solidFill>
          <a:ln w="6350">
            <a:noFill/>
          </a:ln>
        </p:spPr>
        <p:txBody>
          <a:bodyPr vert="horz" wrap="square" lIns="0" tIns="0" rIns="0" bIns="0" rtlCol="0" anchor="ctr">
            <a:noAutofit/>
          </a:bodyPr>
          <a:lstStyle>
            <a:lvl1pPr marL="0" indent="0" algn="ctr">
              <a:buNone/>
              <a:defRPr lang="de-DE" cap="all"/>
            </a:lvl1pPr>
          </a:lstStyle>
          <a:p>
            <a:pPr marL="254058" lvl="0" indent="-254058" algn="ctr"/>
            <a:r>
              <a:rPr lang="de-DE"/>
              <a:t>Foto</a:t>
            </a:r>
          </a:p>
        </p:txBody>
      </p:sp>
      <p:sp>
        <p:nvSpPr>
          <p:cNvPr id="2" name="CasellaDiTesto 1">
            <a:extLst>
              <a:ext uri="{FF2B5EF4-FFF2-40B4-BE49-F238E27FC236}">
                <a16:creationId xmlns="" xmlns:a16="http://schemas.microsoft.com/office/drawing/2014/main" id="{C51F11D6-459D-504F-B452-0EB4BF8A9192}"/>
              </a:ext>
            </a:extLst>
          </p:cNvPr>
          <p:cNvSpPr txBox="1"/>
          <p:nvPr userDrawn="1"/>
        </p:nvSpPr>
        <p:spPr>
          <a:xfrm>
            <a:off x="-1167063" y="48126"/>
            <a:ext cx="0" cy="0"/>
          </a:xfrm>
          <a:prstGeom prst="rect">
            <a:avLst/>
          </a:prstGeom>
        </p:spPr>
        <p:txBody>
          <a:bodyPr vert="horz" wrap="none" lIns="0" tIns="0" rIns="0" bIns="0" rtlCol="0">
            <a:noAutofit/>
          </a:bodyPr>
          <a:lstStyle/>
          <a:p>
            <a:pPr algn="l"/>
            <a:endParaRPr lang="x-none" sz="2000" dirty="0" err="1">
              <a:solidFill>
                <a:schemeClr val="bg2"/>
              </a:solidFill>
            </a:endParaRPr>
          </a:p>
        </p:txBody>
      </p:sp>
      <p:sp>
        <p:nvSpPr>
          <p:cNvPr id="7" name="Rectangle 2">
            <a:extLst>
              <a:ext uri="{FF2B5EF4-FFF2-40B4-BE49-F238E27FC236}">
                <a16:creationId xmlns="" xmlns:a16="http://schemas.microsoft.com/office/drawing/2014/main" id="{B59B5DA5-4D2B-B14F-B616-138402542639}"/>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10" name="Segnaposto contenuto 3">
            <a:extLst>
              <a:ext uri="{FF2B5EF4-FFF2-40B4-BE49-F238E27FC236}">
                <a16:creationId xmlns="" xmlns:a16="http://schemas.microsoft.com/office/drawing/2014/main" id="{FBBDA2E9-1566-E84F-9B7B-6E9D1460B9C8}"/>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Tree>
    <p:extLst>
      <p:ext uri="{BB962C8B-B14F-4D97-AF65-F5344CB8AC3E}">
        <p14:creationId xmlns:p14="http://schemas.microsoft.com/office/powerpoint/2010/main" val="3421473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sto+foto footer">
    <p:spTree>
      <p:nvGrpSpPr>
        <p:cNvPr id="1" name=""/>
        <p:cNvGrpSpPr/>
        <p:nvPr/>
      </p:nvGrpSpPr>
      <p:grpSpPr>
        <a:xfrm>
          <a:off x="0" y="0"/>
          <a:ext cx="0" cy="0"/>
          <a:chOff x="0" y="0"/>
          <a:chExt cx="0" cy="0"/>
        </a:xfrm>
      </p:grpSpPr>
      <p:sp>
        <p:nvSpPr>
          <p:cNvPr id="4" name="Textplatzhalter 5">
            <a:extLst>
              <a:ext uri="{FF2B5EF4-FFF2-40B4-BE49-F238E27FC236}">
                <a16:creationId xmlns="" xmlns:a16="http://schemas.microsoft.com/office/drawing/2014/main" id="{E63174D1-57FE-6142-9774-C91D5C1B58EB}"/>
              </a:ext>
            </a:extLst>
          </p:cNvPr>
          <p:cNvSpPr>
            <a:spLocks noGrp="1"/>
          </p:cNvSpPr>
          <p:nvPr>
            <p:ph type="body" sz="quarter" idx="10" hasCustomPrompt="1"/>
          </p:nvPr>
        </p:nvSpPr>
        <p:spPr>
          <a:xfrm>
            <a:off x="414575" y="1533682"/>
            <a:ext cx="11082100" cy="301557"/>
          </a:xfrm>
          <a:prstGeom prst="rect">
            <a:avLst/>
          </a:prstGeom>
        </p:spPr>
        <p:txBody>
          <a:bodyPr vert="horz" lIns="0" tIns="0" rIns="0" bIns="0" rtlCol="0">
            <a:spAutoFit/>
          </a:bodyPr>
          <a:lstStyle>
            <a:lvl1pPr marL="0" indent="0">
              <a:lnSpc>
                <a:spcPct val="120000"/>
              </a:lnSpc>
              <a:spcAft>
                <a:spcPts val="600"/>
              </a:spcAft>
              <a:buNone/>
              <a:defRPr lang="de-DE" sz="1800" dirty="0"/>
            </a:lvl1pPr>
            <a:lvl2pPr>
              <a:defRPr lang="de-DE" dirty="0"/>
            </a:lvl2pPr>
            <a:lvl3pPr>
              <a:defRPr lang="de-DE" dirty="0"/>
            </a:lvl3pPr>
            <a:lvl4pPr>
              <a:defRPr lang="de-DE" dirty="0"/>
            </a:lvl4pPr>
            <a:lvl5pPr>
              <a:defRPr lang="de-DE" dirty="0"/>
            </a:lvl5pPr>
          </a:lstStyle>
          <a:p>
            <a:pPr lvl="0"/>
            <a:r>
              <a:rPr lang="de-DE" dirty="0" err="1"/>
              <a:t>Testo</a:t>
            </a:r>
            <a:r>
              <a:rPr lang="de-DE" dirty="0"/>
              <a:t>, 18pt</a:t>
            </a:r>
          </a:p>
        </p:txBody>
      </p:sp>
      <p:sp>
        <p:nvSpPr>
          <p:cNvPr id="8" name="Segnaposto immagine 2">
            <a:extLst>
              <a:ext uri="{FF2B5EF4-FFF2-40B4-BE49-F238E27FC236}">
                <a16:creationId xmlns="" xmlns:a16="http://schemas.microsoft.com/office/drawing/2014/main" id="{5D62971A-784F-2D45-B2F5-25F3B50E6988}"/>
              </a:ext>
            </a:extLst>
          </p:cNvPr>
          <p:cNvSpPr>
            <a:spLocks noGrp="1"/>
          </p:cNvSpPr>
          <p:nvPr>
            <p:ph type="pic" sz="quarter" idx="11"/>
          </p:nvPr>
        </p:nvSpPr>
        <p:spPr>
          <a:xfrm>
            <a:off x="414576" y="2312989"/>
            <a:ext cx="11082099" cy="3708400"/>
          </a:xfrm>
          <a:prstGeom prst="rect">
            <a:avLst/>
          </a:prstGeom>
          <a:solidFill>
            <a:schemeClr val="bg1">
              <a:lumMod val="85000"/>
            </a:schemeClr>
          </a:solidFill>
        </p:spPr>
      </p:sp>
      <p:sp>
        <p:nvSpPr>
          <p:cNvPr id="6" name="Rectangle 2">
            <a:extLst>
              <a:ext uri="{FF2B5EF4-FFF2-40B4-BE49-F238E27FC236}">
                <a16:creationId xmlns="" xmlns:a16="http://schemas.microsoft.com/office/drawing/2014/main" id="{864732F7-3649-D44E-A00A-FD624882E339}"/>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9" name="Segnaposto contenuto 3">
            <a:extLst>
              <a:ext uri="{FF2B5EF4-FFF2-40B4-BE49-F238E27FC236}">
                <a16:creationId xmlns="" xmlns:a16="http://schemas.microsoft.com/office/drawing/2014/main" id="{6CEDD758-7C6A-714E-AFD0-1E96D90E19E1}"/>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Tree>
    <p:extLst>
      <p:ext uri="{BB962C8B-B14F-4D97-AF65-F5344CB8AC3E}">
        <p14:creationId xmlns:p14="http://schemas.microsoft.com/office/powerpoint/2010/main" val="3550038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sto+foto centrale">
    <p:spTree>
      <p:nvGrpSpPr>
        <p:cNvPr id="1" name=""/>
        <p:cNvGrpSpPr/>
        <p:nvPr/>
      </p:nvGrpSpPr>
      <p:grpSpPr>
        <a:xfrm>
          <a:off x="0" y="0"/>
          <a:ext cx="0" cy="0"/>
          <a:chOff x="0" y="0"/>
          <a:chExt cx="0" cy="0"/>
        </a:xfrm>
      </p:grpSpPr>
      <p:sp>
        <p:nvSpPr>
          <p:cNvPr id="4" name="Textplatzhalter 5">
            <a:extLst>
              <a:ext uri="{FF2B5EF4-FFF2-40B4-BE49-F238E27FC236}">
                <a16:creationId xmlns="" xmlns:a16="http://schemas.microsoft.com/office/drawing/2014/main" id="{E63174D1-57FE-6142-9774-C91D5C1B58EB}"/>
              </a:ext>
            </a:extLst>
          </p:cNvPr>
          <p:cNvSpPr>
            <a:spLocks noGrp="1"/>
          </p:cNvSpPr>
          <p:nvPr>
            <p:ph type="body" sz="quarter" idx="10" hasCustomPrompt="1"/>
          </p:nvPr>
        </p:nvSpPr>
        <p:spPr>
          <a:xfrm>
            <a:off x="420656" y="4893949"/>
            <a:ext cx="11076020" cy="301557"/>
          </a:xfrm>
          <a:prstGeom prst="rect">
            <a:avLst/>
          </a:prstGeom>
        </p:spPr>
        <p:txBody>
          <a:bodyPr vert="horz" lIns="0" tIns="0" rIns="0" bIns="0" rtlCol="0">
            <a:spAutoFit/>
          </a:bodyPr>
          <a:lstStyle>
            <a:lvl1pPr marL="0" indent="0">
              <a:lnSpc>
                <a:spcPct val="120000"/>
              </a:lnSpc>
              <a:spcAft>
                <a:spcPts val="600"/>
              </a:spcAft>
              <a:buNone/>
              <a:defRPr lang="de-DE" sz="1800" dirty="0"/>
            </a:lvl1pPr>
            <a:lvl2pPr>
              <a:defRPr lang="de-DE" dirty="0"/>
            </a:lvl2pPr>
            <a:lvl3pPr>
              <a:defRPr lang="de-DE" dirty="0"/>
            </a:lvl3pPr>
            <a:lvl4pPr>
              <a:defRPr lang="de-DE" dirty="0"/>
            </a:lvl4pPr>
            <a:lvl5pPr>
              <a:defRPr lang="de-DE" dirty="0"/>
            </a:lvl5pPr>
          </a:lstStyle>
          <a:p>
            <a:pPr lvl="0"/>
            <a:r>
              <a:rPr lang="de-DE" dirty="0" err="1"/>
              <a:t>Testo</a:t>
            </a:r>
            <a:r>
              <a:rPr lang="de-DE" dirty="0"/>
              <a:t>, 18pt</a:t>
            </a:r>
          </a:p>
        </p:txBody>
      </p:sp>
      <p:sp>
        <p:nvSpPr>
          <p:cNvPr id="42" name="Bildplatzhalter 2">
            <a:extLst>
              <a:ext uri="{FF2B5EF4-FFF2-40B4-BE49-F238E27FC236}">
                <a16:creationId xmlns="" xmlns:a16="http://schemas.microsoft.com/office/drawing/2014/main" id="{112C6C66-181E-4683-BA8C-F8A435B49282}"/>
              </a:ext>
            </a:extLst>
          </p:cNvPr>
          <p:cNvSpPr>
            <a:spLocks noGrp="1"/>
          </p:cNvSpPr>
          <p:nvPr>
            <p:ph type="pic" sz="quarter" idx="11" hasCustomPrompt="1"/>
          </p:nvPr>
        </p:nvSpPr>
        <p:spPr>
          <a:xfrm>
            <a:off x="421910" y="1534380"/>
            <a:ext cx="11074766" cy="3133726"/>
          </a:xfrm>
          <a:prstGeom prst="rect">
            <a:avLst/>
          </a:prstGeom>
          <a:solidFill>
            <a:schemeClr val="tx2">
              <a:lumMod val="20000"/>
              <a:lumOff val="80000"/>
            </a:schemeClr>
          </a:solidFill>
          <a:ln w="6350">
            <a:noFill/>
          </a:ln>
        </p:spPr>
        <p:txBody>
          <a:bodyPr vert="horz" wrap="square" lIns="0" tIns="0" rIns="0" bIns="0" rtlCol="0" anchor="ctr">
            <a:noAutofit/>
          </a:bodyPr>
          <a:lstStyle>
            <a:lvl1pPr marL="0" indent="0" algn="ctr">
              <a:buNone/>
              <a:defRPr lang="de-DE" cap="all"/>
            </a:lvl1pPr>
          </a:lstStyle>
          <a:p>
            <a:pPr marL="254058" lvl="0" indent="-254058" algn="ctr"/>
            <a:r>
              <a:rPr lang="de-DE"/>
              <a:t>Foto</a:t>
            </a:r>
          </a:p>
        </p:txBody>
      </p:sp>
      <p:sp>
        <p:nvSpPr>
          <p:cNvPr id="6" name="Rectangle 2">
            <a:extLst>
              <a:ext uri="{FF2B5EF4-FFF2-40B4-BE49-F238E27FC236}">
                <a16:creationId xmlns="" xmlns:a16="http://schemas.microsoft.com/office/drawing/2014/main" id="{1B073446-3B14-4C41-9D62-7F4AF9B25CF8}"/>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9" name="Segnaposto contenuto 3">
            <a:extLst>
              <a:ext uri="{FF2B5EF4-FFF2-40B4-BE49-F238E27FC236}">
                <a16:creationId xmlns="" xmlns:a16="http://schemas.microsoft.com/office/drawing/2014/main" id="{7152B3CA-7D8E-D044-970D-A2CDD1AB0792}"/>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Tree>
    <p:extLst>
      <p:ext uri="{BB962C8B-B14F-4D97-AF65-F5344CB8AC3E}">
        <p14:creationId xmlns:p14="http://schemas.microsoft.com/office/powerpoint/2010/main" val="21052669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box testo+foto">
    <p:spTree>
      <p:nvGrpSpPr>
        <p:cNvPr id="1" name=""/>
        <p:cNvGrpSpPr/>
        <p:nvPr/>
      </p:nvGrpSpPr>
      <p:grpSpPr>
        <a:xfrm>
          <a:off x="0" y="0"/>
          <a:ext cx="0" cy="0"/>
          <a:chOff x="0" y="0"/>
          <a:chExt cx="0" cy="0"/>
        </a:xfrm>
      </p:grpSpPr>
      <p:sp>
        <p:nvSpPr>
          <p:cNvPr id="42" name="Bildplatzhalter 2">
            <a:extLst>
              <a:ext uri="{FF2B5EF4-FFF2-40B4-BE49-F238E27FC236}">
                <a16:creationId xmlns="" xmlns:a16="http://schemas.microsoft.com/office/drawing/2014/main" id="{112C6C66-181E-4683-BA8C-F8A435B49282}"/>
              </a:ext>
            </a:extLst>
          </p:cNvPr>
          <p:cNvSpPr>
            <a:spLocks noGrp="1"/>
          </p:cNvSpPr>
          <p:nvPr>
            <p:ph type="pic" sz="quarter" idx="11" hasCustomPrompt="1"/>
          </p:nvPr>
        </p:nvSpPr>
        <p:spPr>
          <a:xfrm>
            <a:off x="421909" y="1520824"/>
            <a:ext cx="11074765" cy="2628901"/>
          </a:xfrm>
          <a:prstGeom prst="rect">
            <a:avLst/>
          </a:prstGeom>
          <a:solidFill>
            <a:schemeClr val="tx2">
              <a:lumMod val="20000"/>
              <a:lumOff val="80000"/>
            </a:schemeClr>
          </a:solidFill>
          <a:ln w="6350">
            <a:noFill/>
          </a:ln>
        </p:spPr>
        <p:txBody>
          <a:bodyPr vert="horz" wrap="square" lIns="0" tIns="0" rIns="0" bIns="0" rtlCol="0" anchor="ctr">
            <a:noAutofit/>
          </a:bodyPr>
          <a:lstStyle>
            <a:lvl1pPr marL="0" indent="0" algn="ctr">
              <a:buNone/>
              <a:defRPr lang="de-DE" cap="all"/>
            </a:lvl1pPr>
          </a:lstStyle>
          <a:p>
            <a:pPr marL="254058" lvl="0" indent="-254058" algn="ctr"/>
            <a:r>
              <a:rPr lang="de-DE"/>
              <a:t>Foto</a:t>
            </a:r>
          </a:p>
        </p:txBody>
      </p:sp>
      <p:sp>
        <p:nvSpPr>
          <p:cNvPr id="15" name="Textplatzhalter 5">
            <a:extLst>
              <a:ext uri="{FF2B5EF4-FFF2-40B4-BE49-F238E27FC236}">
                <a16:creationId xmlns="" xmlns:a16="http://schemas.microsoft.com/office/drawing/2014/main" id="{8B43BE93-A49F-1147-A16D-1C0CB863904E}"/>
              </a:ext>
            </a:extLst>
          </p:cNvPr>
          <p:cNvSpPr>
            <a:spLocks noGrp="1"/>
          </p:cNvSpPr>
          <p:nvPr>
            <p:ph type="body" sz="quarter" idx="16" hasCustomPrompt="1"/>
          </p:nvPr>
        </p:nvSpPr>
        <p:spPr>
          <a:xfrm>
            <a:off x="413071" y="4419861"/>
            <a:ext cx="5214618" cy="301557"/>
          </a:xfrm>
          <a:prstGeom prst="rect">
            <a:avLst/>
          </a:prstGeom>
        </p:spPr>
        <p:txBody>
          <a:bodyPr vert="horz" lIns="0" tIns="0" rIns="0" bIns="0" rtlCol="0">
            <a:spAutoFit/>
          </a:bodyPr>
          <a:lstStyle>
            <a:lvl1pPr marL="0" indent="0">
              <a:lnSpc>
                <a:spcPct val="120000"/>
              </a:lnSpc>
              <a:spcAft>
                <a:spcPts val="600"/>
              </a:spcAft>
              <a:buNone/>
              <a:defRPr lang="de-DE" sz="1800" baseline="0" dirty="0"/>
            </a:lvl1pPr>
            <a:lvl2pPr>
              <a:defRPr lang="de-DE" dirty="0"/>
            </a:lvl2pPr>
            <a:lvl3pPr>
              <a:defRPr lang="de-DE" dirty="0"/>
            </a:lvl3pPr>
            <a:lvl4pPr>
              <a:defRPr lang="de-DE" dirty="0"/>
            </a:lvl4pPr>
            <a:lvl5pPr>
              <a:defRPr lang="de-DE" dirty="0"/>
            </a:lvl5pPr>
          </a:lstStyle>
          <a:p>
            <a:pPr lvl="0"/>
            <a:r>
              <a:rPr lang="de-DE" dirty="0" err="1"/>
              <a:t>Testo</a:t>
            </a:r>
            <a:r>
              <a:rPr lang="de-DE" dirty="0"/>
              <a:t>, 18pt</a:t>
            </a:r>
          </a:p>
        </p:txBody>
      </p:sp>
      <p:sp>
        <p:nvSpPr>
          <p:cNvPr id="16" name="Textplatzhalter 5">
            <a:extLst>
              <a:ext uri="{FF2B5EF4-FFF2-40B4-BE49-F238E27FC236}">
                <a16:creationId xmlns="" xmlns:a16="http://schemas.microsoft.com/office/drawing/2014/main" id="{DEA83DD5-9F2F-2F42-A1DE-E58C96826838}"/>
              </a:ext>
            </a:extLst>
          </p:cNvPr>
          <p:cNvSpPr>
            <a:spLocks noGrp="1"/>
          </p:cNvSpPr>
          <p:nvPr>
            <p:ph type="body" sz="quarter" idx="17" hasCustomPrompt="1"/>
          </p:nvPr>
        </p:nvSpPr>
        <p:spPr>
          <a:xfrm>
            <a:off x="6203949" y="4419861"/>
            <a:ext cx="5292725" cy="301557"/>
          </a:xfrm>
          <a:prstGeom prst="rect">
            <a:avLst/>
          </a:prstGeom>
        </p:spPr>
        <p:txBody>
          <a:bodyPr vert="horz" lIns="0" tIns="0" rIns="0" bIns="0" rtlCol="0">
            <a:spAutoFit/>
          </a:bodyPr>
          <a:lstStyle>
            <a:lvl1pPr marL="0" indent="0">
              <a:lnSpc>
                <a:spcPct val="120000"/>
              </a:lnSpc>
              <a:spcAft>
                <a:spcPts val="600"/>
              </a:spcAft>
              <a:buNone/>
              <a:defRPr lang="de-DE" sz="1800" baseline="0" dirty="0"/>
            </a:lvl1pPr>
            <a:lvl2pPr>
              <a:defRPr lang="de-DE" dirty="0"/>
            </a:lvl2pPr>
            <a:lvl3pPr>
              <a:defRPr lang="de-DE" dirty="0"/>
            </a:lvl3pPr>
            <a:lvl4pPr>
              <a:defRPr lang="de-DE" dirty="0"/>
            </a:lvl4pPr>
            <a:lvl5pPr>
              <a:defRPr lang="de-DE" dirty="0"/>
            </a:lvl5pPr>
          </a:lstStyle>
          <a:p>
            <a:pPr lvl="0"/>
            <a:r>
              <a:rPr lang="de-DE" dirty="0" err="1"/>
              <a:t>Testo</a:t>
            </a:r>
            <a:r>
              <a:rPr lang="de-DE" dirty="0"/>
              <a:t>, 18pt</a:t>
            </a:r>
          </a:p>
        </p:txBody>
      </p:sp>
      <p:sp>
        <p:nvSpPr>
          <p:cNvPr id="7" name="Rectangle 2">
            <a:extLst>
              <a:ext uri="{FF2B5EF4-FFF2-40B4-BE49-F238E27FC236}">
                <a16:creationId xmlns="" xmlns:a16="http://schemas.microsoft.com/office/drawing/2014/main" id="{A31EFF4E-CB4F-C349-AA42-ACA0390A9A09}"/>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10" name="Segnaposto contenuto 3">
            <a:extLst>
              <a:ext uri="{FF2B5EF4-FFF2-40B4-BE49-F238E27FC236}">
                <a16:creationId xmlns="" xmlns:a16="http://schemas.microsoft.com/office/drawing/2014/main" id="{296BE485-5E70-FF4F-98DA-5C010AFF8D76}"/>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Tree>
    <p:extLst>
      <p:ext uri="{BB962C8B-B14F-4D97-AF65-F5344CB8AC3E}">
        <p14:creationId xmlns:p14="http://schemas.microsoft.com/office/powerpoint/2010/main" val="2522386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Mezza pagina foto+testo">
    <p:spTree>
      <p:nvGrpSpPr>
        <p:cNvPr id="1" name=""/>
        <p:cNvGrpSpPr/>
        <p:nvPr/>
      </p:nvGrpSpPr>
      <p:grpSpPr>
        <a:xfrm>
          <a:off x="0" y="0"/>
          <a:ext cx="0" cy="0"/>
          <a:chOff x="0" y="0"/>
          <a:chExt cx="0" cy="0"/>
        </a:xfrm>
      </p:grpSpPr>
      <p:sp>
        <p:nvSpPr>
          <p:cNvPr id="74" name="Freihandform: Form 73">
            <a:extLst>
              <a:ext uri="{FF2B5EF4-FFF2-40B4-BE49-F238E27FC236}">
                <a16:creationId xmlns="" xmlns:a16="http://schemas.microsoft.com/office/drawing/2014/main" id="{2A35EC1F-1E9F-4AB6-87B0-E1130124CA50}"/>
              </a:ext>
            </a:extLst>
          </p:cNvPr>
          <p:cNvSpPr>
            <a:spLocks noGrp="1"/>
          </p:cNvSpPr>
          <p:nvPr>
            <p:ph type="pic" sz="quarter" idx="11" hasCustomPrompt="1"/>
          </p:nvPr>
        </p:nvSpPr>
        <p:spPr>
          <a:xfrm>
            <a:off x="6203950" y="3"/>
            <a:ext cx="5988050" cy="6857998"/>
          </a:xfrm>
          <a:custGeom>
            <a:avLst/>
            <a:gdLst>
              <a:gd name="connsiteX0" fmla="*/ 4205063 w 5988050"/>
              <a:gd name="connsiteY0" fmla="*/ 6609407 h 6857998"/>
              <a:gd name="connsiteX1" fmla="*/ 4205063 w 5988050"/>
              <a:gd name="connsiteY1" fmla="*/ 6632291 h 6857998"/>
              <a:gd name="connsiteX2" fmla="*/ 4257162 w 5988050"/>
              <a:gd name="connsiteY2" fmla="*/ 6647512 h 6857998"/>
              <a:gd name="connsiteX3" fmla="*/ 4259864 w 5988050"/>
              <a:gd name="connsiteY3" fmla="*/ 6617233 h 6857998"/>
              <a:gd name="connsiteX4" fmla="*/ 5116789 w 5988050"/>
              <a:gd name="connsiteY4" fmla="*/ 6594319 h 6857998"/>
              <a:gd name="connsiteX5" fmla="*/ 5128460 w 5988050"/>
              <a:gd name="connsiteY5" fmla="*/ 6621605 h 6857998"/>
              <a:gd name="connsiteX6" fmla="*/ 5106032 w 5988050"/>
              <a:gd name="connsiteY6" fmla="*/ 6621605 h 6857998"/>
              <a:gd name="connsiteX7" fmla="*/ 5116733 w 5988050"/>
              <a:gd name="connsiteY7" fmla="*/ 6594187 h 6857998"/>
              <a:gd name="connsiteX8" fmla="*/ 5116841 w 5988050"/>
              <a:gd name="connsiteY8" fmla="*/ 6594187 h 6857998"/>
              <a:gd name="connsiteX9" fmla="*/ 5116789 w 5988050"/>
              <a:gd name="connsiteY9" fmla="*/ 6594319 h 6857998"/>
              <a:gd name="connsiteX10" fmla="*/ 4886505 w 5988050"/>
              <a:gd name="connsiteY10" fmla="*/ 6593431 h 6857998"/>
              <a:gd name="connsiteX11" fmla="*/ 4911851 w 5988050"/>
              <a:gd name="connsiteY11" fmla="*/ 6593431 h 6857998"/>
              <a:gd name="connsiteX12" fmla="*/ 4920607 w 5988050"/>
              <a:gd name="connsiteY12" fmla="*/ 6601959 h 6857998"/>
              <a:gd name="connsiteX13" fmla="*/ 4923687 w 5988050"/>
              <a:gd name="connsiteY13" fmla="*/ 6614372 h 6857998"/>
              <a:gd name="connsiteX14" fmla="*/ 4916823 w 5988050"/>
              <a:gd name="connsiteY14" fmla="*/ 6631644 h 6857998"/>
              <a:gd name="connsiteX15" fmla="*/ 4899259 w 5988050"/>
              <a:gd name="connsiteY15" fmla="*/ 6638336 h 6857998"/>
              <a:gd name="connsiteX16" fmla="*/ 4886613 w 5988050"/>
              <a:gd name="connsiteY16" fmla="*/ 6635314 h 6857998"/>
              <a:gd name="connsiteX17" fmla="*/ 4877912 w 5988050"/>
              <a:gd name="connsiteY17" fmla="*/ 6626786 h 6857998"/>
              <a:gd name="connsiteX18" fmla="*/ 4874777 w 5988050"/>
              <a:gd name="connsiteY18" fmla="*/ 6614372 h 6857998"/>
              <a:gd name="connsiteX19" fmla="*/ 4877804 w 5988050"/>
              <a:gd name="connsiteY19" fmla="*/ 6601959 h 6857998"/>
              <a:gd name="connsiteX20" fmla="*/ 4877858 w 5988050"/>
              <a:gd name="connsiteY20" fmla="*/ 6601581 h 6857998"/>
              <a:gd name="connsiteX21" fmla="*/ 4886505 w 5988050"/>
              <a:gd name="connsiteY21" fmla="*/ 6593431 h 6857998"/>
              <a:gd name="connsiteX22" fmla="*/ 5048475 w 5988050"/>
              <a:gd name="connsiteY22" fmla="*/ 6589923 h 6857998"/>
              <a:gd name="connsiteX23" fmla="*/ 5057608 w 5988050"/>
              <a:gd name="connsiteY23" fmla="*/ 6589923 h 6857998"/>
              <a:gd name="connsiteX24" fmla="*/ 5069930 w 5988050"/>
              <a:gd name="connsiteY24" fmla="*/ 6599476 h 6857998"/>
              <a:gd name="connsiteX25" fmla="*/ 5066958 w 5988050"/>
              <a:gd name="connsiteY25" fmla="*/ 6606762 h 6857998"/>
              <a:gd name="connsiteX26" fmla="*/ 5058581 w 5988050"/>
              <a:gd name="connsiteY26" fmla="*/ 6609191 h 6857998"/>
              <a:gd name="connsiteX27" fmla="*/ 5048475 w 5988050"/>
              <a:gd name="connsiteY27" fmla="*/ 6609083 h 6857998"/>
              <a:gd name="connsiteX28" fmla="*/ 4390271 w 5988050"/>
              <a:gd name="connsiteY28" fmla="*/ 6582043 h 6857998"/>
              <a:gd name="connsiteX29" fmla="*/ 4348387 w 5988050"/>
              <a:gd name="connsiteY29" fmla="*/ 6617233 h 6857998"/>
              <a:gd name="connsiteX30" fmla="*/ 4289209 w 5988050"/>
              <a:gd name="connsiteY30" fmla="*/ 6618744 h 6857998"/>
              <a:gd name="connsiteX31" fmla="*/ 4295316 w 5988050"/>
              <a:gd name="connsiteY31" fmla="*/ 6652423 h 6857998"/>
              <a:gd name="connsiteX32" fmla="*/ 4407620 w 5988050"/>
              <a:gd name="connsiteY32" fmla="*/ 6611620 h 6857998"/>
              <a:gd name="connsiteX33" fmla="*/ 4390271 w 5988050"/>
              <a:gd name="connsiteY33" fmla="*/ 6582043 h 6857998"/>
              <a:gd name="connsiteX34" fmla="*/ 4704646 w 5988050"/>
              <a:gd name="connsiteY34" fmla="*/ 6579452 h 6857998"/>
              <a:gd name="connsiteX35" fmla="*/ 4704646 w 5988050"/>
              <a:gd name="connsiteY35" fmla="*/ 6648753 h 6857998"/>
              <a:gd name="connsiteX36" fmla="*/ 4750151 w 5988050"/>
              <a:gd name="connsiteY36" fmla="*/ 6648753 h 6857998"/>
              <a:gd name="connsiteX37" fmla="*/ 4750151 w 5988050"/>
              <a:gd name="connsiteY37" fmla="*/ 6638282 h 6857998"/>
              <a:gd name="connsiteX38" fmla="*/ 4718157 w 5988050"/>
              <a:gd name="connsiteY38" fmla="*/ 6638282 h 6857998"/>
              <a:gd name="connsiteX39" fmla="*/ 4718157 w 5988050"/>
              <a:gd name="connsiteY39" fmla="*/ 6618582 h 6857998"/>
              <a:gd name="connsiteX40" fmla="*/ 4748260 w 5988050"/>
              <a:gd name="connsiteY40" fmla="*/ 6618582 h 6857998"/>
              <a:gd name="connsiteX41" fmla="*/ 4748260 w 5988050"/>
              <a:gd name="connsiteY41" fmla="*/ 6608112 h 6857998"/>
              <a:gd name="connsiteX42" fmla="*/ 4718157 w 5988050"/>
              <a:gd name="connsiteY42" fmla="*/ 6608112 h 6857998"/>
              <a:gd name="connsiteX43" fmla="*/ 4718157 w 5988050"/>
              <a:gd name="connsiteY43" fmla="*/ 6589923 h 6857998"/>
              <a:gd name="connsiteX44" fmla="*/ 4749611 w 5988050"/>
              <a:gd name="connsiteY44" fmla="*/ 6589923 h 6857998"/>
              <a:gd name="connsiteX45" fmla="*/ 4749611 w 5988050"/>
              <a:gd name="connsiteY45" fmla="*/ 6579452 h 6857998"/>
              <a:gd name="connsiteX46" fmla="*/ 4650116 w 5988050"/>
              <a:gd name="connsiteY46" fmla="*/ 6579452 h 6857998"/>
              <a:gd name="connsiteX47" fmla="*/ 4650116 w 5988050"/>
              <a:gd name="connsiteY47" fmla="*/ 6648753 h 6857998"/>
              <a:gd name="connsiteX48" fmla="*/ 4663519 w 5988050"/>
              <a:gd name="connsiteY48" fmla="*/ 6648753 h 6857998"/>
              <a:gd name="connsiteX49" fmla="*/ 4663519 w 5988050"/>
              <a:gd name="connsiteY49" fmla="*/ 6618366 h 6857998"/>
              <a:gd name="connsiteX50" fmla="*/ 4692432 w 5988050"/>
              <a:gd name="connsiteY50" fmla="*/ 6618366 h 6857998"/>
              <a:gd name="connsiteX51" fmla="*/ 4692432 w 5988050"/>
              <a:gd name="connsiteY51" fmla="*/ 6607572 h 6857998"/>
              <a:gd name="connsiteX52" fmla="*/ 4663519 w 5988050"/>
              <a:gd name="connsiteY52" fmla="*/ 6607572 h 6857998"/>
              <a:gd name="connsiteX53" fmla="*/ 4663519 w 5988050"/>
              <a:gd name="connsiteY53" fmla="*/ 6589923 h 6857998"/>
              <a:gd name="connsiteX54" fmla="*/ 4692432 w 5988050"/>
              <a:gd name="connsiteY54" fmla="*/ 6589923 h 6857998"/>
              <a:gd name="connsiteX55" fmla="*/ 4692432 w 5988050"/>
              <a:gd name="connsiteY55" fmla="*/ 6579452 h 6857998"/>
              <a:gd name="connsiteX56" fmla="*/ 4621094 w 5988050"/>
              <a:gd name="connsiteY56" fmla="*/ 6579452 h 6857998"/>
              <a:gd name="connsiteX57" fmla="*/ 4621094 w 5988050"/>
              <a:gd name="connsiteY57" fmla="*/ 6648753 h 6857998"/>
              <a:gd name="connsiteX58" fmla="*/ 4634497 w 5988050"/>
              <a:gd name="connsiteY58" fmla="*/ 6648753 h 6857998"/>
              <a:gd name="connsiteX59" fmla="*/ 4634497 w 5988050"/>
              <a:gd name="connsiteY59" fmla="*/ 6579452 h 6857998"/>
              <a:gd name="connsiteX60" fmla="*/ 4564510 w 5988050"/>
              <a:gd name="connsiteY60" fmla="*/ 6579452 h 6857998"/>
              <a:gd name="connsiteX61" fmla="*/ 4564510 w 5988050"/>
              <a:gd name="connsiteY61" fmla="*/ 6648753 h 6857998"/>
              <a:gd name="connsiteX62" fmla="*/ 4611582 w 5988050"/>
              <a:gd name="connsiteY62" fmla="*/ 6648753 h 6857998"/>
              <a:gd name="connsiteX63" fmla="*/ 4611582 w 5988050"/>
              <a:gd name="connsiteY63" fmla="*/ 6638282 h 6857998"/>
              <a:gd name="connsiteX64" fmla="*/ 4577913 w 5988050"/>
              <a:gd name="connsiteY64" fmla="*/ 6638282 h 6857998"/>
              <a:gd name="connsiteX65" fmla="*/ 4577913 w 5988050"/>
              <a:gd name="connsiteY65" fmla="*/ 6579452 h 6857998"/>
              <a:gd name="connsiteX66" fmla="*/ 5236440 w 5988050"/>
              <a:gd name="connsiteY66" fmla="*/ 6579344 h 6857998"/>
              <a:gd name="connsiteX67" fmla="*/ 5262814 w 5988050"/>
              <a:gd name="connsiteY67" fmla="*/ 6614210 h 6857998"/>
              <a:gd name="connsiteX68" fmla="*/ 5262814 w 5988050"/>
              <a:gd name="connsiteY68" fmla="*/ 6648645 h 6857998"/>
              <a:gd name="connsiteX69" fmla="*/ 5276217 w 5988050"/>
              <a:gd name="connsiteY69" fmla="*/ 6648645 h 6857998"/>
              <a:gd name="connsiteX70" fmla="*/ 5276217 w 5988050"/>
              <a:gd name="connsiteY70" fmla="*/ 6614426 h 6857998"/>
              <a:gd name="connsiteX71" fmla="*/ 5302428 w 5988050"/>
              <a:gd name="connsiteY71" fmla="*/ 6579452 h 6857998"/>
              <a:gd name="connsiteX72" fmla="*/ 5286485 w 5988050"/>
              <a:gd name="connsiteY72" fmla="*/ 6579452 h 6857998"/>
              <a:gd name="connsiteX73" fmla="*/ 5269407 w 5988050"/>
              <a:gd name="connsiteY73" fmla="*/ 6602606 h 6857998"/>
              <a:gd name="connsiteX74" fmla="*/ 5252599 w 5988050"/>
              <a:gd name="connsiteY74" fmla="*/ 6579452 h 6857998"/>
              <a:gd name="connsiteX75" fmla="*/ 5162292 w 5988050"/>
              <a:gd name="connsiteY75" fmla="*/ 6579344 h 6857998"/>
              <a:gd name="connsiteX76" fmla="*/ 5162292 w 5988050"/>
              <a:gd name="connsiteY76" fmla="*/ 6648753 h 6857998"/>
              <a:gd name="connsiteX77" fmla="*/ 5175424 w 5988050"/>
              <a:gd name="connsiteY77" fmla="*/ 6648753 h 6857998"/>
              <a:gd name="connsiteX78" fmla="*/ 5175424 w 5988050"/>
              <a:gd name="connsiteY78" fmla="*/ 6599584 h 6857998"/>
              <a:gd name="connsiteX79" fmla="*/ 5216876 w 5988050"/>
              <a:gd name="connsiteY79" fmla="*/ 6648753 h 6857998"/>
              <a:gd name="connsiteX80" fmla="*/ 5228442 w 5988050"/>
              <a:gd name="connsiteY80" fmla="*/ 6648753 h 6857998"/>
              <a:gd name="connsiteX81" fmla="*/ 5228442 w 5988050"/>
              <a:gd name="connsiteY81" fmla="*/ 6579452 h 6857998"/>
              <a:gd name="connsiteX82" fmla="*/ 5215363 w 5988050"/>
              <a:gd name="connsiteY82" fmla="*/ 6579452 h 6857998"/>
              <a:gd name="connsiteX83" fmla="*/ 5215363 w 5988050"/>
              <a:gd name="connsiteY83" fmla="*/ 6628027 h 6857998"/>
              <a:gd name="connsiteX84" fmla="*/ 5174127 w 5988050"/>
              <a:gd name="connsiteY84" fmla="*/ 6579452 h 6857998"/>
              <a:gd name="connsiteX85" fmla="*/ 5109815 w 5988050"/>
              <a:gd name="connsiteY85" fmla="*/ 6579344 h 6857998"/>
              <a:gd name="connsiteX86" fmla="*/ 5081225 w 5988050"/>
              <a:gd name="connsiteY86" fmla="*/ 6648645 h 6857998"/>
              <a:gd name="connsiteX87" fmla="*/ 5095277 w 5988050"/>
              <a:gd name="connsiteY87" fmla="*/ 6648645 h 6857998"/>
              <a:gd name="connsiteX88" fmla="*/ 5101870 w 5988050"/>
              <a:gd name="connsiteY88" fmla="*/ 6631859 h 6857998"/>
              <a:gd name="connsiteX89" fmla="*/ 5132730 w 5988050"/>
              <a:gd name="connsiteY89" fmla="*/ 6631859 h 6857998"/>
              <a:gd name="connsiteX90" fmla="*/ 5139917 w 5988050"/>
              <a:gd name="connsiteY90" fmla="*/ 6648753 h 6857998"/>
              <a:gd name="connsiteX91" fmla="*/ 5154077 w 5988050"/>
              <a:gd name="connsiteY91" fmla="*/ 6648753 h 6857998"/>
              <a:gd name="connsiteX92" fmla="*/ 5123488 w 5988050"/>
              <a:gd name="connsiteY92" fmla="*/ 6579452 h 6857998"/>
              <a:gd name="connsiteX93" fmla="*/ 5035072 w 5988050"/>
              <a:gd name="connsiteY93" fmla="*/ 6579344 h 6857998"/>
              <a:gd name="connsiteX94" fmla="*/ 5035072 w 5988050"/>
              <a:gd name="connsiteY94" fmla="*/ 6648753 h 6857998"/>
              <a:gd name="connsiteX95" fmla="*/ 5048475 w 5988050"/>
              <a:gd name="connsiteY95" fmla="*/ 6648753 h 6857998"/>
              <a:gd name="connsiteX96" fmla="*/ 5048475 w 5988050"/>
              <a:gd name="connsiteY96" fmla="*/ 6619662 h 6857998"/>
              <a:gd name="connsiteX97" fmla="*/ 5061391 w 5988050"/>
              <a:gd name="connsiteY97" fmla="*/ 6619662 h 6857998"/>
              <a:gd name="connsiteX98" fmla="*/ 5077605 w 5988050"/>
              <a:gd name="connsiteY98" fmla="*/ 6614264 h 6857998"/>
              <a:gd name="connsiteX99" fmla="*/ 5083766 w 5988050"/>
              <a:gd name="connsiteY99" fmla="*/ 6599746 h 6857998"/>
              <a:gd name="connsiteX100" fmla="*/ 5077659 w 5988050"/>
              <a:gd name="connsiteY100" fmla="*/ 6585227 h 6857998"/>
              <a:gd name="connsiteX101" fmla="*/ 5061824 w 5988050"/>
              <a:gd name="connsiteY101" fmla="*/ 6579830 h 6857998"/>
              <a:gd name="connsiteX102" fmla="*/ 4950115 w 5988050"/>
              <a:gd name="connsiteY102" fmla="*/ 6579344 h 6857998"/>
              <a:gd name="connsiteX103" fmla="*/ 4950115 w 5988050"/>
              <a:gd name="connsiteY103" fmla="*/ 6648753 h 6857998"/>
              <a:gd name="connsiteX104" fmla="*/ 4963572 w 5988050"/>
              <a:gd name="connsiteY104" fmla="*/ 6648753 h 6857998"/>
              <a:gd name="connsiteX105" fmla="*/ 4963572 w 5988050"/>
              <a:gd name="connsiteY105" fmla="*/ 6600178 h 6857998"/>
              <a:gd name="connsiteX106" fmla="*/ 4963950 w 5988050"/>
              <a:gd name="connsiteY106" fmla="*/ 6600178 h 6857998"/>
              <a:gd name="connsiteX107" fmla="*/ 4984000 w 5988050"/>
              <a:gd name="connsiteY107" fmla="*/ 6624573 h 6857998"/>
              <a:gd name="connsiteX108" fmla="*/ 4985892 w 5988050"/>
              <a:gd name="connsiteY108" fmla="*/ 6624573 h 6857998"/>
              <a:gd name="connsiteX109" fmla="*/ 5005942 w 5988050"/>
              <a:gd name="connsiteY109" fmla="*/ 6600178 h 6857998"/>
              <a:gd name="connsiteX110" fmla="*/ 5006374 w 5988050"/>
              <a:gd name="connsiteY110" fmla="*/ 6600178 h 6857998"/>
              <a:gd name="connsiteX111" fmla="*/ 5006374 w 5988050"/>
              <a:gd name="connsiteY111" fmla="*/ 6648753 h 6857998"/>
              <a:gd name="connsiteX112" fmla="*/ 5019777 w 5988050"/>
              <a:gd name="connsiteY112" fmla="*/ 6648753 h 6857998"/>
              <a:gd name="connsiteX113" fmla="*/ 5019777 w 5988050"/>
              <a:gd name="connsiteY113" fmla="*/ 6579452 h 6857998"/>
              <a:gd name="connsiteX114" fmla="*/ 5007780 w 5988050"/>
              <a:gd name="connsiteY114" fmla="*/ 6579452 h 6857998"/>
              <a:gd name="connsiteX115" fmla="*/ 4985027 w 5988050"/>
              <a:gd name="connsiteY115" fmla="*/ 6606762 h 6857998"/>
              <a:gd name="connsiteX116" fmla="*/ 4962220 w 5988050"/>
              <a:gd name="connsiteY116" fmla="*/ 6579452 h 6857998"/>
              <a:gd name="connsiteX117" fmla="*/ 4827380 w 5988050"/>
              <a:gd name="connsiteY117" fmla="*/ 6578535 h 6857998"/>
              <a:gd name="connsiteX118" fmla="*/ 4807276 w 5988050"/>
              <a:gd name="connsiteY118" fmla="*/ 6583068 h 6857998"/>
              <a:gd name="connsiteX119" fmla="*/ 4807330 w 5988050"/>
              <a:gd name="connsiteY119" fmla="*/ 6583068 h 6857998"/>
              <a:gd name="connsiteX120" fmla="*/ 4793333 w 5988050"/>
              <a:gd name="connsiteY120" fmla="*/ 6595914 h 6857998"/>
              <a:gd name="connsiteX121" fmla="*/ 4788253 w 5988050"/>
              <a:gd name="connsiteY121" fmla="*/ 6614696 h 6857998"/>
              <a:gd name="connsiteX122" fmla="*/ 4793171 w 5988050"/>
              <a:gd name="connsiteY122" fmla="*/ 6632669 h 6857998"/>
              <a:gd name="connsiteX123" fmla="*/ 4806736 w 5988050"/>
              <a:gd name="connsiteY123" fmla="*/ 6645245 h 6857998"/>
              <a:gd name="connsiteX124" fmla="*/ 4826354 w 5988050"/>
              <a:gd name="connsiteY124" fmla="*/ 6649616 h 6857998"/>
              <a:gd name="connsiteX125" fmla="*/ 4839594 w 5988050"/>
              <a:gd name="connsiteY125" fmla="*/ 6648159 h 6857998"/>
              <a:gd name="connsiteX126" fmla="*/ 4852025 w 5988050"/>
              <a:gd name="connsiteY126" fmla="*/ 6643140 h 6857998"/>
              <a:gd name="connsiteX127" fmla="*/ 4852025 w 5988050"/>
              <a:gd name="connsiteY127" fmla="*/ 6630510 h 6857998"/>
              <a:gd name="connsiteX128" fmla="*/ 4838892 w 5988050"/>
              <a:gd name="connsiteY128" fmla="*/ 6636447 h 6857998"/>
              <a:gd name="connsiteX129" fmla="*/ 4828083 w 5988050"/>
              <a:gd name="connsiteY129" fmla="*/ 6638066 h 6857998"/>
              <a:gd name="connsiteX130" fmla="*/ 4814680 w 5988050"/>
              <a:gd name="connsiteY130" fmla="*/ 6635098 h 6857998"/>
              <a:gd name="connsiteX131" fmla="*/ 4805439 w 5988050"/>
              <a:gd name="connsiteY131" fmla="*/ 6626570 h 6857998"/>
              <a:gd name="connsiteX132" fmla="*/ 4805439 w 5988050"/>
              <a:gd name="connsiteY132" fmla="*/ 6601743 h 6857998"/>
              <a:gd name="connsiteX133" fmla="*/ 4814572 w 5988050"/>
              <a:gd name="connsiteY133" fmla="*/ 6593431 h 6857998"/>
              <a:gd name="connsiteX134" fmla="*/ 4827975 w 5988050"/>
              <a:gd name="connsiteY134" fmla="*/ 6590355 h 6857998"/>
              <a:gd name="connsiteX135" fmla="*/ 4839324 w 5988050"/>
              <a:gd name="connsiteY135" fmla="*/ 6592028 h 6857998"/>
              <a:gd name="connsiteX136" fmla="*/ 4851160 w 5988050"/>
              <a:gd name="connsiteY136" fmla="*/ 6597425 h 6857998"/>
              <a:gd name="connsiteX137" fmla="*/ 4851160 w 5988050"/>
              <a:gd name="connsiteY137" fmla="*/ 6584472 h 6857998"/>
              <a:gd name="connsiteX138" fmla="*/ 4838946 w 5988050"/>
              <a:gd name="connsiteY138" fmla="*/ 6579884 h 6857998"/>
              <a:gd name="connsiteX139" fmla="*/ 4827380 w 5988050"/>
              <a:gd name="connsiteY139" fmla="*/ 6578535 h 6857998"/>
              <a:gd name="connsiteX140" fmla="*/ 4898935 w 5988050"/>
              <a:gd name="connsiteY140" fmla="*/ 6578292 h 6857998"/>
              <a:gd name="connsiteX141" fmla="*/ 4879317 w 5988050"/>
              <a:gd name="connsiteY141" fmla="*/ 6582852 h 6857998"/>
              <a:gd name="connsiteX142" fmla="*/ 4879479 w 5988050"/>
              <a:gd name="connsiteY142" fmla="*/ 6583068 h 6857998"/>
              <a:gd name="connsiteX143" fmla="*/ 4864714 w 5988050"/>
              <a:gd name="connsiteY143" fmla="*/ 6630120 h 6857998"/>
              <a:gd name="connsiteX144" fmla="*/ 4879479 w 5988050"/>
              <a:gd name="connsiteY144" fmla="*/ 6644867 h 6857998"/>
              <a:gd name="connsiteX145" fmla="*/ 4918715 w 5988050"/>
              <a:gd name="connsiteY145" fmla="*/ 6644867 h 6857998"/>
              <a:gd name="connsiteX146" fmla="*/ 4933356 w 5988050"/>
              <a:gd name="connsiteY146" fmla="*/ 6597537 h 6857998"/>
              <a:gd name="connsiteX147" fmla="*/ 4932280 w 5988050"/>
              <a:gd name="connsiteY147" fmla="*/ 6595644 h 6857998"/>
              <a:gd name="connsiteX148" fmla="*/ 4918553 w 5988050"/>
              <a:gd name="connsiteY148" fmla="*/ 6582852 h 6857998"/>
              <a:gd name="connsiteX149" fmla="*/ 4898935 w 5988050"/>
              <a:gd name="connsiteY149" fmla="*/ 6578292 h 6857998"/>
              <a:gd name="connsiteX150" fmla="*/ 4113890 w 5988050"/>
              <a:gd name="connsiteY150" fmla="*/ 6549767 h 6857998"/>
              <a:gd name="connsiteX151" fmla="*/ 4095461 w 5988050"/>
              <a:gd name="connsiteY151" fmla="*/ 6564987 h 6857998"/>
              <a:gd name="connsiteX152" fmla="*/ 4170420 w 5988050"/>
              <a:gd name="connsiteY152" fmla="*/ 6617233 h 6857998"/>
              <a:gd name="connsiteX153" fmla="*/ 4181229 w 5988050"/>
              <a:gd name="connsiteY153" fmla="*/ 6596831 h 6857998"/>
              <a:gd name="connsiteX154" fmla="*/ 4113890 w 5988050"/>
              <a:gd name="connsiteY154" fmla="*/ 6549767 h 6857998"/>
              <a:gd name="connsiteX155" fmla="*/ 4442857 w 5988050"/>
              <a:gd name="connsiteY155" fmla="*/ 6521917 h 6857998"/>
              <a:gd name="connsiteX156" fmla="*/ 4413781 w 5988050"/>
              <a:gd name="connsiteY156" fmla="*/ 6561641 h 6857998"/>
              <a:gd name="connsiteX157" fmla="*/ 4443343 w 5988050"/>
              <a:gd name="connsiteY157" fmla="*/ 6582042 h 6857998"/>
              <a:gd name="connsiteX158" fmla="*/ 4471932 w 5988050"/>
              <a:gd name="connsiteY158" fmla="*/ 6531092 h 6857998"/>
              <a:gd name="connsiteX159" fmla="*/ 4296613 w 5988050"/>
              <a:gd name="connsiteY159" fmla="*/ 6496280 h 6857998"/>
              <a:gd name="connsiteX160" fmla="*/ 4232463 w 5988050"/>
              <a:gd name="connsiteY160" fmla="*/ 6509449 h 6857998"/>
              <a:gd name="connsiteX161" fmla="*/ 4232463 w 5988050"/>
              <a:gd name="connsiteY161" fmla="*/ 6509557 h 6857998"/>
              <a:gd name="connsiteX162" fmla="*/ 4216682 w 5988050"/>
              <a:gd name="connsiteY162" fmla="*/ 6585119 h 6857998"/>
              <a:gd name="connsiteX163" fmla="*/ 4338227 w 5988050"/>
              <a:gd name="connsiteY163" fmla="*/ 6574918 h 6857998"/>
              <a:gd name="connsiteX164" fmla="*/ 4338227 w 5988050"/>
              <a:gd name="connsiteY164" fmla="*/ 6467837 h 6857998"/>
              <a:gd name="connsiteX165" fmla="*/ 4329040 w 5988050"/>
              <a:gd name="connsiteY165" fmla="*/ 6478038 h 6857998"/>
              <a:gd name="connsiteX166" fmla="*/ 4388218 w 5988050"/>
              <a:gd name="connsiteY166" fmla="*/ 6541779 h 6857998"/>
              <a:gd name="connsiteX167" fmla="*/ 4407620 w 5988050"/>
              <a:gd name="connsiteY167" fmla="*/ 6504538 h 6857998"/>
              <a:gd name="connsiteX168" fmla="*/ 4100055 w 5988050"/>
              <a:gd name="connsiteY168" fmla="*/ 6447705 h 6857998"/>
              <a:gd name="connsiteX169" fmla="*/ 4180041 w 5988050"/>
              <a:gd name="connsiteY169" fmla="*/ 6561641 h 6857998"/>
              <a:gd name="connsiteX170" fmla="*/ 4216790 w 5988050"/>
              <a:gd name="connsiteY170" fmla="*/ 6495363 h 6857998"/>
              <a:gd name="connsiteX171" fmla="*/ 4183121 w 5988050"/>
              <a:gd name="connsiteY171" fmla="*/ 6461738 h 6857998"/>
              <a:gd name="connsiteX172" fmla="*/ 4069629 w 5988050"/>
              <a:gd name="connsiteY172" fmla="*/ 6409924 h 6857998"/>
              <a:gd name="connsiteX173" fmla="*/ 4061306 w 5988050"/>
              <a:gd name="connsiteY173" fmla="*/ 6411651 h 6857998"/>
              <a:gd name="connsiteX174" fmla="*/ 4061252 w 5988050"/>
              <a:gd name="connsiteY174" fmla="*/ 6411867 h 6857998"/>
              <a:gd name="connsiteX175" fmla="*/ 4076492 w 5988050"/>
              <a:gd name="connsiteY175" fmla="*/ 6522025 h 6857998"/>
              <a:gd name="connsiteX176" fmla="*/ 4094813 w 5988050"/>
              <a:gd name="connsiteY176" fmla="*/ 6520298 h 6857998"/>
              <a:gd name="connsiteX177" fmla="*/ 4069629 w 5988050"/>
              <a:gd name="connsiteY177" fmla="*/ 6409924 h 6857998"/>
              <a:gd name="connsiteX178" fmla="*/ 4482147 w 5988050"/>
              <a:gd name="connsiteY178" fmla="*/ 6402638 h 6857998"/>
              <a:gd name="connsiteX179" fmla="*/ 4450477 w 5988050"/>
              <a:gd name="connsiteY179" fmla="*/ 6407711 h 6857998"/>
              <a:gd name="connsiteX180" fmla="*/ 4450477 w 5988050"/>
              <a:gd name="connsiteY180" fmla="*/ 6491315 h 6857998"/>
              <a:gd name="connsiteX181" fmla="*/ 4482147 w 5988050"/>
              <a:gd name="connsiteY181" fmla="*/ 6504538 h 6857998"/>
              <a:gd name="connsiteX182" fmla="*/ 4482147 w 5988050"/>
              <a:gd name="connsiteY182" fmla="*/ 6402638 h 6857998"/>
              <a:gd name="connsiteX183" fmla="*/ 5229090 w 5988050"/>
              <a:gd name="connsiteY183" fmla="*/ 6387903 h 6857998"/>
              <a:gd name="connsiteX184" fmla="*/ 5229090 w 5988050"/>
              <a:gd name="connsiteY184" fmla="*/ 6458499 h 6857998"/>
              <a:gd name="connsiteX185" fmla="*/ 5169263 w 5988050"/>
              <a:gd name="connsiteY185" fmla="*/ 6486295 h 6857998"/>
              <a:gd name="connsiteX186" fmla="*/ 5123109 w 5988050"/>
              <a:gd name="connsiteY186" fmla="*/ 6445923 h 6857998"/>
              <a:gd name="connsiteX187" fmla="*/ 5229090 w 5988050"/>
              <a:gd name="connsiteY187" fmla="*/ 6387903 h 6857998"/>
              <a:gd name="connsiteX188" fmla="*/ 4711780 w 5988050"/>
              <a:gd name="connsiteY188" fmla="*/ 6387903 h 6857998"/>
              <a:gd name="connsiteX189" fmla="*/ 4711780 w 5988050"/>
              <a:gd name="connsiteY189" fmla="*/ 6458499 h 6857998"/>
              <a:gd name="connsiteX190" fmla="*/ 4651953 w 5988050"/>
              <a:gd name="connsiteY190" fmla="*/ 6486295 h 6857998"/>
              <a:gd name="connsiteX191" fmla="*/ 4605799 w 5988050"/>
              <a:gd name="connsiteY191" fmla="*/ 6445924 h 6857998"/>
              <a:gd name="connsiteX192" fmla="*/ 4711780 w 5988050"/>
              <a:gd name="connsiteY192" fmla="*/ 6387903 h 6857998"/>
              <a:gd name="connsiteX193" fmla="*/ 4419888 w 5988050"/>
              <a:gd name="connsiteY193" fmla="*/ 6370470 h 6857998"/>
              <a:gd name="connsiteX194" fmla="*/ 4354549 w 5988050"/>
              <a:gd name="connsiteY194" fmla="*/ 6405660 h 6857998"/>
              <a:gd name="connsiteX195" fmla="*/ 4354549 w 5988050"/>
              <a:gd name="connsiteY195" fmla="*/ 6447435 h 6857998"/>
              <a:gd name="connsiteX196" fmla="*/ 4425995 w 5988050"/>
              <a:gd name="connsiteY196" fmla="*/ 6474961 h 6857998"/>
              <a:gd name="connsiteX197" fmla="*/ 4468366 w 5988050"/>
              <a:gd name="connsiteY197" fmla="*/ 6346237 h 6857998"/>
              <a:gd name="connsiteX198" fmla="*/ 4442857 w 5988050"/>
              <a:gd name="connsiteY198" fmla="*/ 6359784 h 6857998"/>
              <a:gd name="connsiteX199" fmla="*/ 4452963 w 5988050"/>
              <a:gd name="connsiteY199" fmla="*/ 6385151 h 6857998"/>
              <a:gd name="connsiteX200" fmla="*/ 4477229 w 5988050"/>
              <a:gd name="connsiteY200" fmla="*/ 6377541 h 6857998"/>
              <a:gd name="connsiteX201" fmla="*/ 4425995 w 5988050"/>
              <a:gd name="connsiteY201" fmla="*/ 6305757 h 6857998"/>
              <a:gd name="connsiteX202" fmla="*/ 4329040 w 5988050"/>
              <a:gd name="connsiteY202" fmla="*/ 6370470 h 6857998"/>
              <a:gd name="connsiteX203" fmla="*/ 4342281 w 5988050"/>
              <a:gd name="connsiteY203" fmla="*/ 6389360 h 6857998"/>
              <a:gd name="connsiteX204" fmla="*/ 4450477 w 5988050"/>
              <a:gd name="connsiteY204" fmla="*/ 6330207 h 6857998"/>
              <a:gd name="connsiteX205" fmla="*/ 4165664 w 5988050"/>
              <a:gd name="connsiteY205" fmla="*/ 6298579 h 6857998"/>
              <a:gd name="connsiteX206" fmla="*/ 4100055 w 5988050"/>
              <a:gd name="connsiteY206" fmla="*/ 6427519 h 6857998"/>
              <a:gd name="connsiteX207" fmla="*/ 4184039 w 5988050"/>
              <a:gd name="connsiteY207" fmla="*/ 6442308 h 6857998"/>
              <a:gd name="connsiteX208" fmla="*/ 4177716 w 5988050"/>
              <a:gd name="connsiteY208" fmla="*/ 6392383 h 6857998"/>
              <a:gd name="connsiteX209" fmla="*/ 4216466 w 5988050"/>
              <a:gd name="connsiteY209" fmla="*/ 6365883 h 6857998"/>
              <a:gd name="connsiteX210" fmla="*/ 4123781 w 5988050"/>
              <a:gd name="connsiteY210" fmla="*/ 6286057 h 6857998"/>
              <a:gd name="connsiteX211" fmla="*/ 4064008 w 5988050"/>
              <a:gd name="connsiteY211" fmla="*/ 6364965 h 6857998"/>
              <a:gd name="connsiteX212" fmla="*/ 4091408 w 5988050"/>
              <a:gd name="connsiteY212" fmla="*/ 6364965 h 6857998"/>
              <a:gd name="connsiteX213" fmla="*/ 4133671 w 5988050"/>
              <a:gd name="connsiteY213" fmla="*/ 6292318 h 6857998"/>
              <a:gd name="connsiteX214" fmla="*/ 4269664 w 5988050"/>
              <a:gd name="connsiteY214" fmla="*/ 6265094 h 6857998"/>
              <a:gd name="connsiteX215" fmla="*/ 4193227 w 5988050"/>
              <a:gd name="connsiteY215" fmla="*/ 6283305 h 6857998"/>
              <a:gd name="connsiteX216" fmla="*/ 4239164 w 5988050"/>
              <a:gd name="connsiteY216" fmla="*/ 6347532 h 6857998"/>
              <a:gd name="connsiteX217" fmla="*/ 4271861 w 5988050"/>
              <a:gd name="connsiteY217" fmla="*/ 6334363 h 6857998"/>
              <a:gd name="connsiteX218" fmla="*/ 4304288 w 5988050"/>
              <a:gd name="connsiteY218" fmla="*/ 6359838 h 6857998"/>
              <a:gd name="connsiteX219" fmla="*/ 4368114 w 5988050"/>
              <a:gd name="connsiteY219" fmla="*/ 6309859 h 6857998"/>
              <a:gd name="connsiteX220" fmla="*/ 4269664 w 5988050"/>
              <a:gd name="connsiteY220" fmla="*/ 6265094 h 6857998"/>
              <a:gd name="connsiteX221" fmla="*/ 4338227 w 5988050"/>
              <a:gd name="connsiteY221" fmla="*/ 6249680 h 6857998"/>
              <a:gd name="connsiteX222" fmla="*/ 4329040 w 5988050"/>
              <a:gd name="connsiteY222" fmla="*/ 6265062 h 6857998"/>
              <a:gd name="connsiteX223" fmla="*/ 4383516 w 5988050"/>
              <a:gd name="connsiteY223" fmla="*/ 6298579 h 6857998"/>
              <a:gd name="connsiteX224" fmla="*/ 4413781 w 5988050"/>
              <a:gd name="connsiteY224" fmla="*/ 6277476 h 6857998"/>
              <a:gd name="connsiteX225" fmla="*/ 4657628 w 5988050"/>
              <a:gd name="connsiteY225" fmla="*/ 6248492 h 6857998"/>
              <a:gd name="connsiteX226" fmla="*/ 4559646 w 5988050"/>
              <a:gd name="connsiteY226" fmla="*/ 6278609 h 6857998"/>
              <a:gd name="connsiteX227" fmla="*/ 4568779 w 5988050"/>
              <a:gd name="connsiteY227" fmla="*/ 6320545 h 6857998"/>
              <a:gd name="connsiteX228" fmla="*/ 4653088 w 5988050"/>
              <a:gd name="connsiteY228" fmla="*/ 6291508 h 6857998"/>
              <a:gd name="connsiteX229" fmla="*/ 4711780 w 5988050"/>
              <a:gd name="connsiteY229" fmla="*/ 6350878 h 6857998"/>
              <a:gd name="connsiteX230" fmla="*/ 4711780 w 5988050"/>
              <a:gd name="connsiteY230" fmla="*/ 6358272 h 6857998"/>
              <a:gd name="connsiteX231" fmla="*/ 4556241 w 5988050"/>
              <a:gd name="connsiteY231" fmla="*/ 6451591 h 6857998"/>
              <a:gd name="connsiteX232" fmla="*/ 4639415 w 5988050"/>
              <a:gd name="connsiteY232" fmla="*/ 6526127 h 6857998"/>
              <a:gd name="connsiteX233" fmla="*/ 4711185 w 5988050"/>
              <a:gd name="connsiteY233" fmla="*/ 6489749 h 6857998"/>
              <a:gd name="connsiteX234" fmla="*/ 4713455 w 5988050"/>
              <a:gd name="connsiteY234" fmla="*/ 6489749 h 6857998"/>
              <a:gd name="connsiteX235" fmla="*/ 4781281 w 5988050"/>
              <a:gd name="connsiteY235" fmla="*/ 6523860 h 6857998"/>
              <a:gd name="connsiteX236" fmla="*/ 4784145 w 5988050"/>
              <a:gd name="connsiteY236" fmla="*/ 6484622 h 6857998"/>
              <a:gd name="connsiteX237" fmla="*/ 4758474 w 5988050"/>
              <a:gd name="connsiteY237" fmla="*/ 6458985 h 6857998"/>
              <a:gd name="connsiteX238" fmla="*/ 4758474 w 5988050"/>
              <a:gd name="connsiteY238" fmla="*/ 6349744 h 6857998"/>
              <a:gd name="connsiteX239" fmla="*/ 4657628 w 5988050"/>
              <a:gd name="connsiteY239" fmla="*/ 6248492 h 6857998"/>
              <a:gd name="connsiteX240" fmla="*/ 5174992 w 5988050"/>
              <a:gd name="connsiteY240" fmla="*/ 6248276 h 6857998"/>
              <a:gd name="connsiteX241" fmla="*/ 5076956 w 5988050"/>
              <a:gd name="connsiteY241" fmla="*/ 6278393 h 6857998"/>
              <a:gd name="connsiteX242" fmla="*/ 5086089 w 5988050"/>
              <a:gd name="connsiteY242" fmla="*/ 6320545 h 6857998"/>
              <a:gd name="connsiteX243" fmla="*/ 5170398 w 5988050"/>
              <a:gd name="connsiteY243" fmla="*/ 6291508 h 6857998"/>
              <a:gd name="connsiteX244" fmla="*/ 5229090 w 5988050"/>
              <a:gd name="connsiteY244" fmla="*/ 6350878 h 6857998"/>
              <a:gd name="connsiteX245" fmla="*/ 5229090 w 5988050"/>
              <a:gd name="connsiteY245" fmla="*/ 6358272 h 6857998"/>
              <a:gd name="connsiteX246" fmla="*/ 5073551 w 5988050"/>
              <a:gd name="connsiteY246" fmla="*/ 6451591 h 6857998"/>
              <a:gd name="connsiteX247" fmla="*/ 5156725 w 5988050"/>
              <a:gd name="connsiteY247" fmla="*/ 6526127 h 6857998"/>
              <a:gd name="connsiteX248" fmla="*/ 5228549 w 5988050"/>
              <a:gd name="connsiteY248" fmla="*/ 6489749 h 6857998"/>
              <a:gd name="connsiteX249" fmla="*/ 5230819 w 5988050"/>
              <a:gd name="connsiteY249" fmla="*/ 6489749 h 6857998"/>
              <a:gd name="connsiteX250" fmla="*/ 5298645 w 5988050"/>
              <a:gd name="connsiteY250" fmla="*/ 6523860 h 6857998"/>
              <a:gd name="connsiteX251" fmla="*/ 5301455 w 5988050"/>
              <a:gd name="connsiteY251" fmla="*/ 6484622 h 6857998"/>
              <a:gd name="connsiteX252" fmla="*/ 5275838 w 5988050"/>
              <a:gd name="connsiteY252" fmla="*/ 6458985 h 6857998"/>
              <a:gd name="connsiteX253" fmla="*/ 5275838 w 5988050"/>
              <a:gd name="connsiteY253" fmla="*/ 6349528 h 6857998"/>
              <a:gd name="connsiteX254" fmla="*/ 5174992 w 5988050"/>
              <a:gd name="connsiteY254" fmla="*/ 6248276 h 6857998"/>
              <a:gd name="connsiteX255" fmla="*/ 4924011 w 5988050"/>
              <a:gd name="connsiteY255" fmla="*/ 6240450 h 6857998"/>
              <a:gd name="connsiteX256" fmla="*/ 4821327 w 5988050"/>
              <a:gd name="connsiteY256" fmla="*/ 6276882 h 6857998"/>
              <a:gd name="connsiteX257" fmla="*/ 4837865 w 5988050"/>
              <a:gd name="connsiteY257" fmla="*/ 6316713 h 6857998"/>
              <a:gd name="connsiteX258" fmla="*/ 4918931 w 5988050"/>
              <a:gd name="connsiteY258" fmla="*/ 6284330 h 6857998"/>
              <a:gd name="connsiteX259" fmla="*/ 4972975 w 5988050"/>
              <a:gd name="connsiteY259" fmla="*/ 6329289 h 6857998"/>
              <a:gd name="connsiteX260" fmla="*/ 4820841 w 5988050"/>
              <a:gd name="connsiteY260" fmla="*/ 6477228 h 6857998"/>
              <a:gd name="connsiteX261" fmla="*/ 4820841 w 5988050"/>
              <a:gd name="connsiteY261" fmla="*/ 6517869 h 6857998"/>
              <a:gd name="connsiteX262" fmla="*/ 5035072 w 5988050"/>
              <a:gd name="connsiteY262" fmla="*/ 6517869 h 6857998"/>
              <a:gd name="connsiteX263" fmla="*/ 5035072 w 5988050"/>
              <a:gd name="connsiteY263" fmla="*/ 6473180 h 6857998"/>
              <a:gd name="connsiteX264" fmla="*/ 4892071 w 5988050"/>
              <a:gd name="connsiteY264" fmla="*/ 6473180 h 6857998"/>
              <a:gd name="connsiteX265" fmla="*/ 5022588 w 5988050"/>
              <a:gd name="connsiteY265" fmla="*/ 6323514 h 6857998"/>
              <a:gd name="connsiteX266" fmla="*/ 4924011 w 5988050"/>
              <a:gd name="connsiteY266" fmla="*/ 6240450 h 6857998"/>
              <a:gd name="connsiteX267" fmla="*/ 4274077 w 5988050"/>
              <a:gd name="connsiteY267" fmla="*/ 6226418 h 6857998"/>
              <a:gd name="connsiteX268" fmla="*/ 4174690 w 5988050"/>
              <a:gd name="connsiteY268" fmla="*/ 6243905 h 6857998"/>
              <a:gd name="connsiteX269" fmla="*/ 4184850 w 5988050"/>
              <a:gd name="connsiteY269" fmla="*/ 6261392 h 6857998"/>
              <a:gd name="connsiteX270" fmla="*/ 4277428 w 5988050"/>
              <a:gd name="connsiteY270" fmla="*/ 6243905 h 6857998"/>
              <a:gd name="connsiteX271" fmla="*/ 4300234 w 5988050"/>
              <a:gd name="connsiteY271" fmla="*/ 6249302 h 6857998"/>
              <a:gd name="connsiteX272" fmla="*/ 4305855 w 5988050"/>
              <a:gd name="connsiteY272" fmla="*/ 6232247 h 6857998"/>
              <a:gd name="connsiteX273" fmla="*/ 0 w 5988050"/>
              <a:gd name="connsiteY273" fmla="*/ 0 h 6857998"/>
              <a:gd name="connsiteX274" fmla="*/ 5988050 w 5988050"/>
              <a:gd name="connsiteY274" fmla="*/ 0 h 6857998"/>
              <a:gd name="connsiteX275" fmla="*/ 5988050 w 5988050"/>
              <a:gd name="connsiteY275" fmla="*/ 6857998 h 6857998"/>
              <a:gd name="connsiteX276" fmla="*/ 0 w 5988050"/>
              <a:gd name="connsiteY276"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Lst>
            <a:rect l="l" t="t" r="r" b="b"/>
            <a:pathLst>
              <a:path w="5988050" h="6857998">
                <a:moveTo>
                  <a:pt x="4205063" y="6609407"/>
                </a:moveTo>
                <a:lnTo>
                  <a:pt x="4205063" y="6632291"/>
                </a:lnTo>
                <a:lnTo>
                  <a:pt x="4257162" y="6647512"/>
                </a:lnTo>
                <a:lnTo>
                  <a:pt x="4259864" y="6617233"/>
                </a:lnTo>
                <a:close/>
                <a:moveTo>
                  <a:pt x="5116789" y="6594319"/>
                </a:moveTo>
                <a:lnTo>
                  <a:pt x="5128460" y="6621605"/>
                </a:lnTo>
                <a:lnTo>
                  <a:pt x="5106032" y="6621605"/>
                </a:lnTo>
                <a:close/>
                <a:moveTo>
                  <a:pt x="5116733" y="6594187"/>
                </a:moveTo>
                <a:lnTo>
                  <a:pt x="5116841" y="6594187"/>
                </a:lnTo>
                <a:lnTo>
                  <a:pt x="5116789" y="6594319"/>
                </a:lnTo>
                <a:close/>
                <a:moveTo>
                  <a:pt x="4886505" y="6593431"/>
                </a:moveTo>
                <a:cubicBezTo>
                  <a:pt x="4894455" y="6589330"/>
                  <a:pt x="4903901" y="6589330"/>
                  <a:pt x="4911851" y="6593431"/>
                </a:cubicBezTo>
                <a:cubicBezTo>
                  <a:pt x="4915548" y="6595352"/>
                  <a:pt x="4918591" y="6598318"/>
                  <a:pt x="4920607" y="6601959"/>
                </a:cubicBezTo>
                <a:cubicBezTo>
                  <a:pt x="4922693" y="6605761"/>
                  <a:pt x="4923752" y="6610038"/>
                  <a:pt x="4923687" y="6614372"/>
                </a:cubicBezTo>
                <a:cubicBezTo>
                  <a:pt x="4923936" y="6620837"/>
                  <a:pt x="4921444" y="6627107"/>
                  <a:pt x="4916823" y="6631644"/>
                </a:cubicBezTo>
                <a:cubicBezTo>
                  <a:pt x="4912122" y="6636162"/>
                  <a:pt x="4905782" y="6638577"/>
                  <a:pt x="4899259" y="6638336"/>
                </a:cubicBezTo>
                <a:cubicBezTo>
                  <a:pt x="4894855" y="6638399"/>
                  <a:pt x="4890509" y="6637359"/>
                  <a:pt x="4886613" y="6635314"/>
                </a:cubicBezTo>
                <a:cubicBezTo>
                  <a:pt x="4882970" y="6633344"/>
                  <a:pt x="4879955" y="6630389"/>
                  <a:pt x="4877912" y="6626786"/>
                </a:cubicBezTo>
                <a:cubicBezTo>
                  <a:pt x="4875809" y="6622989"/>
                  <a:pt x="4874728" y="6618711"/>
                  <a:pt x="4874777" y="6614372"/>
                </a:cubicBezTo>
                <a:cubicBezTo>
                  <a:pt x="4874723" y="6610046"/>
                  <a:pt x="4875761" y="6605775"/>
                  <a:pt x="4877804" y="6601959"/>
                </a:cubicBezTo>
                <a:lnTo>
                  <a:pt x="4877858" y="6601581"/>
                </a:lnTo>
                <a:cubicBezTo>
                  <a:pt x="4879922" y="6598110"/>
                  <a:pt x="4882916" y="6595287"/>
                  <a:pt x="4886505" y="6593431"/>
                </a:cubicBezTo>
                <a:close/>
                <a:moveTo>
                  <a:pt x="5048475" y="6589923"/>
                </a:moveTo>
                <a:lnTo>
                  <a:pt x="5057608" y="6589923"/>
                </a:lnTo>
                <a:cubicBezTo>
                  <a:pt x="5065823" y="6589923"/>
                  <a:pt x="5069930" y="6593107"/>
                  <a:pt x="5069930" y="6599476"/>
                </a:cubicBezTo>
                <a:cubicBezTo>
                  <a:pt x="5070125" y="6602234"/>
                  <a:pt x="5069028" y="6604926"/>
                  <a:pt x="5066958" y="6606762"/>
                </a:cubicBezTo>
                <a:cubicBezTo>
                  <a:pt x="5064526" y="6608506"/>
                  <a:pt x="5061570" y="6609363"/>
                  <a:pt x="5058581" y="6609191"/>
                </a:cubicBezTo>
                <a:lnTo>
                  <a:pt x="5048475" y="6609083"/>
                </a:lnTo>
                <a:close/>
                <a:moveTo>
                  <a:pt x="4390271" y="6582043"/>
                </a:moveTo>
                <a:lnTo>
                  <a:pt x="4348387" y="6617233"/>
                </a:lnTo>
                <a:lnTo>
                  <a:pt x="4289209" y="6618744"/>
                </a:lnTo>
                <a:lnTo>
                  <a:pt x="4295316" y="6652423"/>
                </a:lnTo>
                <a:cubicBezTo>
                  <a:pt x="4295316" y="6652423"/>
                  <a:pt x="4368330" y="6639740"/>
                  <a:pt x="4407620" y="6611620"/>
                </a:cubicBezTo>
                <a:cubicBezTo>
                  <a:pt x="4398432" y="6594295"/>
                  <a:pt x="4390271" y="6582043"/>
                  <a:pt x="4390271" y="6582043"/>
                </a:cubicBezTo>
                <a:close/>
                <a:moveTo>
                  <a:pt x="4704646" y="6579452"/>
                </a:moveTo>
                <a:lnTo>
                  <a:pt x="4704646" y="6648753"/>
                </a:lnTo>
                <a:lnTo>
                  <a:pt x="4750151" y="6648753"/>
                </a:lnTo>
                <a:lnTo>
                  <a:pt x="4750151" y="6638282"/>
                </a:lnTo>
                <a:lnTo>
                  <a:pt x="4718157" y="6638282"/>
                </a:lnTo>
                <a:lnTo>
                  <a:pt x="4718157" y="6618582"/>
                </a:lnTo>
                <a:lnTo>
                  <a:pt x="4748260" y="6618582"/>
                </a:lnTo>
                <a:lnTo>
                  <a:pt x="4748260" y="6608112"/>
                </a:lnTo>
                <a:lnTo>
                  <a:pt x="4718157" y="6608112"/>
                </a:lnTo>
                <a:lnTo>
                  <a:pt x="4718157" y="6589923"/>
                </a:lnTo>
                <a:lnTo>
                  <a:pt x="4749611" y="6589923"/>
                </a:lnTo>
                <a:lnTo>
                  <a:pt x="4749611" y="6579452"/>
                </a:lnTo>
                <a:close/>
                <a:moveTo>
                  <a:pt x="4650116" y="6579452"/>
                </a:moveTo>
                <a:lnTo>
                  <a:pt x="4650116" y="6648753"/>
                </a:lnTo>
                <a:lnTo>
                  <a:pt x="4663519" y="6648753"/>
                </a:lnTo>
                <a:lnTo>
                  <a:pt x="4663519" y="6618366"/>
                </a:lnTo>
                <a:lnTo>
                  <a:pt x="4692432" y="6618366"/>
                </a:lnTo>
                <a:lnTo>
                  <a:pt x="4692432" y="6607572"/>
                </a:lnTo>
                <a:lnTo>
                  <a:pt x="4663519" y="6607572"/>
                </a:lnTo>
                <a:lnTo>
                  <a:pt x="4663519" y="6589923"/>
                </a:lnTo>
                <a:lnTo>
                  <a:pt x="4692432" y="6589923"/>
                </a:lnTo>
                <a:lnTo>
                  <a:pt x="4692432" y="6579452"/>
                </a:lnTo>
                <a:close/>
                <a:moveTo>
                  <a:pt x="4621094" y="6579452"/>
                </a:moveTo>
                <a:lnTo>
                  <a:pt x="4621094" y="6648753"/>
                </a:lnTo>
                <a:lnTo>
                  <a:pt x="4634497" y="6648753"/>
                </a:lnTo>
                <a:lnTo>
                  <a:pt x="4634497" y="6579452"/>
                </a:lnTo>
                <a:close/>
                <a:moveTo>
                  <a:pt x="4564510" y="6579452"/>
                </a:moveTo>
                <a:lnTo>
                  <a:pt x="4564510" y="6648753"/>
                </a:lnTo>
                <a:lnTo>
                  <a:pt x="4611582" y="6648753"/>
                </a:lnTo>
                <a:lnTo>
                  <a:pt x="4611582" y="6638282"/>
                </a:lnTo>
                <a:lnTo>
                  <a:pt x="4577913" y="6638282"/>
                </a:lnTo>
                <a:lnTo>
                  <a:pt x="4577913" y="6579452"/>
                </a:lnTo>
                <a:close/>
                <a:moveTo>
                  <a:pt x="5236440" y="6579344"/>
                </a:moveTo>
                <a:lnTo>
                  <a:pt x="5262814" y="6614210"/>
                </a:lnTo>
                <a:lnTo>
                  <a:pt x="5262814" y="6648645"/>
                </a:lnTo>
                <a:lnTo>
                  <a:pt x="5276217" y="6648645"/>
                </a:lnTo>
                <a:lnTo>
                  <a:pt x="5276217" y="6614426"/>
                </a:lnTo>
                <a:lnTo>
                  <a:pt x="5302428" y="6579452"/>
                </a:lnTo>
                <a:lnTo>
                  <a:pt x="5286485" y="6579452"/>
                </a:lnTo>
                <a:lnTo>
                  <a:pt x="5269407" y="6602606"/>
                </a:lnTo>
                <a:lnTo>
                  <a:pt x="5252599" y="6579452"/>
                </a:lnTo>
                <a:close/>
                <a:moveTo>
                  <a:pt x="5162292" y="6579344"/>
                </a:moveTo>
                <a:lnTo>
                  <a:pt x="5162292" y="6648753"/>
                </a:lnTo>
                <a:lnTo>
                  <a:pt x="5175424" y="6648753"/>
                </a:lnTo>
                <a:lnTo>
                  <a:pt x="5175424" y="6599584"/>
                </a:lnTo>
                <a:lnTo>
                  <a:pt x="5216876" y="6648753"/>
                </a:lnTo>
                <a:lnTo>
                  <a:pt x="5228442" y="6648753"/>
                </a:lnTo>
                <a:lnTo>
                  <a:pt x="5228442" y="6579452"/>
                </a:lnTo>
                <a:lnTo>
                  <a:pt x="5215363" y="6579452"/>
                </a:lnTo>
                <a:lnTo>
                  <a:pt x="5215363" y="6628027"/>
                </a:lnTo>
                <a:lnTo>
                  <a:pt x="5174127" y="6579452"/>
                </a:lnTo>
                <a:close/>
                <a:moveTo>
                  <a:pt x="5109815" y="6579344"/>
                </a:moveTo>
                <a:lnTo>
                  <a:pt x="5081225" y="6648645"/>
                </a:lnTo>
                <a:lnTo>
                  <a:pt x="5095277" y="6648645"/>
                </a:lnTo>
                <a:lnTo>
                  <a:pt x="5101870" y="6631859"/>
                </a:lnTo>
                <a:lnTo>
                  <a:pt x="5132730" y="6631859"/>
                </a:lnTo>
                <a:lnTo>
                  <a:pt x="5139917" y="6648753"/>
                </a:lnTo>
                <a:lnTo>
                  <a:pt x="5154077" y="6648753"/>
                </a:lnTo>
                <a:lnTo>
                  <a:pt x="5123488" y="6579452"/>
                </a:lnTo>
                <a:close/>
                <a:moveTo>
                  <a:pt x="5035072" y="6579344"/>
                </a:moveTo>
                <a:lnTo>
                  <a:pt x="5035072" y="6648753"/>
                </a:lnTo>
                <a:lnTo>
                  <a:pt x="5048475" y="6648753"/>
                </a:lnTo>
                <a:lnTo>
                  <a:pt x="5048475" y="6619662"/>
                </a:lnTo>
                <a:lnTo>
                  <a:pt x="5061391" y="6619662"/>
                </a:lnTo>
                <a:cubicBezTo>
                  <a:pt x="5067288" y="6619979"/>
                  <a:pt x="5073081" y="6618050"/>
                  <a:pt x="5077605" y="6614264"/>
                </a:cubicBezTo>
                <a:cubicBezTo>
                  <a:pt x="5081717" y="6610580"/>
                  <a:pt x="5083976" y="6605259"/>
                  <a:pt x="5083766" y="6599746"/>
                </a:cubicBezTo>
                <a:cubicBezTo>
                  <a:pt x="5083939" y="6594250"/>
                  <a:pt x="5081707" y="6588952"/>
                  <a:pt x="5077659" y="6585227"/>
                </a:cubicBezTo>
                <a:cubicBezTo>
                  <a:pt x="5073270" y="6581465"/>
                  <a:pt x="5067601" y="6579533"/>
                  <a:pt x="5061824" y="6579830"/>
                </a:cubicBezTo>
                <a:close/>
                <a:moveTo>
                  <a:pt x="4950115" y="6579344"/>
                </a:moveTo>
                <a:lnTo>
                  <a:pt x="4950115" y="6648753"/>
                </a:lnTo>
                <a:lnTo>
                  <a:pt x="4963572" y="6648753"/>
                </a:lnTo>
                <a:lnTo>
                  <a:pt x="4963572" y="6600178"/>
                </a:lnTo>
                <a:lnTo>
                  <a:pt x="4963950" y="6600178"/>
                </a:lnTo>
                <a:lnTo>
                  <a:pt x="4984000" y="6624573"/>
                </a:lnTo>
                <a:lnTo>
                  <a:pt x="4985892" y="6624573"/>
                </a:lnTo>
                <a:lnTo>
                  <a:pt x="5005942" y="6600178"/>
                </a:lnTo>
                <a:lnTo>
                  <a:pt x="5006374" y="6600178"/>
                </a:lnTo>
                <a:lnTo>
                  <a:pt x="5006374" y="6648753"/>
                </a:lnTo>
                <a:lnTo>
                  <a:pt x="5019777" y="6648753"/>
                </a:lnTo>
                <a:lnTo>
                  <a:pt x="5019777" y="6579452"/>
                </a:lnTo>
                <a:lnTo>
                  <a:pt x="5007780" y="6579452"/>
                </a:lnTo>
                <a:lnTo>
                  <a:pt x="4985027" y="6606762"/>
                </a:lnTo>
                <a:lnTo>
                  <a:pt x="4962220" y="6579452"/>
                </a:lnTo>
                <a:close/>
                <a:moveTo>
                  <a:pt x="4827380" y="6578535"/>
                </a:moveTo>
                <a:cubicBezTo>
                  <a:pt x="4820414" y="6578422"/>
                  <a:pt x="4813518" y="6579977"/>
                  <a:pt x="4807276" y="6583068"/>
                </a:cubicBezTo>
                <a:lnTo>
                  <a:pt x="4807330" y="6583068"/>
                </a:lnTo>
                <a:cubicBezTo>
                  <a:pt x="4801542" y="6585943"/>
                  <a:pt x="4796689" y="6590397"/>
                  <a:pt x="4793333" y="6595914"/>
                </a:cubicBezTo>
                <a:cubicBezTo>
                  <a:pt x="4789906" y="6601574"/>
                  <a:pt x="4788150" y="6608083"/>
                  <a:pt x="4788253" y="6614696"/>
                </a:cubicBezTo>
                <a:cubicBezTo>
                  <a:pt x="4788188" y="6621027"/>
                  <a:pt x="4789895" y="6627250"/>
                  <a:pt x="4793171" y="6632669"/>
                </a:cubicBezTo>
                <a:cubicBezTo>
                  <a:pt x="4796375" y="6638088"/>
                  <a:pt x="4801088" y="6642458"/>
                  <a:pt x="4806736" y="6645245"/>
                </a:cubicBezTo>
                <a:cubicBezTo>
                  <a:pt x="4812837" y="6648233"/>
                  <a:pt x="4819560" y="6649731"/>
                  <a:pt x="4826354" y="6649616"/>
                </a:cubicBezTo>
                <a:cubicBezTo>
                  <a:pt x="4830812" y="6649682"/>
                  <a:pt x="4835260" y="6649193"/>
                  <a:pt x="4839594" y="6648159"/>
                </a:cubicBezTo>
                <a:cubicBezTo>
                  <a:pt x="4843902" y="6646919"/>
                  <a:pt x="4848069" y="6645237"/>
                  <a:pt x="4852025" y="6643140"/>
                </a:cubicBezTo>
                <a:lnTo>
                  <a:pt x="4852025" y="6630510"/>
                </a:lnTo>
                <a:cubicBezTo>
                  <a:pt x="4847836" y="6632886"/>
                  <a:pt x="4843442" y="6634873"/>
                  <a:pt x="4838892" y="6636447"/>
                </a:cubicBezTo>
                <a:cubicBezTo>
                  <a:pt x="4835390" y="6637530"/>
                  <a:pt x="4831747" y="6638076"/>
                  <a:pt x="4828083" y="6638066"/>
                </a:cubicBezTo>
                <a:cubicBezTo>
                  <a:pt x="4823441" y="6638151"/>
                  <a:pt x="4818847" y="6637134"/>
                  <a:pt x="4814680" y="6635098"/>
                </a:cubicBezTo>
                <a:cubicBezTo>
                  <a:pt x="4810821" y="6633233"/>
                  <a:pt x="4807606" y="6630265"/>
                  <a:pt x="4805439" y="6626570"/>
                </a:cubicBezTo>
                <a:cubicBezTo>
                  <a:pt x="4801039" y="6618877"/>
                  <a:pt x="4801039" y="6609436"/>
                  <a:pt x="4805439" y="6601743"/>
                </a:cubicBezTo>
                <a:cubicBezTo>
                  <a:pt x="4807660" y="6598188"/>
                  <a:pt x="4810821" y="6595312"/>
                  <a:pt x="4814572" y="6593431"/>
                </a:cubicBezTo>
                <a:cubicBezTo>
                  <a:pt x="4818728" y="6591340"/>
                  <a:pt x="4823322" y="6590284"/>
                  <a:pt x="4827975" y="6590355"/>
                </a:cubicBezTo>
                <a:cubicBezTo>
                  <a:pt x="4831818" y="6590358"/>
                  <a:pt x="4835644" y="6590921"/>
                  <a:pt x="4839324" y="6592028"/>
                </a:cubicBezTo>
                <a:cubicBezTo>
                  <a:pt x="4843459" y="6593377"/>
                  <a:pt x="4847431" y="6595187"/>
                  <a:pt x="4851160" y="6597425"/>
                </a:cubicBezTo>
                <a:lnTo>
                  <a:pt x="4851160" y="6584472"/>
                </a:lnTo>
                <a:cubicBezTo>
                  <a:pt x="4847269" y="6582499"/>
                  <a:pt x="4843172" y="6580961"/>
                  <a:pt x="4838946" y="6579884"/>
                </a:cubicBezTo>
                <a:cubicBezTo>
                  <a:pt x="4835152" y="6579000"/>
                  <a:pt x="4831272" y="6578548"/>
                  <a:pt x="4827380" y="6578535"/>
                </a:cubicBezTo>
                <a:close/>
                <a:moveTo>
                  <a:pt x="4898935" y="6578292"/>
                </a:moveTo>
                <a:cubicBezTo>
                  <a:pt x="4892218" y="6578292"/>
                  <a:pt x="4885502" y="6579812"/>
                  <a:pt x="4879317" y="6582852"/>
                </a:cubicBezTo>
                <a:lnTo>
                  <a:pt x="4879479" y="6583068"/>
                </a:lnTo>
                <a:cubicBezTo>
                  <a:pt x="4862390" y="6591989"/>
                  <a:pt x="4855781" y="6613054"/>
                  <a:pt x="4864714" y="6630120"/>
                </a:cubicBezTo>
                <a:cubicBezTo>
                  <a:pt x="4868011" y="6636425"/>
                  <a:pt x="4873167" y="6641571"/>
                  <a:pt x="4879479" y="6644867"/>
                </a:cubicBezTo>
                <a:cubicBezTo>
                  <a:pt x="4891833" y="6651022"/>
                  <a:pt x="4906361" y="6651022"/>
                  <a:pt x="4918715" y="6644867"/>
                </a:cubicBezTo>
                <a:cubicBezTo>
                  <a:pt x="4935847" y="6635835"/>
                  <a:pt x="4942402" y="6614645"/>
                  <a:pt x="4933356" y="6597537"/>
                </a:cubicBezTo>
                <a:cubicBezTo>
                  <a:pt x="4933020" y="6596895"/>
                  <a:pt x="4932658" y="6596264"/>
                  <a:pt x="4932280" y="6595644"/>
                </a:cubicBezTo>
                <a:cubicBezTo>
                  <a:pt x="4929027" y="6590155"/>
                  <a:pt x="4924260" y="6585715"/>
                  <a:pt x="4918553" y="6582852"/>
                </a:cubicBezTo>
                <a:cubicBezTo>
                  <a:pt x="4912368" y="6579812"/>
                  <a:pt x="4905651" y="6578292"/>
                  <a:pt x="4898935" y="6578292"/>
                </a:cubicBezTo>
                <a:close/>
                <a:moveTo>
                  <a:pt x="4113890" y="6549767"/>
                </a:moveTo>
                <a:lnTo>
                  <a:pt x="4095461" y="6564987"/>
                </a:lnTo>
                <a:cubicBezTo>
                  <a:pt x="4118268" y="6592405"/>
                  <a:pt x="4170420" y="6617233"/>
                  <a:pt x="4170420" y="6617233"/>
                </a:cubicBezTo>
                <a:lnTo>
                  <a:pt x="4181229" y="6596831"/>
                </a:lnTo>
                <a:cubicBezTo>
                  <a:pt x="4145506" y="6582151"/>
                  <a:pt x="4113890" y="6549767"/>
                  <a:pt x="4113890" y="6549767"/>
                </a:cubicBezTo>
                <a:close/>
                <a:moveTo>
                  <a:pt x="4442857" y="6521917"/>
                </a:moveTo>
                <a:lnTo>
                  <a:pt x="4413781" y="6561641"/>
                </a:lnTo>
                <a:lnTo>
                  <a:pt x="4443343" y="6582042"/>
                </a:lnTo>
                <a:lnTo>
                  <a:pt x="4471932" y="6531092"/>
                </a:lnTo>
                <a:close/>
                <a:moveTo>
                  <a:pt x="4296613" y="6496280"/>
                </a:moveTo>
                <a:lnTo>
                  <a:pt x="4232463" y="6509449"/>
                </a:lnTo>
                <a:lnTo>
                  <a:pt x="4232463" y="6509557"/>
                </a:lnTo>
                <a:cubicBezTo>
                  <a:pt x="4225577" y="6534378"/>
                  <a:pt x="4220305" y="6559618"/>
                  <a:pt x="4216682" y="6585119"/>
                </a:cubicBezTo>
                <a:cubicBezTo>
                  <a:pt x="4264457" y="6599098"/>
                  <a:pt x="4338227" y="6574918"/>
                  <a:pt x="4338227" y="6574918"/>
                </a:cubicBezTo>
                <a:close/>
                <a:moveTo>
                  <a:pt x="4338227" y="6467837"/>
                </a:moveTo>
                <a:lnTo>
                  <a:pt x="4329040" y="6478038"/>
                </a:lnTo>
                <a:lnTo>
                  <a:pt x="4388218" y="6541779"/>
                </a:lnTo>
                <a:lnTo>
                  <a:pt x="4407620" y="6504538"/>
                </a:lnTo>
                <a:close/>
                <a:moveTo>
                  <a:pt x="4100055" y="6447705"/>
                </a:moveTo>
                <a:cubicBezTo>
                  <a:pt x="4099623" y="6493312"/>
                  <a:pt x="4142210" y="6547392"/>
                  <a:pt x="4180041" y="6561641"/>
                </a:cubicBezTo>
                <a:cubicBezTo>
                  <a:pt x="4191282" y="6542265"/>
                  <a:pt x="4216790" y="6495363"/>
                  <a:pt x="4216790" y="6495363"/>
                </a:cubicBezTo>
                <a:lnTo>
                  <a:pt x="4183121" y="6461738"/>
                </a:lnTo>
                <a:close/>
                <a:moveTo>
                  <a:pt x="4069629" y="6409924"/>
                </a:moveTo>
                <a:lnTo>
                  <a:pt x="4061306" y="6411651"/>
                </a:lnTo>
                <a:lnTo>
                  <a:pt x="4061252" y="6411867"/>
                </a:lnTo>
                <a:cubicBezTo>
                  <a:pt x="4052280" y="6472478"/>
                  <a:pt x="4070439" y="6517006"/>
                  <a:pt x="4076492" y="6522025"/>
                </a:cubicBezTo>
                <a:lnTo>
                  <a:pt x="4094813" y="6520298"/>
                </a:lnTo>
                <a:cubicBezTo>
                  <a:pt x="4094813" y="6520298"/>
                  <a:pt x="4074330" y="6447705"/>
                  <a:pt x="4069629" y="6409924"/>
                </a:cubicBezTo>
                <a:close/>
                <a:moveTo>
                  <a:pt x="4482147" y="6402638"/>
                </a:moveTo>
                <a:cubicBezTo>
                  <a:pt x="4466420" y="6405768"/>
                  <a:pt x="4450477" y="6407711"/>
                  <a:pt x="4450477" y="6407711"/>
                </a:cubicBezTo>
                <a:cubicBezTo>
                  <a:pt x="4454314" y="6429732"/>
                  <a:pt x="4456746" y="6474961"/>
                  <a:pt x="4450477" y="6491315"/>
                </a:cubicBezTo>
                <a:cubicBezTo>
                  <a:pt x="4462907" y="6496388"/>
                  <a:pt x="4482147" y="6504538"/>
                  <a:pt x="4482147" y="6504538"/>
                </a:cubicBezTo>
                <a:cubicBezTo>
                  <a:pt x="4482147" y="6504538"/>
                  <a:pt x="4498360" y="6453588"/>
                  <a:pt x="4482147" y="6402638"/>
                </a:cubicBezTo>
                <a:close/>
                <a:moveTo>
                  <a:pt x="5229090" y="6387903"/>
                </a:moveTo>
                <a:lnTo>
                  <a:pt x="5229090" y="6458499"/>
                </a:lnTo>
                <a:cubicBezTo>
                  <a:pt x="5213871" y="6475648"/>
                  <a:pt x="5192199" y="6485715"/>
                  <a:pt x="5169263" y="6486295"/>
                </a:cubicBezTo>
                <a:cubicBezTo>
                  <a:pt x="5140782" y="6486295"/>
                  <a:pt x="5123109" y="6469240"/>
                  <a:pt x="5123109" y="6445923"/>
                </a:cubicBezTo>
                <a:cubicBezTo>
                  <a:pt x="5123109" y="6414080"/>
                  <a:pt x="5151591" y="6398104"/>
                  <a:pt x="5229090" y="6387903"/>
                </a:cubicBezTo>
                <a:close/>
                <a:moveTo>
                  <a:pt x="4711780" y="6387903"/>
                </a:moveTo>
                <a:lnTo>
                  <a:pt x="4711780" y="6458499"/>
                </a:lnTo>
                <a:cubicBezTo>
                  <a:pt x="4696561" y="6475648"/>
                  <a:pt x="4674889" y="6485715"/>
                  <a:pt x="4651953" y="6486295"/>
                </a:cubicBezTo>
                <a:cubicBezTo>
                  <a:pt x="4623472" y="6486295"/>
                  <a:pt x="4605799" y="6469240"/>
                  <a:pt x="4605799" y="6445924"/>
                </a:cubicBezTo>
                <a:cubicBezTo>
                  <a:pt x="4605799" y="6414080"/>
                  <a:pt x="4634281" y="6398104"/>
                  <a:pt x="4711780" y="6387903"/>
                </a:cubicBezTo>
                <a:close/>
                <a:moveTo>
                  <a:pt x="4419888" y="6370470"/>
                </a:moveTo>
                <a:lnTo>
                  <a:pt x="4354549" y="6405660"/>
                </a:lnTo>
                <a:lnTo>
                  <a:pt x="4354549" y="6447435"/>
                </a:lnTo>
                <a:lnTo>
                  <a:pt x="4425995" y="6474961"/>
                </a:lnTo>
                <a:close/>
                <a:moveTo>
                  <a:pt x="4468366" y="6346237"/>
                </a:moveTo>
                <a:lnTo>
                  <a:pt x="4442857" y="6359784"/>
                </a:lnTo>
                <a:lnTo>
                  <a:pt x="4452963" y="6385151"/>
                </a:lnTo>
                <a:lnTo>
                  <a:pt x="4477229" y="6377541"/>
                </a:lnTo>
                <a:close/>
                <a:moveTo>
                  <a:pt x="4425995" y="6305757"/>
                </a:moveTo>
                <a:lnTo>
                  <a:pt x="4329040" y="6370470"/>
                </a:lnTo>
                <a:lnTo>
                  <a:pt x="4342281" y="6389360"/>
                </a:lnTo>
                <a:lnTo>
                  <a:pt x="4450477" y="6330207"/>
                </a:lnTo>
                <a:close/>
                <a:moveTo>
                  <a:pt x="4165664" y="6298579"/>
                </a:moveTo>
                <a:cubicBezTo>
                  <a:pt x="4126861" y="6324054"/>
                  <a:pt x="4091840" y="6389361"/>
                  <a:pt x="4100055" y="6427519"/>
                </a:cubicBezTo>
                <a:cubicBezTo>
                  <a:pt x="4126645" y="6434644"/>
                  <a:pt x="4184039" y="6442308"/>
                  <a:pt x="4184039" y="6442308"/>
                </a:cubicBezTo>
                <a:lnTo>
                  <a:pt x="4177716" y="6392383"/>
                </a:lnTo>
                <a:lnTo>
                  <a:pt x="4216466" y="6365883"/>
                </a:lnTo>
                <a:close/>
                <a:moveTo>
                  <a:pt x="4123781" y="6286057"/>
                </a:moveTo>
                <a:lnTo>
                  <a:pt x="4064008" y="6364965"/>
                </a:lnTo>
                <a:lnTo>
                  <a:pt x="4091408" y="6364965"/>
                </a:lnTo>
                <a:lnTo>
                  <a:pt x="4133671" y="6292318"/>
                </a:lnTo>
                <a:close/>
                <a:moveTo>
                  <a:pt x="4269664" y="6265094"/>
                </a:moveTo>
                <a:cubicBezTo>
                  <a:pt x="4247812" y="6265089"/>
                  <a:pt x="4222330" y="6270055"/>
                  <a:pt x="4193227" y="6283305"/>
                </a:cubicBezTo>
                <a:lnTo>
                  <a:pt x="4239164" y="6347532"/>
                </a:lnTo>
                <a:lnTo>
                  <a:pt x="4271861" y="6334363"/>
                </a:lnTo>
                <a:lnTo>
                  <a:pt x="4304288" y="6359838"/>
                </a:lnTo>
                <a:lnTo>
                  <a:pt x="4368114" y="6309859"/>
                </a:lnTo>
                <a:cubicBezTo>
                  <a:pt x="4368114" y="6309859"/>
                  <a:pt x="4335221" y="6265110"/>
                  <a:pt x="4269664" y="6265094"/>
                </a:cubicBezTo>
                <a:close/>
                <a:moveTo>
                  <a:pt x="4338227" y="6249680"/>
                </a:moveTo>
                <a:lnTo>
                  <a:pt x="4329040" y="6265062"/>
                </a:lnTo>
                <a:lnTo>
                  <a:pt x="4383516" y="6298579"/>
                </a:lnTo>
                <a:lnTo>
                  <a:pt x="4413781" y="6277476"/>
                </a:lnTo>
                <a:close/>
                <a:moveTo>
                  <a:pt x="4657628" y="6248492"/>
                </a:moveTo>
                <a:cubicBezTo>
                  <a:pt x="4622764" y="6249021"/>
                  <a:pt x="4588774" y="6259468"/>
                  <a:pt x="4559646" y="6278609"/>
                </a:cubicBezTo>
                <a:lnTo>
                  <a:pt x="4568779" y="6320545"/>
                </a:lnTo>
                <a:cubicBezTo>
                  <a:pt x="4593261" y="6304030"/>
                  <a:pt x="4626066" y="6291508"/>
                  <a:pt x="4653088" y="6291508"/>
                </a:cubicBezTo>
                <a:cubicBezTo>
                  <a:pt x="4695242" y="6291508"/>
                  <a:pt x="4711780" y="6308779"/>
                  <a:pt x="4711780" y="6350878"/>
                </a:cubicBezTo>
                <a:lnTo>
                  <a:pt x="4711780" y="6358272"/>
                </a:lnTo>
                <a:cubicBezTo>
                  <a:pt x="4589856" y="6363993"/>
                  <a:pt x="4556241" y="6404958"/>
                  <a:pt x="4556241" y="6451591"/>
                </a:cubicBezTo>
                <a:cubicBezTo>
                  <a:pt x="4556241" y="6493743"/>
                  <a:pt x="4590397" y="6526127"/>
                  <a:pt x="4639415" y="6526127"/>
                </a:cubicBezTo>
                <a:cubicBezTo>
                  <a:pt x="4667302" y="6526127"/>
                  <a:pt x="4691243" y="6513065"/>
                  <a:pt x="4711185" y="6489749"/>
                </a:cubicBezTo>
                <a:lnTo>
                  <a:pt x="4713455" y="6489749"/>
                </a:lnTo>
                <a:cubicBezTo>
                  <a:pt x="4720319" y="6512472"/>
                  <a:pt x="4739126" y="6527260"/>
                  <a:pt x="4781281" y="6523860"/>
                </a:cubicBezTo>
                <a:lnTo>
                  <a:pt x="4784145" y="6484622"/>
                </a:lnTo>
                <a:cubicBezTo>
                  <a:pt x="4761338" y="6484622"/>
                  <a:pt x="4758474" y="6480574"/>
                  <a:pt x="4758474" y="6458985"/>
                </a:cubicBezTo>
                <a:lnTo>
                  <a:pt x="4758474" y="6349744"/>
                </a:lnTo>
                <a:cubicBezTo>
                  <a:pt x="4759609" y="6278609"/>
                  <a:pt x="4728317" y="6248492"/>
                  <a:pt x="4657628" y="6248492"/>
                </a:cubicBezTo>
                <a:close/>
                <a:moveTo>
                  <a:pt x="5174992" y="6248276"/>
                </a:moveTo>
                <a:cubicBezTo>
                  <a:pt x="5140112" y="6248797"/>
                  <a:pt x="5106102" y="6259245"/>
                  <a:pt x="5076956" y="6278393"/>
                </a:cubicBezTo>
                <a:lnTo>
                  <a:pt x="5086089" y="6320545"/>
                </a:lnTo>
                <a:cubicBezTo>
                  <a:pt x="5110571" y="6304030"/>
                  <a:pt x="5143376" y="6291508"/>
                  <a:pt x="5170398" y="6291508"/>
                </a:cubicBezTo>
                <a:cubicBezTo>
                  <a:pt x="5212552" y="6291508"/>
                  <a:pt x="5229090" y="6308779"/>
                  <a:pt x="5229090" y="6350878"/>
                </a:cubicBezTo>
                <a:lnTo>
                  <a:pt x="5229090" y="6358272"/>
                </a:lnTo>
                <a:cubicBezTo>
                  <a:pt x="5107166" y="6363993"/>
                  <a:pt x="5073551" y="6404958"/>
                  <a:pt x="5073551" y="6451591"/>
                </a:cubicBezTo>
                <a:cubicBezTo>
                  <a:pt x="5073551" y="6493743"/>
                  <a:pt x="5107761" y="6526127"/>
                  <a:pt x="5156725" y="6526127"/>
                </a:cubicBezTo>
                <a:cubicBezTo>
                  <a:pt x="5184666" y="6526127"/>
                  <a:pt x="5208607" y="6513065"/>
                  <a:pt x="5228549" y="6489749"/>
                </a:cubicBezTo>
                <a:lnTo>
                  <a:pt x="5230819" y="6489749"/>
                </a:lnTo>
                <a:cubicBezTo>
                  <a:pt x="5237629" y="6512472"/>
                  <a:pt x="5256436" y="6527260"/>
                  <a:pt x="5298645" y="6523860"/>
                </a:cubicBezTo>
                <a:lnTo>
                  <a:pt x="5301455" y="6484622"/>
                </a:lnTo>
                <a:cubicBezTo>
                  <a:pt x="5278702" y="6484622"/>
                  <a:pt x="5275838" y="6480574"/>
                  <a:pt x="5275838" y="6458985"/>
                </a:cubicBezTo>
                <a:lnTo>
                  <a:pt x="5275838" y="6349528"/>
                </a:lnTo>
                <a:cubicBezTo>
                  <a:pt x="5276973" y="6278393"/>
                  <a:pt x="5245627" y="6248276"/>
                  <a:pt x="5174992" y="6248276"/>
                </a:cubicBezTo>
                <a:close/>
                <a:moveTo>
                  <a:pt x="4924011" y="6240450"/>
                </a:moveTo>
                <a:cubicBezTo>
                  <a:pt x="4886602" y="6240399"/>
                  <a:pt x="4850322" y="6253270"/>
                  <a:pt x="4821327" y="6276882"/>
                </a:cubicBezTo>
                <a:lnTo>
                  <a:pt x="4837865" y="6316713"/>
                </a:lnTo>
                <a:cubicBezTo>
                  <a:pt x="4864887" y="6296851"/>
                  <a:pt x="4890450" y="6284330"/>
                  <a:pt x="4918931" y="6284330"/>
                </a:cubicBezTo>
                <a:cubicBezTo>
                  <a:pt x="4953033" y="6284330"/>
                  <a:pt x="4972975" y="6303112"/>
                  <a:pt x="4972975" y="6329289"/>
                </a:cubicBezTo>
                <a:cubicBezTo>
                  <a:pt x="4972975" y="6373654"/>
                  <a:pt x="4900610" y="6417858"/>
                  <a:pt x="4820841" y="6477228"/>
                </a:cubicBezTo>
                <a:lnTo>
                  <a:pt x="4820841" y="6517869"/>
                </a:lnTo>
                <a:lnTo>
                  <a:pt x="5035072" y="6517869"/>
                </a:lnTo>
                <a:lnTo>
                  <a:pt x="5035072" y="6473180"/>
                </a:lnTo>
                <a:lnTo>
                  <a:pt x="4892071" y="6473180"/>
                </a:lnTo>
                <a:cubicBezTo>
                  <a:pt x="4966166" y="6419693"/>
                  <a:pt x="5022588" y="6385528"/>
                  <a:pt x="5022588" y="6323514"/>
                </a:cubicBezTo>
                <a:cubicBezTo>
                  <a:pt x="5022588" y="6273427"/>
                  <a:pt x="4982109" y="6240450"/>
                  <a:pt x="4924011" y="6240450"/>
                </a:cubicBezTo>
                <a:close/>
                <a:moveTo>
                  <a:pt x="4274077" y="6226418"/>
                </a:moveTo>
                <a:lnTo>
                  <a:pt x="4174690" y="6243905"/>
                </a:lnTo>
                <a:lnTo>
                  <a:pt x="4184850" y="6261392"/>
                </a:lnTo>
                <a:lnTo>
                  <a:pt x="4277428" y="6243905"/>
                </a:lnTo>
                <a:lnTo>
                  <a:pt x="4300234" y="6249302"/>
                </a:lnTo>
                <a:lnTo>
                  <a:pt x="4305855" y="6232247"/>
                </a:lnTo>
                <a:close/>
                <a:moveTo>
                  <a:pt x="0" y="0"/>
                </a:moveTo>
                <a:lnTo>
                  <a:pt x="5988050" y="0"/>
                </a:lnTo>
                <a:lnTo>
                  <a:pt x="5988050" y="6857998"/>
                </a:lnTo>
                <a:lnTo>
                  <a:pt x="0" y="6857998"/>
                </a:lnTo>
                <a:close/>
              </a:path>
            </a:pathLst>
          </a:custGeom>
          <a:solidFill>
            <a:schemeClr val="tx2">
              <a:lumMod val="20000"/>
              <a:lumOff val="80000"/>
            </a:schemeClr>
          </a:solidFill>
          <a:ln w="6350">
            <a:noFill/>
          </a:ln>
        </p:spPr>
        <p:txBody>
          <a:bodyPr vert="horz" wrap="square" lIns="0" tIns="0" rIns="0" bIns="0" rtlCol="0" anchor="ctr">
            <a:noAutofit/>
          </a:bodyPr>
          <a:lstStyle>
            <a:lvl1pPr marL="0" indent="0" algn="ctr">
              <a:buNone/>
              <a:defRPr lang="de-DE" cap="all" dirty="0"/>
            </a:lvl1pPr>
          </a:lstStyle>
          <a:p>
            <a:pPr marL="254058" lvl="0" indent="-254058" algn="ctr"/>
            <a:r>
              <a:rPr lang="de-DE" dirty="0"/>
              <a:t>Foto</a:t>
            </a:r>
          </a:p>
        </p:txBody>
      </p:sp>
      <p:sp>
        <p:nvSpPr>
          <p:cNvPr id="30" name="Textplatzhalter 5">
            <a:extLst>
              <a:ext uri="{FF2B5EF4-FFF2-40B4-BE49-F238E27FC236}">
                <a16:creationId xmlns="" xmlns:a16="http://schemas.microsoft.com/office/drawing/2014/main" id="{093E7419-2678-4540-911C-8C77D5226DC4}"/>
              </a:ext>
            </a:extLst>
          </p:cNvPr>
          <p:cNvSpPr>
            <a:spLocks noGrp="1"/>
          </p:cNvSpPr>
          <p:nvPr>
            <p:ph type="body" sz="quarter" idx="16" hasCustomPrompt="1"/>
          </p:nvPr>
        </p:nvSpPr>
        <p:spPr>
          <a:xfrm>
            <a:off x="419563" y="1532401"/>
            <a:ext cx="5226340" cy="301557"/>
          </a:xfrm>
          <a:prstGeom prst="rect">
            <a:avLst/>
          </a:prstGeom>
        </p:spPr>
        <p:txBody>
          <a:bodyPr vert="horz" lIns="0" tIns="0" rIns="0" bIns="0" rtlCol="0">
            <a:spAutoFit/>
          </a:bodyPr>
          <a:lstStyle>
            <a:lvl1pPr marL="0" indent="0">
              <a:lnSpc>
                <a:spcPct val="120000"/>
              </a:lnSpc>
              <a:spcAft>
                <a:spcPts val="600"/>
              </a:spcAft>
              <a:buNone/>
              <a:defRPr lang="de-DE" sz="1800" dirty="0"/>
            </a:lvl1pPr>
            <a:lvl2pPr>
              <a:defRPr lang="de-DE" dirty="0"/>
            </a:lvl2pPr>
            <a:lvl3pPr>
              <a:defRPr lang="de-DE" dirty="0"/>
            </a:lvl3pPr>
            <a:lvl4pPr>
              <a:defRPr lang="de-DE" dirty="0"/>
            </a:lvl4pPr>
            <a:lvl5pPr>
              <a:defRPr lang="de-DE" dirty="0"/>
            </a:lvl5pPr>
          </a:lstStyle>
          <a:p>
            <a:pPr lvl="0"/>
            <a:r>
              <a:rPr lang="de-DE" dirty="0" err="1"/>
              <a:t>Testo</a:t>
            </a:r>
            <a:r>
              <a:rPr lang="de-DE" dirty="0"/>
              <a:t>, 18pt</a:t>
            </a:r>
          </a:p>
        </p:txBody>
      </p:sp>
      <p:sp>
        <p:nvSpPr>
          <p:cNvPr id="8" name="Segnaposto numero diapositiva 5">
            <a:extLst>
              <a:ext uri="{FF2B5EF4-FFF2-40B4-BE49-F238E27FC236}">
                <a16:creationId xmlns="" xmlns:a16="http://schemas.microsoft.com/office/drawing/2014/main" id="{FB399216-7536-8943-84A1-3D82F4FA2170}"/>
              </a:ext>
            </a:extLst>
          </p:cNvPr>
          <p:cNvSpPr txBox="1">
            <a:spLocks/>
          </p:cNvSpPr>
          <p:nvPr userDrawn="1"/>
        </p:nvSpPr>
        <p:spPr>
          <a:xfrm>
            <a:off x="11718170" y="3313413"/>
            <a:ext cx="472888" cy="231173"/>
          </a:xfrm>
          <a:prstGeom prst="rect">
            <a:avLst/>
          </a:prstGeom>
          <a:noFill/>
        </p:spPr>
        <p:txBody>
          <a:bodyPr wrap="none" lIns="0" tIns="0" rIns="0" bIns="0" rtlCol="0" anchor="ctr">
            <a:noAutofit/>
          </a:bodyPr>
          <a:lstStyle>
            <a:defPPr>
              <a:defRPr lang="en-US"/>
            </a:defPPr>
            <a:lvl1pPr marL="0" algn="ctr" defTabSz="914400" rtl="0" eaLnBrk="1" latinLnBrk="0" hangingPunct="1">
              <a:defRPr lang="en-GB" sz="1000" b="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fld id="{B9D7DBFB-DCE9-42BC-A361-A0671D12ADFC}" type="slidenum">
              <a:rPr lang="it-IT" sz="1400" b="1" i="0" baseline="0" smtClean="0">
                <a:latin typeface="Segoe UI "/>
              </a:rPr>
              <a:pPr defTabSz="1219170"/>
              <a:t>‹N›</a:t>
            </a:fld>
            <a:endParaRPr lang="it-IT" sz="1400" b="1" i="0" baseline="0" dirty="0">
              <a:latin typeface="Segoe UI "/>
            </a:endParaRPr>
          </a:p>
        </p:txBody>
      </p:sp>
      <p:sp>
        <p:nvSpPr>
          <p:cNvPr id="12" name="Rectangle 2">
            <a:extLst>
              <a:ext uri="{FF2B5EF4-FFF2-40B4-BE49-F238E27FC236}">
                <a16:creationId xmlns="" xmlns:a16="http://schemas.microsoft.com/office/drawing/2014/main" id="{C24C88DA-1CCC-5049-885A-5B17FB455B83}"/>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13" name="Segnaposto contenuto 3">
            <a:extLst>
              <a:ext uri="{FF2B5EF4-FFF2-40B4-BE49-F238E27FC236}">
                <a16:creationId xmlns="" xmlns:a16="http://schemas.microsoft.com/office/drawing/2014/main" id="{10EE192E-D0E4-5F4A-B4AE-206ACB960226}"/>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Tree>
    <p:extLst>
      <p:ext uri="{BB962C8B-B14F-4D97-AF65-F5344CB8AC3E}">
        <p14:creationId xmlns:p14="http://schemas.microsoft.com/office/powerpoint/2010/main" val="19911802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zza pagina testo+grafici/schemi">
    <p:spTree>
      <p:nvGrpSpPr>
        <p:cNvPr id="1" name=""/>
        <p:cNvGrpSpPr/>
        <p:nvPr/>
      </p:nvGrpSpPr>
      <p:grpSpPr>
        <a:xfrm>
          <a:off x="0" y="0"/>
          <a:ext cx="0" cy="0"/>
          <a:chOff x="0" y="0"/>
          <a:chExt cx="0" cy="0"/>
        </a:xfrm>
      </p:grpSpPr>
      <p:sp>
        <p:nvSpPr>
          <p:cNvPr id="53" name="Textplatzhalter 3">
            <a:extLst>
              <a:ext uri="{FF2B5EF4-FFF2-40B4-BE49-F238E27FC236}">
                <a16:creationId xmlns="" xmlns:a16="http://schemas.microsoft.com/office/drawing/2014/main" id="{9AB4212A-2E4F-42A2-922A-67F8EC98A1C5}"/>
              </a:ext>
            </a:extLst>
          </p:cNvPr>
          <p:cNvSpPr>
            <a:spLocks noGrp="1"/>
          </p:cNvSpPr>
          <p:nvPr>
            <p:ph idx="1" hasCustomPrompt="1"/>
          </p:nvPr>
        </p:nvSpPr>
        <p:spPr>
          <a:xfrm>
            <a:off x="6203949" y="1538865"/>
            <a:ext cx="5292725" cy="335028"/>
          </a:xfrm>
          <a:prstGeom prst="rect">
            <a:avLst/>
          </a:prstGeom>
        </p:spPr>
        <p:txBody>
          <a:bodyPr vert="horz" lIns="0" tIns="0" rIns="0" bIns="0" rtlCol="0">
            <a:spAutoFit/>
          </a:bodyPr>
          <a:lstStyle>
            <a:lvl1pPr marL="0" indent="0">
              <a:spcAft>
                <a:spcPts val="600"/>
              </a:spcAft>
              <a:buNone/>
              <a:defRPr>
                <a:solidFill>
                  <a:schemeClr val="bg1"/>
                </a:solidFill>
              </a:defRPr>
            </a:lvl1pPr>
            <a:lvl2pPr marL="252546" indent="0">
              <a:buNone/>
              <a:defRPr/>
            </a:lvl2pPr>
            <a:lvl3pPr marL="514165" indent="0">
              <a:buNone/>
              <a:defRPr/>
            </a:lvl3pPr>
            <a:lvl4pPr marL="766712" indent="0">
              <a:buNone/>
              <a:defRPr/>
            </a:lvl4pPr>
            <a:lvl5pPr marL="1028331" indent="0">
              <a:buNone/>
              <a:defRPr/>
            </a:lvl5pPr>
          </a:lstStyle>
          <a:p>
            <a:pPr marL="252547" lvl="0" indent="-252547"/>
            <a:r>
              <a:rPr lang="de-DE" dirty="0" err="1"/>
              <a:t>Corpo</a:t>
            </a:r>
            <a:r>
              <a:rPr lang="de-DE" dirty="0"/>
              <a:t> del </a:t>
            </a:r>
            <a:r>
              <a:rPr lang="de-DE" dirty="0" err="1"/>
              <a:t>testo</a:t>
            </a:r>
            <a:r>
              <a:rPr lang="de-DE" dirty="0"/>
              <a:t>, 20pt</a:t>
            </a:r>
          </a:p>
        </p:txBody>
      </p:sp>
      <p:sp>
        <p:nvSpPr>
          <p:cNvPr id="11" name="Textplatzhalter 5">
            <a:extLst>
              <a:ext uri="{FF2B5EF4-FFF2-40B4-BE49-F238E27FC236}">
                <a16:creationId xmlns="" xmlns:a16="http://schemas.microsoft.com/office/drawing/2014/main" id="{CF16CEA5-6E47-A44C-9312-52406BD2CBCE}"/>
              </a:ext>
            </a:extLst>
          </p:cNvPr>
          <p:cNvSpPr>
            <a:spLocks noGrp="1"/>
          </p:cNvSpPr>
          <p:nvPr>
            <p:ph type="body" sz="quarter" idx="16" hasCustomPrompt="1"/>
          </p:nvPr>
        </p:nvSpPr>
        <p:spPr>
          <a:xfrm>
            <a:off x="424646" y="1532548"/>
            <a:ext cx="5214618" cy="301557"/>
          </a:xfrm>
          <a:prstGeom prst="rect">
            <a:avLst/>
          </a:prstGeom>
        </p:spPr>
        <p:txBody>
          <a:bodyPr vert="horz" lIns="0" tIns="0" rIns="0" bIns="0" rtlCol="0">
            <a:spAutoFit/>
          </a:bodyPr>
          <a:lstStyle>
            <a:lvl1pPr marL="0" indent="0">
              <a:lnSpc>
                <a:spcPct val="120000"/>
              </a:lnSpc>
              <a:spcAft>
                <a:spcPts val="600"/>
              </a:spcAft>
              <a:buNone/>
              <a:defRPr lang="de-DE" sz="1800" dirty="0"/>
            </a:lvl1pPr>
            <a:lvl2pPr>
              <a:defRPr lang="de-DE" dirty="0"/>
            </a:lvl2pPr>
            <a:lvl3pPr>
              <a:defRPr lang="de-DE" dirty="0"/>
            </a:lvl3pPr>
            <a:lvl4pPr>
              <a:defRPr lang="de-DE" dirty="0"/>
            </a:lvl4pPr>
            <a:lvl5pPr>
              <a:defRPr lang="de-DE" dirty="0"/>
            </a:lvl5pPr>
          </a:lstStyle>
          <a:p>
            <a:pPr lvl="0"/>
            <a:r>
              <a:rPr lang="de-DE" dirty="0" err="1"/>
              <a:t>Testo</a:t>
            </a:r>
            <a:r>
              <a:rPr lang="de-DE" dirty="0"/>
              <a:t>, 18pt</a:t>
            </a:r>
          </a:p>
        </p:txBody>
      </p:sp>
      <p:sp>
        <p:nvSpPr>
          <p:cNvPr id="6" name="Rectangle 2">
            <a:extLst>
              <a:ext uri="{FF2B5EF4-FFF2-40B4-BE49-F238E27FC236}">
                <a16:creationId xmlns="" xmlns:a16="http://schemas.microsoft.com/office/drawing/2014/main" id="{837B888D-2F29-F44A-9D65-F8BEE76B8FB4}"/>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8" name="Segnaposto contenuto 3">
            <a:extLst>
              <a:ext uri="{FF2B5EF4-FFF2-40B4-BE49-F238E27FC236}">
                <a16:creationId xmlns="" xmlns:a16="http://schemas.microsoft.com/office/drawing/2014/main" id="{70A662A9-8BFF-9A4D-84C4-1381CD2E4863}"/>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Tree>
    <p:extLst>
      <p:ext uri="{BB962C8B-B14F-4D97-AF65-F5344CB8AC3E}">
        <p14:creationId xmlns:p14="http://schemas.microsoft.com/office/powerpoint/2010/main" val="11876483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afico">
    <p:spTree>
      <p:nvGrpSpPr>
        <p:cNvPr id="1" name=""/>
        <p:cNvGrpSpPr/>
        <p:nvPr/>
      </p:nvGrpSpPr>
      <p:grpSpPr>
        <a:xfrm>
          <a:off x="0" y="0"/>
          <a:ext cx="0" cy="0"/>
          <a:chOff x="0" y="0"/>
          <a:chExt cx="0" cy="0"/>
        </a:xfrm>
      </p:grpSpPr>
      <p:sp>
        <p:nvSpPr>
          <p:cNvPr id="10" name="Diagrammplatzhalter 12">
            <a:extLst>
              <a:ext uri="{FF2B5EF4-FFF2-40B4-BE49-F238E27FC236}">
                <a16:creationId xmlns="" xmlns:a16="http://schemas.microsoft.com/office/drawing/2014/main" id="{E8D93C44-2348-44F2-851C-8F45D1EC4C22}"/>
              </a:ext>
            </a:extLst>
          </p:cNvPr>
          <p:cNvSpPr>
            <a:spLocks noGrp="1"/>
          </p:cNvSpPr>
          <p:nvPr>
            <p:ph type="chart" sz="quarter" idx="11" hasCustomPrompt="1"/>
          </p:nvPr>
        </p:nvSpPr>
        <p:spPr>
          <a:xfrm>
            <a:off x="442912" y="1517039"/>
            <a:ext cx="11053763" cy="4504349"/>
          </a:xfrm>
          <a:prstGeom prst="rect">
            <a:avLst/>
          </a:prstGeom>
        </p:spPr>
        <p:txBody>
          <a:bodyPr>
            <a:normAutofit/>
          </a:bodyPr>
          <a:lstStyle>
            <a:lvl1pPr marL="0" indent="0">
              <a:spcAft>
                <a:spcPts val="1143"/>
              </a:spcAft>
              <a:buNone/>
              <a:defRPr sz="1905" baseline="0">
                <a:solidFill>
                  <a:schemeClr val="tx2"/>
                </a:solidFill>
              </a:defRPr>
            </a:lvl1pPr>
          </a:lstStyle>
          <a:p>
            <a:r>
              <a:rPr lang="de-DE" dirty="0" err="1"/>
              <a:t>Grafico</a:t>
            </a:r>
            <a:endParaRPr lang="de-DE" dirty="0"/>
          </a:p>
        </p:txBody>
      </p:sp>
      <p:sp>
        <p:nvSpPr>
          <p:cNvPr id="5" name="Rectangle 2">
            <a:extLst>
              <a:ext uri="{FF2B5EF4-FFF2-40B4-BE49-F238E27FC236}">
                <a16:creationId xmlns="" xmlns:a16="http://schemas.microsoft.com/office/drawing/2014/main" id="{4003F583-08C9-EC40-867B-D651C312A024}"/>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7" name="Segnaposto contenuto 3">
            <a:extLst>
              <a:ext uri="{FF2B5EF4-FFF2-40B4-BE49-F238E27FC236}">
                <a16:creationId xmlns="" xmlns:a16="http://schemas.microsoft.com/office/drawing/2014/main" id="{651F3D53-B8C7-B34A-8A8E-47DBCB667AD9}"/>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Tree>
    <p:extLst>
      <p:ext uri="{BB962C8B-B14F-4D97-AF65-F5344CB8AC3E}">
        <p14:creationId xmlns:p14="http://schemas.microsoft.com/office/powerpoint/2010/main" val="29996690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ultimedia">
    <p:spTree>
      <p:nvGrpSpPr>
        <p:cNvPr id="1" name=""/>
        <p:cNvGrpSpPr/>
        <p:nvPr/>
      </p:nvGrpSpPr>
      <p:grpSpPr>
        <a:xfrm>
          <a:off x="0" y="0"/>
          <a:ext cx="0" cy="0"/>
          <a:chOff x="0" y="0"/>
          <a:chExt cx="0" cy="0"/>
        </a:xfrm>
      </p:grpSpPr>
      <p:sp>
        <p:nvSpPr>
          <p:cNvPr id="13" name="Segnaposto contenuto 2">
            <a:extLst>
              <a:ext uri="{FF2B5EF4-FFF2-40B4-BE49-F238E27FC236}">
                <a16:creationId xmlns="" xmlns:a16="http://schemas.microsoft.com/office/drawing/2014/main" id="{A8BA127F-2783-2D40-A022-C55653E7FE83}"/>
              </a:ext>
            </a:extLst>
          </p:cNvPr>
          <p:cNvSpPr>
            <a:spLocks noGrp="1"/>
          </p:cNvSpPr>
          <p:nvPr>
            <p:ph idx="1" hasCustomPrompt="1"/>
          </p:nvPr>
        </p:nvSpPr>
        <p:spPr>
          <a:xfrm>
            <a:off x="419091" y="1520824"/>
            <a:ext cx="11089307" cy="4500563"/>
          </a:xfrm>
          <a:prstGeom prst="rect">
            <a:avLst/>
          </a:prstGeom>
        </p:spPr>
        <p:txBody>
          <a:bodyPr vert="horz" lIns="0" tIns="45720" rIns="91440" bIns="45720" rtlCol="0">
            <a:normAutofit/>
          </a:bodyPr>
          <a:lstStyle>
            <a:lvl1pPr>
              <a:spcBef>
                <a:spcPts val="1200"/>
              </a:spcBef>
              <a:defRPr lang="it-IT" sz="1800" smtClean="0">
                <a:solidFill>
                  <a:schemeClr val="tx1"/>
                </a:solidFill>
              </a:defRPr>
            </a:lvl1pPr>
            <a:lvl2pPr>
              <a:defRPr lang="it-IT" smtClean="0"/>
            </a:lvl2pPr>
            <a:lvl3pPr>
              <a:defRPr lang="it-IT" smtClean="0"/>
            </a:lvl3pPr>
            <a:lvl4pPr>
              <a:defRPr lang="it-IT" smtClean="0"/>
            </a:lvl4pPr>
            <a:lvl5pPr>
              <a:defRPr lang="it-IT"/>
            </a:lvl5pPr>
          </a:lstStyle>
          <a:p>
            <a:pPr lvl="0"/>
            <a:r>
              <a:rPr lang="it-IT" dirty="0"/>
              <a:t>Contenuto multimediale</a:t>
            </a:r>
          </a:p>
        </p:txBody>
      </p:sp>
      <p:sp>
        <p:nvSpPr>
          <p:cNvPr id="5" name="Rectangle 2">
            <a:extLst>
              <a:ext uri="{FF2B5EF4-FFF2-40B4-BE49-F238E27FC236}">
                <a16:creationId xmlns="" xmlns:a16="http://schemas.microsoft.com/office/drawing/2014/main" id="{09535717-92D5-FB44-B2B5-A64584E55014}"/>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8" name="Segnaposto contenuto 3">
            <a:extLst>
              <a:ext uri="{FF2B5EF4-FFF2-40B4-BE49-F238E27FC236}">
                <a16:creationId xmlns="" xmlns:a16="http://schemas.microsoft.com/office/drawing/2014/main" id="{DA76FE50-A40D-8A4C-B7F1-EB4ED86AD8EB}"/>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Tree>
    <p:extLst>
      <p:ext uri="{BB962C8B-B14F-4D97-AF65-F5344CB8AC3E}">
        <p14:creationId xmlns:p14="http://schemas.microsoft.com/office/powerpoint/2010/main" val="5326729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ultimedia + 2 testi">
    <p:spTree>
      <p:nvGrpSpPr>
        <p:cNvPr id="1" name=""/>
        <p:cNvGrpSpPr/>
        <p:nvPr/>
      </p:nvGrpSpPr>
      <p:grpSpPr>
        <a:xfrm>
          <a:off x="0" y="0"/>
          <a:ext cx="0" cy="0"/>
          <a:chOff x="0" y="0"/>
          <a:chExt cx="0" cy="0"/>
        </a:xfrm>
      </p:grpSpPr>
      <p:sp>
        <p:nvSpPr>
          <p:cNvPr id="10" name="Inhaltsplatzhalter 4">
            <a:extLst>
              <a:ext uri="{FF2B5EF4-FFF2-40B4-BE49-F238E27FC236}">
                <a16:creationId xmlns="" xmlns:a16="http://schemas.microsoft.com/office/drawing/2014/main" id="{4B226273-F344-41EE-99D0-2BC7EB2267F8}"/>
              </a:ext>
            </a:extLst>
          </p:cNvPr>
          <p:cNvSpPr>
            <a:spLocks noGrp="1"/>
          </p:cNvSpPr>
          <p:nvPr>
            <p:ph sz="quarter" idx="10" hasCustomPrompt="1"/>
          </p:nvPr>
        </p:nvSpPr>
        <p:spPr>
          <a:xfrm>
            <a:off x="419467" y="1528763"/>
            <a:ext cx="11077207" cy="3463994"/>
          </a:xfrm>
          <a:prstGeom prst="rect">
            <a:avLst/>
          </a:prstGeom>
        </p:spPr>
        <p:txBody>
          <a:bodyPr/>
          <a:lstStyle>
            <a:lvl1pPr marL="0" indent="0">
              <a:buNone/>
              <a:defRPr sz="1800"/>
            </a:lvl1pPr>
          </a:lstStyle>
          <a:p>
            <a:pPr lvl="0"/>
            <a:r>
              <a:rPr lang="de-DE" dirty="0" err="1"/>
              <a:t>Corpo</a:t>
            </a:r>
            <a:r>
              <a:rPr lang="de-DE" dirty="0"/>
              <a:t> del </a:t>
            </a:r>
            <a:r>
              <a:rPr lang="de-DE" dirty="0" err="1"/>
              <a:t>testo</a:t>
            </a:r>
            <a:r>
              <a:rPr lang="de-DE" dirty="0"/>
              <a:t>, 18pt</a:t>
            </a:r>
          </a:p>
        </p:txBody>
      </p:sp>
      <p:sp>
        <p:nvSpPr>
          <p:cNvPr id="7" name="Textplatzhalter 11">
            <a:extLst>
              <a:ext uri="{FF2B5EF4-FFF2-40B4-BE49-F238E27FC236}">
                <a16:creationId xmlns="" xmlns:a16="http://schemas.microsoft.com/office/drawing/2014/main" id="{EEB6053C-CF46-44BE-90A9-65ECF542846F}"/>
              </a:ext>
            </a:extLst>
          </p:cNvPr>
          <p:cNvSpPr>
            <a:spLocks noGrp="1"/>
          </p:cNvSpPr>
          <p:nvPr>
            <p:ph type="body" sz="quarter" idx="20" hasCustomPrompt="1"/>
          </p:nvPr>
        </p:nvSpPr>
        <p:spPr>
          <a:xfrm>
            <a:off x="412933" y="5222405"/>
            <a:ext cx="5214755" cy="276999"/>
          </a:xfrm>
          <a:prstGeom prst="rect">
            <a:avLst/>
          </a:prstGeom>
        </p:spPr>
        <p:txBody>
          <a:bodyPr anchor="t">
            <a:spAutoFit/>
          </a:bodyPr>
          <a:lstStyle>
            <a:lvl1pPr marL="0" indent="0">
              <a:lnSpc>
                <a:spcPct val="100000"/>
              </a:lnSpc>
              <a:spcAft>
                <a:spcPts val="600"/>
              </a:spcAft>
              <a:buNone/>
              <a:defRPr sz="1800">
                <a:solidFill>
                  <a:schemeClr val="tx2"/>
                </a:solidFill>
              </a:defRPr>
            </a:lvl1pPr>
            <a:lvl2pPr>
              <a:defRPr sz="2000"/>
            </a:lvl2pPr>
            <a:lvl3pPr>
              <a:defRPr sz="2000"/>
            </a:lvl3pPr>
            <a:lvl4pPr>
              <a:defRPr sz="2000"/>
            </a:lvl4pPr>
            <a:lvl5pPr>
              <a:defRPr sz="2000"/>
            </a:lvl5pPr>
          </a:lstStyle>
          <a:p>
            <a:pPr lvl="0"/>
            <a:r>
              <a:rPr lang="de-DE" dirty="0" err="1"/>
              <a:t>Corpo</a:t>
            </a:r>
            <a:r>
              <a:rPr lang="de-DE" dirty="0"/>
              <a:t> del </a:t>
            </a:r>
            <a:r>
              <a:rPr lang="de-DE" dirty="0" err="1"/>
              <a:t>testo</a:t>
            </a:r>
            <a:r>
              <a:rPr lang="de-DE" dirty="0"/>
              <a:t>, 18pt</a:t>
            </a:r>
          </a:p>
        </p:txBody>
      </p:sp>
      <p:sp>
        <p:nvSpPr>
          <p:cNvPr id="8" name="Textplatzhalter 11">
            <a:extLst>
              <a:ext uri="{FF2B5EF4-FFF2-40B4-BE49-F238E27FC236}">
                <a16:creationId xmlns="" xmlns:a16="http://schemas.microsoft.com/office/drawing/2014/main" id="{9E9925A0-31C4-40C3-84C7-43A683B2370E}"/>
              </a:ext>
            </a:extLst>
          </p:cNvPr>
          <p:cNvSpPr>
            <a:spLocks noGrp="1"/>
          </p:cNvSpPr>
          <p:nvPr>
            <p:ph type="body" sz="quarter" idx="21" hasCustomPrompt="1"/>
          </p:nvPr>
        </p:nvSpPr>
        <p:spPr>
          <a:xfrm>
            <a:off x="6203949" y="5214857"/>
            <a:ext cx="5292725" cy="276999"/>
          </a:xfrm>
          <a:prstGeom prst="rect">
            <a:avLst/>
          </a:prstGeom>
        </p:spPr>
        <p:txBody>
          <a:bodyPr anchor="t">
            <a:spAutoFit/>
          </a:bodyPr>
          <a:lstStyle>
            <a:lvl1pPr marL="0" indent="0">
              <a:lnSpc>
                <a:spcPct val="100000"/>
              </a:lnSpc>
              <a:spcAft>
                <a:spcPts val="600"/>
              </a:spcAft>
              <a:buNone/>
              <a:defRPr sz="1800">
                <a:solidFill>
                  <a:schemeClr val="tx2"/>
                </a:solidFill>
              </a:defRPr>
            </a:lvl1pPr>
            <a:lvl2pPr>
              <a:defRPr sz="2000"/>
            </a:lvl2pPr>
            <a:lvl3pPr>
              <a:defRPr sz="2000"/>
            </a:lvl3pPr>
            <a:lvl4pPr>
              <a:defRPr sz="2000"/>
            </a:lvl4pPr>
            <a:lvl5pPr>
              <a:defRPr sz="2000"/>
            </a:lvl5pPr>
          </a:lstStyle>
          <a:p>
            <a:pPr lvl="0"/>
            <a:r>
              <a:rPr lang="de-DE" dirty="0" err="1"/>
              <a:t>Corpo</a:t>
            </a:r>
            <a:r>
              <a:rPr lang="de-DE" dirty="0"/>
              <a:t> del </a:t>
            </a:r>
            <a:r>
              <a:rPr lang="de-DE" dirty="0" err="1"/>
              <a:t>testo</a:t>
            </a:r>
            <a:r>
              <a:rPr lang="de-DE" dirty="0"/>
              <a:t>, 18pt</a:t>
            </a:r>
          </a:p>
        </p:txBody>
      </p:sp>
      <p:sp>
        <p:nvSpPr>
          <p:cNvPr id="9" name="Rectangle 2">
            <a:extLst>
              <a:ext uri="{FF2B5EF4-FFF2-40B4-BE49-F238E27FC236}">
                <a16:creationId xmlns="" xmlns:a16="http://schemas.microsoft.com/office/drawing/2014/main" id="{FD54DB31-C785-044A-8A38-3F68DD1F2B3B}"/>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12" name="Segnaposto contenuto 3">
            <a:extLst>
              <a:ext uri="{FF2B5EF4-FFF2-40B4-BE49-F238E27FC236}">
                <a16:creationId xmlns="" xmlns:a16="http://schemas.microsoft.com/office/drawing/2014/main" id="{82ED4D53-1906-904A-AFE2-0BAFA5316B20}"/>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Tree>
    <p:extLst>
      <p:ext uri="{BB962C8B-B14F-4D97-AF65-F5344CB8AC3E}">
        <p14:creationId xmlns:p14="http://schemas.microsoft.com/office/powerpoint/2010/main" val="30934108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grafici">
    <p:spTree>
      <p:nvGrpSpPr>
        <p:cNvPr id="1" name=""/>
        <p:cNvGrpSpPr/>
        <p:nvPr/>
      </p:nvGrpSpPr>
      <p:grpSpPr>
        <a:xfrm>
          <a:off x="0" y="0"/>
          <a:ext cx="0" cy="0"/>
          <a:chOff x="0" y="0"/>
          <a:chExt cx="0" cy="0"/>
        </a:xfrm>
      </p:grpSpPr>
      <p:sp>
        <p:nvSpPr>
          <p:cNvPr id="17" name="Diagrammplatzhalter 12"/>
          <p:cNvSpPr>
            <a:spLocks noGrp="1"/>
          </p:cNvSpPr>
          <p:nvPr>
            <p:ph type="chart" sz="quarter" idx="17" hasCustomPrompt="1"/>
          </p:nvPr>
        </p:nvSpPr>
        <p:spPr>
          <a:xfrm>
            <a:off x="6203949" y="2453665"/>
            <a:ext cx="5292725" cy="3567724"/>
          </a:xfrm>
          <a:prstGeom prst="rect">
            <a:avLst/>
          </a:prstGeom>
        </p:spPr>
        <p:txBody>
          <a:bodyPr>
            <a:normAutofit/>
          </a:bodyPr>
          <a:lstStyle>
            <a:lvl1pPr marL="0" indent="0">
              <a:spcAft>
                <a:spcPts val="1143"/>
              </a:spcAft>
              <a:buNone/>
              <a:defRPr sz="1905">
                <a:solidFill>
                  <a:schemeClr val="tx2"/>
                </a:solidFill>
              </a:defRPr>
            </a:lvl1pPr>
          </a:lstStyle>
          <a:p>
            <a:r>
              <a:rPr lang="de-DE" dirty="0" err="1"/>
              <a:t>Grafico</a:t>
            </a:r>
            <a:endParaRPr lang="de-DE" dirty="0"/>
          </a:p>
        </p:txBody>
      </p:sp>
      <p:sp>
        <p:nvSpPr>
          <p:cNvPr id="21" name="Diagrammplatzhalter 12"/>
          <p:cNvSpPr>
            <a:spLocks noGrp="1"/>
          </p:cNvSpPr>
          <p:nvPr>
            <p:ph type="chart" sz="quarter" idx="11" hasCustomPrompt="1"/>
          </p:nvPr>
        </p:nvSpPr>
        <p:spPr>
          <a:xfrm>
            <a:off x="442913" y="2453665"/>
            <a:ext cx="5184775" cy="3567724"/>
          </a:xfrm>
          <a:prstGeom prst="rect">
            <a:avLst/>
          </a:prstGeom>
        </p:spPr>
        <p:txBody>
          <a:bodyPr>
            <a:normAutofit/>
          </a:bodyPr>
          <a:lstStyle>
            <a:lvl1pPr marL="0" indent="0">
              <a:spcAft>
                <a:spcPts val="1143"/>
              </a:spcAft>
              <a:buNone/>
              <a:defRPr sz="1905">
                <a:solidFill>
                  <a:schemeClr val="tx2"/>
                </a:solidFill>
              </a:defRPr>
            </a:lvl1pPr>
          </a:lstStyle>
          <a:p>
            <a:r>
              <a:rPr lang="de-DE" err="1"/>
              <a:t>Grafico</a:t>
            </a:r>
            <a:endParaRPr lang="de-DE"/>
          </a:p>
        </p:txBody>
      </p:sp>
      <p:sp>
        <p:nvSpPr>
          <p:cNvPr id="9" name="Textplatzhalter 5">
            <a:extLst>
              <a:ext uri="{FF2B5EF4-FFF2-40B4-BE49-F238E27FC236}">
                <a16:creationId xmlns="" xmlns:a16="http://schemas.microsoft.com/office/drawing/2014/main" id="{3C640ECA-70EE-F847-9CB9-5C37C3909243}"/>
              </a:ext>
            </a:extLst>
          </p:cNvPr>
          <p:cNvSpPr>
            <a:spLocks noGrp="1"/>
          </p:cNvSpPr>
          <p:nvPr>
            <p:ph type="body" sz="quarter" idx="22" hasCustomPrompt="1"/>
          </p:nvPr>
        </p:nvSpPr>
        <p:spPr>
          <a:xfrm>
            <a:off x="442913" y="1532028"/>
            <a:ext cx="5184775" cy="276999"/>
          </a:xfrm>
          <a:prstGeom prst="rect">
            <a:avLst/>
          </a:prstGeom>
        </p:spPr>
        <p:txBody>
          <a:bodyPr vert="horz" lIns="0" tIns="0" rIns="0" bIns="0" rtlCol="0">
            <a:spAutoFit/>
          </a:bodyPr>
          <a:lstStyle>
            <a:lvl1pPr marL="0" indent="0">
              <a:lnSpc>
                <a:spcPct val="100000"/>
              </a:lnSpc>
              <a:spcAft>
                <a:spcPts val="600"/>
              </a:spcAft>
              <a:buNone/>
              <a:defRPr lang="de-DE" sz="1800" b="1" dirty="0"/>
            </a:lvl1pPr>
            <a:lvl2pPr>
              <a:defRPr lang="de-DE" dirty="0"/>
            </a:lvl2pPr>
            <a:lvl3pPr>
              <a:defRPr lang="de-DE" dirty="0"/>
            </a:lvl3pPr>
            <a:lvl4pPr>
              <a:defRPr lang="de-DE" dirty="0"/>
            </a:lvl4pPr>
            <a:lvl5pPr>
              <a:defRPr lang="de-DE" dirty="0"/>
            </a:lvl5pPr>
          </a:lstStyle>
          <a:p>
            <a:pPr lvl="0"/>
            <a:r>
              <a:rPr lang="de-DE" dirty="0" err="1"/>
              <a:t>Titolo</a:t>
            </a:r>
            <a:r>
              <a:rPr lang="de-DE" dirty="0"/>
              <a:t>, 18pt</a:t>
            </a:r>
          </a:p>
        </p:txBody>
      </p:sp>
      <p:sp>
        <p:nvSpPr>
          <p:cNvPr id="10" name="Textplatzhalter 5">
            <a:extLst>
              <a:ext uri="{FF2B5EF4-FFF2-40B4-BE49-F238E27FC236}">
                <a16:creationId xmlns="" xmlns:a16="http://schemas.microsoft.com/office/drawing/2014/main" id="{4BC9D79D-0F54-F844-BBAB-D87104A7CBB2}"/>
              </a:ext>
            </a:extLst>
          </p:cNvPr>
          <p:cNvSpPr>
            <a:spLocks noGrp="1"/>
          </p:cNvSpPr>
          <p:nvPr>
            <p:ph type="body" sz="quarter" idx="23" hasCustomPrompt="1"/>
          </p:nvPr>
        </p:nvSpPr>
        <p:spPr>
          <a:xfrm>
            <a:off x="6203949" y="1532028"/>
            <a:ext cx="5292725" cy="276999"/>
          </a:xfrm>
          <a:prstGeom prst="rect">
            <a:avLst/>
          </a:prstGeom>
        </p:spPr>
        <p:txBody>
          <a:bodyPr vert="horz" lIns="0" tIns="0" rIns="0" bIns="0" rtlCol="0">
            <a:spAutoFit/>
          </a:bodyPr>
          <a:lstStyle>
            <a:lvl1pPr marL="0" indent="0">
              <a:lnSpc>
                <a:spcPct val="100000"/>
              </a:lnSpc>
              <a:spcAft>
                <a:spcPts val="600"/>
              </a:spcAft>
              <a:buNone/>
              <a:defRPr lang="de-DE" sz="1800" b="1" dirty="0"/>
            </a:lvl1pPr>
            <a:lvl2pPr>
              <a:defRPr lang="de-DE" dirty="0"/>
            </a:lvl2pPr>
            <a:lvl3pPr>
              <a:defRPr lang="de-DE" dirty="0"/>
            </a:lvl3pPr>
            <a:lvl4pPr>
              <a:defRPr lang="de-DE" dirty="0"/>
            </a:lvl4pPr>
            <a:lvl5pPr>
              <a:defRPr lang="de-DE" dirty="0"/>
            </a:lvl5pPr>
          </a:lstStyle>
          <a:p>
            <a:pPr lvl="0"/>
            <a:r>
              <a:rPr lang="de-DE" dirty="0" err="1"/>
              <a:t>Titolo</a:t>
            </a:r>
            <a:r>
              <a:rPr lang="de-DE" dirty="0"/>
              <a:t>, 18pt</a:t>
            </a:r>
          </a:p>
        </p:txBody>
      </p:sp>
      <p:sp>
        <p:nvSpPr>
          <p:cNvPr id="8" name="Rectangle 2">
            <a:extLst>
              <a:ext uri="{FF2B5EF4-FFF2-40B4-BE49-F238E27FC236}">
                <a16:creationId xmlns="" xmlns:a16="http://schemas.microsoft.com/office/drawing/2014/main" id="{EF68BAB4-8779-B24A-A60E-DE89513EE9E6}"/>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13" name="Segnaposto contenuto 3">
            <a:extLst>
              <a:ext uri="{FF2B5EF4-FFF2-40B4-BE49-F238E27FC236}">
                <a16:creationId xmlns="" xmlns:a16="http://schemas.microsoft.com/office/drawing/2014/main" id="{5B163E3F-A6E6-9B4B-867C-A787B55F672B}"/>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Tree>
    <p:extLst>
      <p:ext uri="{BB962C8B-B14F-4D97-AF65-F5344CB8AC3E}">
        <p14:creationId xmlns:p14="http://schemas.microsoft.com/office/powerpoint/2010/main" val="34265787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grafici+2 box testo">
    <p:spTree>
      <p:nvGrpSpPr>
        <p:cNvPr id="1" name=""/>
        <p:cNvGrpSpPr/>
        <p:nvPr/>
      </p:nvGrpSpPr>
      <p:grpSpPr>
        <a:xfrm>
          <a:off x="0" y="0"/>
          <a:ext cx="0" cy="0"/>
          <a:chOff x="0" y="0"/>
          <a:chExt cx="0" cy="0"/>
        </a:xfrm>
      </p:grpSpPr>
      <p:sp>
        <p:nvSpPr>
          <p:cNvPr id="17" name="Diagrammplatzhalter 12"/>
          <p:cNvSpPr>
            <a:spLocks noGrp="1"/>
          </p:cNvSpPr>
          <p:nvPr>
            <p:ph type="chart" sz="quarter" idx="17" hasCustomPrompt="1"/>
          </p:nvPr>
        </p:nvSpPr>
        <p:spPr>
          <a:xfrm>
            <a:off x="6203950" y="2022895"/>
            <a:ext cx="5292725" cy="3169818"/>
          </a:xfrm>
          <a:prstGeom prst="rect">
            <a:avLst/>
          </a:prstGeom>
        </p:spPr>
        <p:txBody>
          <a:bodyPr>
            <a:normAutofit/>
          </a:bodyPr>
          <a:lstStyle>
            <a:lvl1pPr marL="0" indent="0">
              <a:spcAft>
                <a:spcPts val="1143"/>
              </a:spcAft>
              <a:buNone/>
              <a:defRPr sz="1905">
                <a:solidFill>
                  <a:schemeClr val="tx2"/>
                </a:solidFill>
              </a:defRPr>
            </a:lvl1pPr>
          </a:lstStyle>
          <a:p>
            <a:r>
              <a:rPr lang="de-DE" dirty="0" err="1"/>
              <a:t>Grafico</a:t>
            </a:r>
            <a:endParaRPr lang="de-DE" dirty="0"/>
          </a:p>
        </p:txBody>
      </p:sp>
      <p:sp>
        <p:nvSpPr>
          <p:cNvPr id="21" name="Diagrammplatzhalter 12"/>
          <p:cNvSpPr>
            <a:spLocks noGrp="1"/>
          </p:cNvSpPr>
          <p:nvPr>
            <p:ph type="chart" sz="quarter" idx="11" hasCustomPrompt="1"/>
          </p:nvPr>
        </p:nvSpPr>
        <p:spPr>
          <a:xfrm>
            <a:off x="442914" y="2022895"/>
            <a:ext cx="5184774" cy="3169818"/>
          </a:xfrm>
          <a:prstGeom prst="rect">
            <a:avLst/>
          </a:prstGeom>
        </p:spPr>
        <p:txBody>
          <a:bodyPr>
            <a:normAutofit/>
          </a:bodyPr>
          <a:lstStyle>
            <a:lvl1pPr marL="0" indent="0">
              <a:spcAft>
                <a:spcPts val="1143"/>
              </a:spcAft>
              <a:buNone/>
              <a:defRPr sz="1905">
                <a:solidFill>
                  <a:schemeClr val="tx2"/>
                </a:solidFill>
              </a:defRPr>
            </a:lvl1pPr>
          </a:lstStyle>
          <a:p>
            <a:r>
              <a:rPr lang="de-DE" dirty="0" err="1"/>
              <a:t>Grafico</a:t>
            </a:r>
            <a:endParaRPr lang="de-DE" dirty="0"/>
          </a:p>
        </p:txBody>
      </p:sp>
      <p:sp>
        <p:nvSpPr>
          <p:cNvPr id="18" name="Textplatzhalter 11">
            <a:extLst>
              <a:ext uri="{FF2B5EF4-FFF2-40B4-BE49-F238E27FC236}">
                <a16:creationId xmlns="" xmlns:a16="http://schemas.microsoft.com/office/drawing/2014/main" id="{C94BF87A-4168-490F-978E-0E236ECF2C8D}"/>
              </a:ext>
            </a:extLst>
          </p:cNvPr>
          <p:cNvSpPr>
            <a:spLocks noGrp="1"/>
          </p:cNvSpPr>
          <p:nvPr>
            <p:ph type="body" sz="quarter" idx="20" hasCustomPrompt="1"/>
          </p:nvPr>
        </p:nvSpPr>
        <p:spPr>
          <a:xfrm>
            <a:off x="412933" y="5333389"/>
            <a:ext cx="5184774" cy="276999"/>
          </a:xfrm>
          <a:prstGeom prst="rect">
            <a:avLst/>
          </a:prstGeom>
        </p:spPr>
        <p:txBody>
          <a:bodyPr anchor="t">
            <a:spAutoFit/>
          </a:bodyPr>
          <a:lstStyle>
            <a:lvl1pPr marL="0" indent="0">
              <a:lnSpc>
                <a:spcPct val="100000"/>
              </a:lnSpc>
              <a:spcAft>
                <a:spcPts val="600"/>
              </a:spcAft>
              <a:buNone/>
              <a:defRPr sz="1800">
                <a:solidFill>
                  <a:schemeClr val="tx2"/>
                </a:solidFill>
              </a:defRPr>
            </a:lvl1pPr>
            <a:lvl2pPr>
              <a:defRPr sz="2000"/>
            </a:lvl2pPr>
            <a:lvl3pPr>
              <a:defRPr sz="2000"/>
            </a:lvl3pPr>
            <a:lvl4pPr>
              <a:defRPr sz="2000"/>
            </a:lvl4pPr>
            <a:lvl5pPr>
              <a:defRPr sz="2000"/>
            </a:lvl5pPr>
          </a:lstStyle>
          <a:p>
            <a:pPr lvl="0"/>
            <a:r>
              <a:rPr lang="de-DE" dirty="0" err="1"/>
              <a:t>Corpo</a:t>
            </a:r>
            <a:r>
              <a:rPr lang="de-DE" dirty="0"/>
              <a:t> del </a:t>
            </a:r>
            <a:r>
              <a:rPr lang="de-DE" dirty="0" err="1"/>
              <a:t>testo</a:t>
            </a:r>
            <a:r>
              <a:rPr lang="de-DE" dirty="0"/>
              <a:t>, 18pt</a:t>
            </a:r>
          </a:p>
        </p:txBody>
      </p:sp>
      <p:sp>
        <p:nvSpPr>
          <p:cNvPr id="19" name="Textplatzhalter 11">
            <a:extLst>
              <a:ext uri="{FF2B5EF4-FFF2-40B4-BE49-F238E27FC236}">
                <a16:creationId xmlns="" xmlns:a16="http://schemas.microsoft.com/office/drawing/2014/main" id="{07EBA98E-7FB6-41CF-9066-E46C1EEF5C64}"/>
              </a:ext>
            </a:extLst>
          </p:cNvPr>
          <p:cNvSpPr>
            <a:spLocks noGrp="1"/>
          </p:cNvSpPr>
          <p:nvPr>
            <p:ph type="body" sz="quarter" idx="21" hasCustomPrompt="1"/>
          </p:nvPr>
        </p:nvSpPr>
        <p:spPr>
          <a:xfrm>
            <a:off x="6224590" y="5333390"/>
            <a:ext cx="5292725" cy="276999"/>
          </a:xfrm>
          <a:prstGeom prst="rect">
            <a:avLst/>
          </a:prstGeom>
        </p:spPr>
        <p:txBody>
          <a:bodyPr anchor="t">
            <a:spAutoFit/>
          </a:bodyPr>
          <a:lstStyle>
            <a:lvl1pPr marL="0" indent="0">
              <a:lnSpc>
                <a:spcPct val="100000"/>
              </a:lnSpc>
              <a:spcAft>
                <a:spcPts val="600"/>
              </a:spcAft>
              <a:buNone/>
              <a:defRPr sz="1800">
                <a:solidFill>
                  <a:schemeClr val="tx2"/>
                </a:solidFill>
              </a:defRPr>
            </a:lvl1pPr>
            <a:lvl2pPr>
              <a:defRPr sz="2000"/>
            </a:lvl2pPr>
            <a:lvl3pPr>
              <a:defRPr sz="2000"/>
            </a:lvl3pPr>
            <a:lvl4pPr>
              <a:defRPr sz="2000"/>
            </a:lvl4pPr>
            <a:lvl5pPr>
              <a:defRPr sz="2000"/>
            </a:lvl5pPr>
          </a:lstStyle>
          <a:p>
            <a:pPr lvl="0"/>
            <a:r>
              <a:rPr lang="de-DE" dirty="0" err="1"/>
              <a:t>Corpo</a:t>
            </a:r>
            <a:r>
              <a:rPr lang="de-DE" dirty="0"/>
              <a:t> del </a:t>
            </a:r>
            <a:r>
              <a:rPr lang="de-DE" dirty="0" err="1"/>
              <a:t>testo</a:t>
            </a:r>
            <a:r>
              <a:rPr lang="de-DE" dirty="0"/>
              <a:t>, 18pt</a:t>
            </a:r>
          </a:p>
        </p:txBody>
      </p:sp>
      <p:sp>
        <p:nvSpPr>
          <p:cNvPr id="9" name="Textplatzhalter 5">
            <a:extLst>
              <a:ext uri="{FF2B5EF4-FFF2-40B4-BE49-F238E27FC236}">
                <a16:creationId xmlns="" xmlns:a16="http://schemas.microsoft.com/office/drawing/2014/main" id="{E38D7126-5EA2-1642-A2DF-1895460FBE96}"/>
              </a:ext>
            </a:extLst>
          </p:cNvPr>
          <p:cNvSpPr>
            <a:spLocks noGrp="1"/>
          </p:cNvSpPr>
          <p:nvPr>
            <p:ph type="body" sz="quarter" idx="22" hasCustomPrompt="1"/>
          </p:nvPr>
        </p:nvSpPr>
        <p:spPr>
          <a:xfrm>
            <a:off x="442913" y="1532029"/>
            <a:ext cx="5184775" cy="276999"/>
          </a:xfrm>
          <a:prstGeom prst="rect">
            <a:avLst/>
          </a:prstGeom>
        </p:spPr>
        <p:txBody>
          <a:bodyPr vert="horz" lIns="0" tIns="0" rIns="0" bIns="0" rtlCol="0">
            <a:spAutoFit/>
          </a:bodyPr>
          <a:lstStyle>
            <a:lvl1pPr marL="0" indent="0">
              <a:lnSpc>
                <a:spcPct val="100000"/>
              </a:lnSpc>
              <a:spcAft>
                <a:spcPts val="600"/>
              </a:spcAft>
              <a:buNone/>
              <a:defRPr lang="de-DE" sz="1800" b="1" dirty="0"/>
            </a:lvl1pPr>
            <a:lvl2pPr>
              <a:defRPr lang="de-DE" dirty="0"/>
            </a:lvl2pPr>
            <a:lvl3pPr>
              <a:defRPr lang="de-DE" dirty="0"/>
            </a:lvl3pPr>
            <a:lvl4pPr>
              <a:defRPr lang="de-DE" dirty="0"/>
            </a:lvl4pPr>
            <a:lvl5pPr>
              <a:defRPr lang="de-DE" dirty="0"/>
            </a:lvl5pPr>
          </a:lstStyle>
          <a:p>
            <a:pPr lvl="0"/>
            <a:r>
              <a:rPr lang="de-DE" dirty="0" err="1"/>
              <a:t>Titolo</a:t>
            </a:r>
            <a:r>
              <a:rPr lang="de-DE" dirty="0"/>
              <a:t>, 18pt</a:t>
            </a:r>
          </a:p>
        </p:txBody>
      </p:sp>
      <p:sp>
        <p:nvSpPr>
          <p:cNvPr id="10" name="Textplatzhalter 5">
            <a:extLst>
              <a:ext uri="{FF2B5EF4-FFF2-40B4-BE49-F238E27FC236}">
                <a16:creationId xmlns="" xmlns:a16="http://schemas.microsoft.com/office/drawing/2014/main" id="{67DF5F7D-3B91-0E43-8AA1-55D3C9ED2A13}"/>
              </a:ext>
            </a:extLst>
          </p:cNvPr>
          <p:cNvSpPr>
            <a:spLocks noGrp="1"/>
          </p:cNvSpPr>
          <p:nvPr>
            <p:ph type="body" sz="quarter" idx="23" hasCustomPrompt="1"/>
          </p:nvPr>
        </p:nvSpPr>
        <p:spPr>
          <a:xfrm>
            <a:off x="6211685" y="1532029"/>
            <a:ext cx="5284989" cy="276999"/>
          </a:xfrm>
          <a:prstGeom prst="rect">
            <a:avLst/>
          </a:prstGeom>
        </p:spPr>
        <p:txBody>
          <a:bodyPr vert="horz" lIns="0" tIns="0" rIns="0" bIns="0" rtlCol="0">
            <a:spAutoFit/>
          </a:bodyPr>
          <a:lstStyle>
            <a:lvl1pPr marL="0" indent="0">
              <a:lnSpc>
                <a:spcPct val="100000"/>
              </a:lnSpc>
              <a:spcAft>
                <a:spcPts val="600"/>
              </a:spcAft>
              <a:buNone/>
              <a:defRPr lang="de-DE" sz="1800" b="1" dirty="0"/>
            </a:lvl1pPr>
            <a:lvl2pPr>
              <a:defRPr lang="de-DE" dirty="0"/>
            </a:lvl2pPr>
            <a:lvl3pPr>
              <a:defRPr lang="de-DE" dirty="0"/>
            </a:lvl3pPr>
            <a:lvl4pPr>
              <a:defRPr lang="de-DE" dirty="0"/>
            </a:lvl4pPr>
            <a:lvl5pPr>
              <a:defRPr lang="de-DE" dirty="0"/>
            </a:lvl5pPr>
          </a:lstStyle>
          <a:p>
            <a:pPr lvl="0"/>
            <a:r>
              <a:rPr lang="de-DE" dirty="0" err="1"/>
              <a:t>Titolo</a:t>
            </a:r>
            <a:r>
              <a:rPr lang="de-DE" dirty="0"/>
              <a:t>, 18pt</a:t>
            </a:r>
          </a:p>
        </p:txBody>
      </p:sp>
      <p:sp>
        <p:nvSpPr>
          <p:cNvPr id="12" name="Rectangle 2">
            <a:extLst>
              <a:ext uri="{FF2B5EF4-FFF2-40B4-BE49-F238E27FC236}">
                <a16:creationId xmlns="" xmlns:a16="http://schemas.microsoft.com/office/drawing/2014/main" id="{014DB523-88EE-7B4B-90C3-53F64FD7F220}"/>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14" name="Segnaposto contenuto 3">
            <a:extLst>
              <a:ext uri="{FF2B5EF4-FFF2-40B4-BE49-F238E27FC236}">
                <a16:creationId xmlns="" xmlns:a16="http://schemas.microsoft.com/office/drawing/2014/main" id="{43EE7BC3-E2E5-B741-8A57-F09E42944AB8}"/>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Tree>
    <p:extLst>
      <p:ext uri="{BB962C8B-B14F-4D97-AF65-F5344CB8AC3E}">
        <p14:creationId xmlns:p14="http://schemas.microsoft.com/office/powerpoint/2010/main" val="27995848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Pagina bianca base nome società">
    <p:spTree>
      <p:nvGrpSpPr>
        <p:cNvPr id="1" name=""/>
        <p:cNvGrpSpPr/>
        <p:nvPr/>
      </p:nvGrpSpPr>
      <p:grpSpPr>
        <a:xfrm>
          <a:off x="0" y="0"/>
          <a:ext cx="0" cy="0"/>
          <a:chOff x="0" y="0"/>
          <a:chExt cx="0" cy="0"/>
        </a:xfrm>
      </p:grpSpPr>
      <p:sp>
        <p:nvSpPr>
          <p:cNvPr id="4" name="Oval 11">
            <a:extLst>
              <a:ext uri="{FF2B5EF4-FFF2-40B4-BE49-F238E27FC236}">
                <a16:creationId xmlns="" xmlns:a16="http://schemas.microsoft.com/office/drawing/2014/main" id="{5D62F014-13FA-0147-8E63-76756271074D}"/>
              </a:ext>
            </a:extLst>
          </p:cNvPr>
          <p:cNvSpPr>
            <a:spLocks noChangeAspect="1"/>
          </p:cNvSpPr>
          <p:nvPr userDrawn="1"/>
        </p:nvSpPr>
        <p:spPr>
          <a:xfrm>
            <a:off x="3262395" y="1515201"/>
            <a:ext cx="828675" cy="82867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rIns="0" anchor="ctr">
            <a:spAutoFit/>
          </a:bodyPr>
          <a:lstStyle/>
          <a:p>
            <a:pPr algn="ctr" defTabSz="1219170" eaLnBrk="1" fontAlgn="auto" hangingPunct="1">
              <a:spcBef>
                <a:spcPts val="0"/>
              </a:spcBef>
              <a:spcAft>
                <a:spcPts val="0"/>
              </a:spcAft>
              <a:defRPr/>
            </a:pPr>
            <a:endParaRPr lang="en-US" sz="3200" spc="-150" dirty="0">
              <a:solidFill>
                <a:srgbClr val="FFFFFF"/>
              </a:solidFill>
            </a:endParaRPr>
          </a:p>
        </p:txBody>
      </p:sp>
      <p:sp>
        <p:nvSpPr>
          <p:cNvPr id="5" name="Oval 13">
            <a:extLst>
              <a:ext uri="{FF2B5EF4-FFF2-40B4-BE49-F238E27FC236}">
                <a16:creationId xmlns="" xmlns:a16="http://schemas.microsoft.com/office/drawing/2014/main" id="{B1B663ED-8C72-B648-ADAD-27A33DD3F6F6}"/>
              </a:ext>
            </a:extLst>
          </p:cNvPr>
          <p:cNvSpPr>
            <a:spLocks noChangeAspect="1"/>
          </p:cNvSpPr>
          <p:nvPr userDrawn="1"/>
        </p:nvSpPr>
        <p:spPr>
          <a:xfrm>
            <a:off x="3262395" y="2650244"/>
            <a:ext cx="828675" cy="82867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rIns="0" anchor="ctr">
            <a:spAutoFit/>
          </a:bodyPr>
          <a:lstStyle/>
          <a:p>
            <a:pPr algn="ctr" defTabSz="1219170" eaLnBrk="1" fontAlgn="auto" hangingPunct="1">
              <a:spcBef>
                <a:spcPts val="0"/>
              </a:spcBef>
              <a:spcAft>
                <a:spcPts val="0"/>
              </a:spcAft>
              <a:defRPr/>
            </a:pPr>
            <a:endParaRPr lang="en-US" sz="3200" spc="-150" dirty="0">
              <a:solidFill>
                <a:srgbClr val="FFFFFF"/>
              </a:solidFill>
            </a:endParaRPr>
          </a:p>
        </p:txBody>
      </p:sp>
      <p:sp>
        <p:nvSpPr>
          <p:cNvPr id="6" name="Oval 14">
            <a:extLst>
              <a:ext uri="{FF2B5EF4-FFF2-40B4-BE49-F238E27FC236}">
                <a16:creationId xmlns="" xmlns:a16="http://schemas.microsoft.com/office/drawing/2014/main" id="{7BDF6651-3051-D24D-9B62-D35DAE9E791D}"/>
              </a:ext>
            </a:extLst>
          </p:cNvPr>
          <p:cNvSpPr>
            <a:spLocks noChangeAspect="1"/>
          </p:cNvSpPr>
          <p:nvPr userDrawn="1"/>
        </p:nvSpPr>
        <p:spPr>
          <a:xfrm>
            <a:off x="3262395" y="3785287"/>
            <a:ext cx="828675" cy="82867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rIns="0" anchor="ctr">
            <a:spAutoFit/>
          </a:bodyPr>
          <a:lstStyle/>
          <a:p>
            <a:pPr algn="ctr" defTabSz="1219170" eaLnBrk="1" fontAlgn="auto" hangingPunct="1">
              <a:spcBef>
                <a:spcPts val="0"/>
              </a:spcBef>
              <a:spcAft>
                <a:spcPts val="0"/>
              </a:spcAft>
              <a:defRPr/>
            </a:pPr>
            <a:endParaRPr lang="en-US" sz="3200" spc="-150" dirty="0">
              <a:solidFill>
                <a:srgbClr val="FFFFFF"/>
              </a:solidFill>
            </a:endParaRPr>
          </a:p>
        </p:txBody>
      </p:sp>
      <p:sp>
        <p:nvSpPr>
          <p:cNvPr id="7" name="Oval 15">
            <a:extLst>
              <a:ext uri="{FF2B5EF4-FFF2-40B4-BE49-F238E27FC236}">
                <a16:creationId xmlns="" xmlns:a16="http://schemas.microsoft.com/office/drawing/2014/main" id="{2ECCE3F6-5B42-BE46-96E5-A8FA5C92A706}"/>
              </a:ext>
            </a:extLst>
          </p:cNvPr>
          <p:cNvSpPr>
            <a:spLocks noChangeAspect="1"/>
          </p:cNvSpPr>
          <p:nvPr userDrawn="1"/>
        </p:nvSpPr>
        <p:spPr>
          <a:xfrm>
            <a:off x="3262395" y="4920330"/>
            <a:ext cx="828675" cy="82867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rIns="0" anchor="ctr">
            <a:spAutoFit/>
          </a:bodyPr>
          <a:lstStyle/>
          <a:p>
            <a:pPr algn="ctr" defTabSz="1219170" eaLnBrk="1" fontAlgn="auto" hangingPunct="1">
              <a:spcBef>
                <a:spcPts val="0"/>
              </a:spcBef>
              <a:spcAft>
                <a:spcPts val="0"/>
              </a:spcAft>
              <a:defRPr/>
            </a:pPr>
            <a:endParaRPr lang="en-US" sz="3200" spc="-150" dirty="0">
              <a:solidFill>
                <a:srgbClr val="FFFFFF"/>
              </a:solidFill>
            </a:endParaRPr>
          </a:p>
        </p:txBody>
      </p:sp>
      <p:sp>
        <p:nvSpPr>
          <p:cNvPr id="8" name="Textplatzhalter 11">
            <a:extLst>
              <a:ext uri="{FF2B5EF4-FFF2-40B4-BE49-F238E27FC236}">
                <a16:creationId xmlns="" xmlns:a16="http://schemas.microsoft.com/office/drawing/2014/main" id="{8164DE08-DF82-CC42-9783-622CE3F6060D}"/>
              </a:ext>
            </a:extLst>
          </p:cNvPr>
          <p:cNvSpPr>
            <a:spLocks noGrp="1"/>
          </p:cNvSpPr>
          <p:nvPr>
            <p:ph type="body" sz="quarter" idx="21" hasCustomPrompt="1"/>
          </p:nvPr>
        </p:nvSpPr>
        <p:spPr>
          <a:xfrm>
            <a:off x="4299889" y="2000921"/>
            <a:ext cx="4149124" cy="276999"/>
          </a:xfrm>
          <a:prstGeom prst="rect">
            <a:avLst/>
          </a:prstGeom>
        </p:spPr>
        <p:txBody>
          <a:bodyPr anchor="t">
            <a:spAutoFit/>
          </a:bodyPr>
          <a:lstStyle>
            <a:lvl1pPr marL="0" indent="0">
              <a:lnSpc>
                <a:spcPct val="100000"/>
              </a:lnSpc>
              <a:spcAft>
                <a:spcPts val="600"/>
              </a:spcAft>
              <a:buNone/>
              <a:defRPr sz="1800" baseline="0">
                <a:solidFill>
                  <a:schemeClr val="tx2"/>
                </a:solidFill>
              </a:defRPr>
            </a:lvl1pPr>
            <a:lvl2pPr>
              <a:defRPr sz="2000"/>
            </a:lvl2pPr>
            <a:lvl3pPr>
              <a:defRPr sz="2000"/>
            </a:lvl3pPr>
            <a:lvl4pPr>
              <a:defRPr sz="2000"/>
            </a:lvl4pPr>
            <a:lvl5pPr>
              <a:defRPr sz="2000"/>
            </a:lvl5pPr>
          </a:lstStyle>
          <a:p>
            <a:pPr lvl="0"/>
            <a:r>
              <a:rPr lang="de-DE" dirty="0" err="1"/>
              <a:t>Corpo</a:t>
            </a:r>
            <a:r>
              <a:rPr lang="de-DE" dirty="0"/>
              <a:t> del </a:t>
            </a:r>
            <a:r>
              <a:rPr lang="de-DE" dirty="0" err="1"/>
              <a:t>testo</a:t>
            </a:r>
            <a:r>
              <a:rPr lang="de-DE" dirty="0"/>
              <a:t>, 14pt</a:t>
            </a:r>
          </a:p>
        </p:txBody>
      </p:sp>
      <p:sp>
        <p:nvSpPr>
          <p:cNvPr id="9" name="Textplatzhalter 11">
            <a:extLst>
              <a:ext uri="{FF2B5EF4-FFF2-40B4-BE49-F238E27FC236}">
                <a16:creationId xmlns="" xmlns:a16="http://schemas.microsoft.com/office/drawing/2014/main" id="{D55BB7E2-E9FB-A144-B1AE-9466C6FA27BF}"/>
              </a:ext>
            </a:extLst>
          </p:cNvPr>
          <p:cNvSpPr>
            <a:spLocks noGrp="1"/>
          </p:cNvSpPr>
          <p:nvPr>
            <p:ph type="body" sz="quarter" idx="22" hasCustomPrompt="1"/>
          </p:nvPr>
        </p:nvSpPr>
        <p:spPr>
          <a:xfrm>
            <a:off x="4299889" y="1648630"/>
            <a:ext cx="4149124" cy="276999"/>
          </a:xfrm>
          <a:prstGeom prst="rect">
            <a:avLst/>
          </a:prstGeom>
        </p:spPr>
        <p:txBody>
          <a:bodyPr anchor="t">
            <a:spAutoFit/>
          </a:bodyPr>
          <a:lstStyle>
            <a:lvl1pPr marL="0" indent="0">
              <a:lnSpc>
                <a:spcPct val="100000"/>
              </a:lnSpc>
              <a:spcAft>
                <a:spcPts val="600"/>
              </a:spcAft>
              <a:buNone/>
              <a:defRPr sz="1800" b="1" i="0" baseline="0">
                <a:solidFill>
                  <a:schemeClr val="accent1"/>
                </a:solidFill>
              </a:defRPr>
            </a:lvl1pPr>
            <a:lvl2pPr>
              <a:defRPr sz="2000"/>
            </a:lvl2pPr>
            <a:lvl3pPr>
              <a:defRPr sz="2000"/>
            </a:lvl3pPr>
            <a:lvl4pPr>
              <a:defRPr sz="2000"/>
            </a:lvl4pPr>
            <a:lvl5pPr>
              <a:defRPr sz="2000"/>
            </a:lvl5pPr>
          </a:lstStyle>
          <a:p>
            <a:pPr lvl="0"/>
            <a:r>
              <a:rPr lang="de-DE" dirty="0" err="1"/>
              <a:t>Titolo</a:t>
            </a:r>
            <a:r>
              <a:rPr lang="de-DE" dirty="0"/>
              <a:t> </a:t>
            </a:r>
            <a:r>
              <a:rPr lang="de-DE" dirty="0" err="1"/>
              <a:t>paragrafo</a:t>
            </a:r>
            <a:r>
              <a:rPr lang="de-DE" dirty="0"/>
              <a:t>, 14pt</a:t>
            </a:r>
          </a:p>
        </p:txBody>
      </p:sp>
      <p:sp>
        <p:nvSpPr>
          <p:cNvPr id="10" name="Textplatzhalter 11">
            <a:extLst>
              <a:ext uri="{FF2B5EF4-FFF2-40B4-BE49-F238E27FC236}">
                <a16:creationId xmlns="" xmlns:a16="http://schemas.microsoft.com/office/drawing/2014/main" id="{063C93B3-1654-4C48-B266-983DC3A017DC}"/>
              </a:ext>
            </a:extLst>
          </p:cNvPr>
          <p:cNvSpPr>
            <a:spLocks noGrp="1"/>
          </p:cNvSpPr>
          <p:nvPr>
            <p:ph type="body" sz="quarter" idx="23" hasCustomPrompt="1"/>
          </p:nvPr>
        </p:nvSpPr>
        <p:spPr>
          <a:xfrm>
            <a:off x="4299889" y="3097248"/>
            <a:ext cx="4149124" cy="276999"/>
          </a:xfrm>
          <a:prstGeom prst="rect">
            <a:avLst/>
          </a:prstGeom>
        </p:spPr>
        <p:txBody>
          <a:bodyPr anchor="t">
            <a:spAutoFit/>
          </a:bodyPr>
          <a:lstStyle>
            <a:lvl1pPr marL="0" indent="0">
              <a:lnSpc>
                <a:spcPct val="100000"/>
              </a:lnSpc>
              <a:spcAft>
                <a:spcPts val="600"/>
              </a:spcAft>
              <a:buNone/>
              <a:defRPr sz="1800" baseline="0">
                <a:solidFill>
                  <a:schemeClr val="tx2"/>
                </a:solidFill>
              </a:defRPr>
            </a:lvl1pPr>
            <a:lvl2pPr>
              <a:defRPr sz="2000"/>
            </a:lvl2pPr>
            <a:lvl3pPr>
              <a:defRPr sz="2000"/>
            </a:lvl3pPr>
            <a:lvl4pPr>
              <a:defRPr sz="2000"/>
            </a:lvl4pPr>
            <a:lvl5pPr>
              <a:defRPr sz="2000"/>
            </a:lvl5pPr>
          </a:lstStyle>
          <a:p>
            <a:pPr lvl="0"/>
            <a:r>
              <a:rPr lang="de-DE" dirty="0" err="1"/>
              <a:t>Corpo</a:t>
            </a:r>
            <a:r>
              <a:rPr lang="de-DE" dirty="0"/>
              <a:t> del </a:t>
            </a:r>
            <a:r>
              <a:rPr lang="de-DE" dirty="0" err="1"/>
              <a:t>testo</a:t>
            </a:r>
            <a:r>
              <a:rPr lang="de-DE" dirty="0"/>
              <a:t>, 14pt</a:t>
            </a:r>
          </a:p>
        </p:txBody>
      </p:sp>
      <p:sp>
        <p:nvSpPr>
          <p:cNvPr id="11" name="Textplatzhalter 11">
            <a:extLst>
              <a:ext uri="{FF2B5EF4-FFF2-40B4-BE49-F238E27FC236}">
                <a16:creationId xmlns="" xmlns:a16="http://schemas.microsoft.com/office/drawing/2014/main" id="{AA1852B2-E291-8245-8872-2A68EED448CD}"/>
              </a:ext>
            </a:extLst>
          </p:cNvPr>
          <p:cNvSpPr>
            <a:spLocks noGrp="1"/>
          </p:cNvSpPr>
          <p:nvPr>
            <p:ph type="body" sz="quarter" idx="24" hasCustomPrompt="1"/>
          </p:nvPr>
        </p:nvSpPr>
        <p:spPr>
          <a:xfrm>
            <a:off x="4299889" y="2744957"/>
            <a:ext cx="4149124" cy="276999"/>
          </a:xfrm>
          <a:prstGeom prst="rect">
            <a:avLst/>
          </a:prstGeom>
        </p:spPr>
        <p:txBody>
          <a:bodyPr anchor="t">
            <a:spAutoFit/>
          </a:bodyPr>
          <a:lstStyle>
            <a:lvl1pPr marL="0" indent="0">
              <a:lnSpc>
                <a:spcPct val="100000"/>
              </a:lnSpc>
              <a:spcAft>
                <a:spcPts val="600"/>
              </a:spcAft>
              <a:buNone/>
              <a:defRPr sz="1800" b="1" i="0" baseline="0">
                <a:solidFill>
                  <a:schemeClr val="accent1"/>
                </a:solidFill>
              </a:defRPr>
            </a:lvl1pPr>
            <a:lvl2pPr>
              <a:defRPr sz="2000"/>
            </a:lvl2pPr>
            <a:lvl3pPr>
              <a:defRPr sz="2000"/>
            </a:lvl3pPr>
            <a:lvl4pPr>
              <a:defRPr sz="2000"/>
            </a:lvl4pPr>
            <a:lvl5pPr>
              <a:defRPr sz="2000"/>
            </a:lvl5pPr>
          </a:lstStyle>
          <a:p>
            <a:pPr lvl="0"/>
            <a:r>
              <a:rPr lang="de-DE" dirty="0" err="1"/>
              <a:t>Titolo</a:t>
            </a:r>
            <a:r>
              <a:rPr lang="de-DE" dirty="0"/>
              <a:t> </a:t>
            </a:r>
            <a:r>
              <a:rPr lang="de-DE" dirty="0" err="1"/>
              <a:t>paragrafo</a:t>
            </a:r>
            <a:r>
              <a:rPr lang="de-DE" dirty="0"/>
              <a:t>, 14pt</a:t>
            </a:r>
          </a:p>
        </p:txBody>
      </p:sp>
      <p:sp>
        <p:nvSpPr>
          <p:cNvPr id="12" name="Textplatzhalter 11">
            <a:extLst>
              <a:ext uri="{FF2B5EF4-FFF2-40B4-BE49-F238E27FC236}">
                <a16:creationId xmlns="" xmlns:a16="http://schemas.microsoft.com/office/drawing/2014/main" id="{6522B304-F9AB-E34F-BE56-638005DF246B}"/>
              </a:ext>
            </a:extLst>
          </p:cNvPr>
          <p:cNvSpPr>
            <a:spLocks noGrp="1"/>
          </p:cNvSpPr>
          <p:nvPr>
            <p:ph type="body" sz="quarter" idx="25" hasCustomPrompt="1"/>
          </p:nvPr>
        </p:nvSpPr>
        <p:spPr>
          <a:xfrm>
            <a:off x="4299889" y="4193575"/>
            <a:ext cx="4149124" cy="276999"/>
          </a:xfrm>
          <a:prstGeom prst="rect">
            <a:avLst/>
          </a:prstGeom>
        </p:spPr>
        <p:txBody>
          <a:bodyPr anchor="t">
            <a:spAutoFit/>
          </a:bodyPr>
          <a:lstStyle>
            <a:lvl1pPr marL="0" indent="0">
              <a:lnSpc>
                <a:spcPct val="100000"/>
              </a:lnSpc>
              <a:spcAft>
                <a:spcPts val="600"/>
              </a:spcAft>
              <a:buNone/>
              <a:defRPr sz="1800" baseline="0">
                <a:solidFill>
                  <a:schemeClr val="tx2"/>
                </a:solidFill>
              </a:defRPr>
            </a:lvl1pPr>
            <a:lvl2pPr>
              <a:defRPr sz="2000"/>
            </a:lvl2pPr>
            <a:lvl3pPr>
              <a:defRPr sz="2000"/>
            </a:lvl3pPr>
            <a:lvl4pPr>
              <a:defRPr sz="2000"/>
            </a:lvl4pPr>
            <a:lvl5pPr>
              <a:defRPr sz="2000"/>
            </a:lvl5pPr>
          </a:lstStyle>
          <a:p>
            <a:pPr lvl="0"/>
            <a:r>
              <a:rPr lang="de-DE" dirty="0" err="1"/>
              <a:t>Corpo</a:t>
            </a:r>
            <a:r>
              <a:rPr lang="de-DE" dirty="0"/>
              <a:t> del </a:t>
            </a:r>
            <a:r>
              <a:rPr lang="de-DE" dirty="0" err="1"/>
              <a:t>testo</a:t>
            </a:r>
            <a:r>
              <a:rPr lang="de-DE" dirty="0"/>
              <a:t>, 14pt</a:t>
            </a:r>
          </a:p>
        </p:txBody>
      </p:sp>
      <p:sp>
        <p:nvSpPr>
          <p:cNvPr id="14" name="Textplatzhalter 11">
            <a:extLst>
              <a:ext uri="{FF2B5EF4-FFF2-40B4-BE49-F238E27FC236}">
                <a16:creationId xmlns="" xmlns:a16="http://schemas.microsoft.com/office/drawing/2014/main" id="{7F9C5BB6-2386-914B-9890-D9D90DD740D6}"/>
              </a:ext>
            </a:extLst>
          </p:cNvPr>
          <p:cNvSpPr>
            <a:spLocks noGrp="1"/>
          </p:cNvSpPr>
          <p:nvPr>
            <p:ph type="body" sz="quarter" idx="26" hasCustomPrompt="1"/>
          </p:nvPr>
        </p:nvSpPr>
        <p:spPr>
          <a:xfrm>
            <a:off x="4299889" y="3841284"/>
            <a:ext cx="4149124" cy="276999"/>
          </a:xfrm>
          <a:prstGeom prst="rect">
            <a:avLst/>
          </a:prstGeom>
        </p:spPr>
        <p:txBody>
          <a:bodyPr anchor="t">
            <a:spAutoFit/>
          </a:bodyPr>
          <a:lstStyle>
            <a:lvl1pPr marL="0" indent="0">
              <a:lnSpc>
                <a:spcPct val="100000"/>
              </a:lnSpc>
              <a:spcAft>
                <a:spcPts val="600"/>
              </a:spcAft>
              <a:buNone/>
              <a:defRPr sz="1800" b="1" i="0" baseline="0">
                <a:solidFill>
                  <a:schemeClr val="accent1"/>
                </a:solidFill>
              </a:defRPr>
            </a:lvl1pPr>
            <a:lvl2pPr>
              <a:defRPr sz="2000"/>
            </a:lvl2pPr>
            <a:lvl3pPr>
              <a:defRPr sz="2000"/>
            </a:lvl3pPr>
            <a:lvl4pPr>
              <a:defRPr sz="2000"/>
            </a:lvl4pPr>
            <a:lvl5pPr>
              <a:defRPr sz="2000"/>
            </a:lvl5pPr>
          </a:lstStyle>
          <a:p>
            <a:pPr lvl="0"/>
            <a:r>
              <a:rPr lang="de-DE" dirty="0" err="1"/>
              <a:t>Titolo</a:t>
            </a:r>
            <a:r>
              <a:rPr lang="de-DE" dirty="0"/>
              <a:t> </a:t>
            </a:r>
            <a:r>
              <a:rPr lang="de-DE" dirty="0" err="1"/>
              <a:t>paragrafo</a:t>
            </a:r>
            <a:r>
              <a:rPr lang="de-DE" dirty="0"/>
              <a:t>, 14pt</a:t>
            </a:r>
          </a:p>
        </p:txBody>
      </p:sp>
      <p:sp>
        <p:nvSpPr>
          <p:cNvPr id="15" name="Textplatzhalter 11">
            <a:extLst>
              <a:ext uri="{FF2B5EF4-FFF2-40B4-BE49-F238E27FC236}">
                <a16:creationId xmlns="" xmlns:a16="http://schemas.microsoft.com/office/drawing/2014/main" id="{30625A17-7FA6-CF47-A798-81E3D0420774}"/>
              </a:ext>
            </a:extLst>
          </p:cNvPr>
          <p:cNvSpPr>
            <a:spLocks noGrp="1"/>
          </p:cNvSpPr>
          <p:nvPr>
            <p:ph type="body" sz="quarter" idx="27" hasCustomPrompt="1"/>
          </p:nvPr>
        </p:nvSpPr>
        <p:spPr>
          <a:xfrm>
            <a:off x="4299889" y="5289902"/>
            <a:ext cx="4149124" cy="276999"/>
          </a:xfrm>
          <a:prstGeom prst="rect">
            <a:avLst/>
          </a:prstGeom>
        </p:spPr>
        <p:txBody>
          <a:bodyPr anchor="t">
            <a:spAutoFit/>
          </a:bodyPr>
          <a:lstStyle>
            <a:lvl1pPr marL="0" indent="0">
              <a:lnSpc>
                <a:spcPct val="100000"/>
              </a:lnSpc>
              <a:spcAft>
                <a:spcPts val="600"/>
              </a:spcAft>
              <a:buNone/>
              <a:defRPr sz="1800" baseline="0">
                <a:solidFill>
                  <a:schemeClr val="tx2"/>
                </a:solidFill>
              </a:defRPr>
            </a:lvl1pPr>
            <a:lvl2pPr>
              <a:defRPr sz="2000"/>
            </a:lvl2pPr>
            <a:lvl3pPr>
              <a:defRPr sz="2000"/>
            </a:lvl3pPr>
            <a:lvl4pPr>
              <a:defRPr sz="2000"/>
            </a:lvl4pPr>
            <a:lvl5pPr>
              <a:defRPr sz="2000"/>
            </a:lvl5pPr>
          </a:lstStyle>
          <a:p>
            <a:pPr lvl="0"/>
            <a:r>
              <a:rPr lang="de-DE" dirty="0" err="1"/>
              <a:t>Corpo</a:t>
            </a:r>
            <a:r>
              <a:rPr lang="de-DE" dirty="0"/>
              <a:t> del </a:t>
            </a:r>
            <a:r>
              <a:rPr lang="de-DE" dirty="0" err="1"/>
              <a:t>testo</a:t>
            </a:r>
            <a:r>
              <a:rPr lang="de-DE" dirty="0"/>
              <a:t>, 14pt</a:t>
            </a:r>
          </a:p>
        </p:txBody>
      </p:sp>
      <p:sp>
        <p:nvSpPr>
          <p:cNvPr id="17" name="Textplatzhalter 11">
            <a:extLst>
              <a:ext uri="{FF2B5EF4-FFF2-40B4-BE49-F238E27FC236}">
                <a16:creationId xmlns="" xmlns:a16="http://schemas.microsoft.com/office/drawing/2014/main" id="{7C8C6420-07E4-ED4F-8662-3A4C18FA2E42}"/>
              </a:ext>
            </a:extLst>
          </p:cNvPr>
          <p:cNvSpPr>
            <a:spLocks noGrp="1"/>
          </p:cNvSpPr>
          <p:nvPr>
            <p:ph type="body" sz="quarter" idx="28" hasCustomPrompt="1"/>
          </p:nvPr>
        </p:nvSpPr>
        <p:spPr>
          <a:xfrm>
            <a:off x="4299889" y="4937611"/>
            <a:ext cx="4149124" cy="276999"/>
          </a:xfrm>
          <a:prstGeom prst="rect">
            <a:avLst/>
          </a:prstGeom>
        </p:spPr>
        <p:txBody>
          <a:bodyPr anchor="t">
            <a:spAutoFit/>
          </a:bodyPr>
          <a:lstStyle>
            <a:lvl1pPr marL="0" indent="0">
              <a:lnSpc>
                <a:spcPct val="100000"/>
              </a:lnSpc>
              <a:spcAft>
                <a:spcPts val="600"/>
              </a:spcAft>
              <a:buNone/>
              <a:defRPr sz="1800" b="1" i="0" baseline="0">
                <a:solidFill>
                  <a:schemeClr val="accent1"/>
                </a:solidFill>
              </a:defRPr>
            </a:lvl1pPr>
            <a:lvl2pPr>
              <a:defRPr sz="2000"/>
            </a:lvl2pPr>
            <a:lvl3pPr>
              <a:defRPr sz="2000"/>
            </a:lvl3pPr>
            <a:lvl4pPr>
              <a:defRPr sz="2000"/>
            </a:lvl4pPr>
            <a:lvl5pPr>
              <a:defRPr sz="2000"/>
            </a:lvl5pPr>
          </a:lstStyle>
          <a:p>
            <a:pPr lvl="0"/>
            <a:r>
              <a:rPr lang="de-DE" dirty="0" err="1"/>
              <a:t>Titolo</a:t>
            </a:r>
            <a:r>
              <a:rPr lang="de-DE" dirty="0"/>
              <a:t> </a:t>
            </a:r>
            <a:r>
              <a:rPr lang="de-DE" dirty="0" err="1"/>
              <a:t>paragrafo</a:t>
            </a:r>
            <a:r>
              <a:rPr lang="de-DE" dirty="0"/>
              <a:t>, 14pt</a:t>
            </a:r>
          </a:p>
        </p:txBody>
      </p:sp>
      <p:sp>
        <p:nvSpPr>
          <p:cNvPr id="18" name="Textplatzhalter 11">
            <a:extLst>
              <a:ext uri="{FF2B5EF4-FFF2-40B4-BE49-F238E27FC236}">
                <a16:creationId xmlns="" xmlns:a16="http://schemas.microsoft.com/office/drawing/2014/main" id="{EFC04EC3-23D2-104D-893B-2318167007A1}"/>
              </a:ext>
            </a:extLst>
          </p:cNvPr>
          <p:cNvSpPr>
            <a:spLocks noGrp="1"/>
          </p:cNvSpPr>
          <p:nvPr>
            <p:ph type="body" sz="quarter" idx="20" hasCustomPrompt="1"/>
          </p:nvPr>
        </p:nvSpPr>
        <p:spPr>
          <a:xfrm>
            <a:off x="3262395" y="1685659"/>
            <a:ext cx="828676" cy="492443"/>
          </a:xfrm>
          <a:prstGeom prst="rect">
            <a:avLst/>
          </a:prstGeom>
        </p:spPr>
        <p:txBody>
          <a:bodyPr anchor="ctr" anchorCtr="1">
            <a:spAutoFit/>
          </a:bodyPr>
          <a:lstStyle>
            <a:lvl1pPr marL="0" indent="0">
              <a:lnSpc>
                <a:spcPct val="100000"/>
              </a:lnSpc>
              <a:spcAft>
                <a:spcPts val="600"/>
              </a:spcAft>
              <a:buNone/>
              <a:defRPr sz="3200" baseline="0">
                <a:solidFill>
                  <a:schemeClr val="bg1"/>
                </a:solidFill>
              </a:defRPr>
            </a:lvl1pPr>
            <a:lvl2pPr>
              <a:defRPr sz="2000"/>
            </a:lvl2pPr>
            <a:lvl3pPr>
              <a:defRPr sz="2000"/>
            </a:lvl3pPr>
            <a:lvl4pPr>
              <a:defRPr sz="2000"/>
            </a:lvl4pPr>
            <a:lvl5pPr>
              <a:defRPr sz="2000"/>
            </a:lvl5pPr>
          </a:lstStyle>
          <a:p>
            <a:pPr lvl="0"/>
            <a:r>
              <a:rPr lang="de-DE" dirty="0"/>
              <a:t>N</a:t>
            </a:r>
          </a:p>
        </p:txBody>
      </p:sp>
      <p:sp>
        <p:nvSpPr>
          <p:cNvPr id="19" name="Textplatzhalter 11">
            <a:extLst>
              <a:ext uri="{FF2B5EF4-FFF2-40B4-BE49-F238E27FC236}">
                <a16:creationId xmlns="" xmlns:a16="http://schemas.microsoft.com/office/drawing/2014/main" id="{D68D71F3-A450-E940-8D76-219B632826A6}"/>
              </a:ext>
            </a:extLst>
          </p:cNvPr>
          <p:cNvSpPr>
            <a:spLocks noGrp="1"/>
          </p:cNvSpPr>
          <p:nvPr>
            <p:ph type="body" sz="quarter" idx="29" hasCustomPrompt="1"/>
          </p:nvPr>
        </p:nvSpPr>
        <p:spPr>
          <a:xfrm>
            <a:off x="3262394" y="2816018"/>
            <a:ext cx="828676" cy="492443"/>
          </a:xfrm>
          <a:prstGeom prst="rect">
            <a:avLst/>
          </a:prstGeom>
        </p:spPr>
        <p:txBody>
          <a:bodyPr anchor="ctr" anchorCtr="1">
            <a:spAutoFit/>
          </a:bodyPr>
          <a:lstStyle>
            <a:lvl1pPr marL="0" indent="0">
              <a:lnSpc>
                <a:spcPct val="100000"/>
              </a:lnSpc>
              <a:spcAft>
                <a:spcPts val="600"/>
              </a:spcAft>
              <a:buNone/>
              <a:defRPr sz="3200" baseline="0">
                <a:solidFill>
                  <a:schemeClr val="bg1"/>
                </a:solidFill>
              </a:defRPr>
            </a:lvl1pPr>
            <a:lvl2pPr>
              <a:defRPr sz="2000"/>
            </a:lvl2pPr>
            <a:lvl3pPr>
              <a:defRPr sz="2000"/>
            </a:lvl3pPr>
            <a:lvl4pPr>
              <a:defRPr sz="2000"/>
            </a:lvl4pPr>
            <a:lvl5pPr>
              <a:defRPr sz="2000"/>
            </a:lvl5pPr>
          </a:lstStyle>
          <a:p>
            <a:pPr lvl="0"/>
            <a:r>
              <a:rPr lang="de-DE" dirty="0"/>
              <a:t>N</a:t>
            </a:r>
          </a:p>
        </p:txBody>
      </p:sp>
      <p:sp>
        <p:nvSpPr>
          <p:cNvPr id="20" name="Textplatzhalter 11">
            <a:extLst>
              <a:ext uri="{FF2B5EF4-FFF2-40B4-BE49-F238E27FC236}">
                <a16:creationId xmlns="" xmlns:a16="http://schemas.microsoft.com/office/drawing/2014/main" id="{0D7B2CFF-04DE-D04B-8747-4EA1C09642F4}"/>
              </a:ext>
            </a:extLst>
          </p:cNvPr>
          <p:cNvSpPr>
            <a:spLocks noGrp="1"/>
          </p:cNvSpPr>
          <p:nvPr>
            <p:ph type="body" sz="quarter" idx="30" hasCustomPrompt="1"/>
          </p:nvPr>
        </p:nvSpPr>
        <p:spPr>
          <a:xfrm>
            <a:off x="3262393" y="3946377"/>
            <a:ext cx="828676" cy="492443"/>
          </a:xfrm>
          <a:prstGeom prst="rect">
            <a:avLst/>
          </a:prstGeom>
        </p:spPr>
        <p:txBody>
          <a:bodyPr anchor="ctr" anchorCtr="1">
            <a:spAutoFit/>
          </a:bodyPr>
          <a:lstStyle>
            <a:lvl1pPr marL="0" indent="0">
              <a:lnSpc>
                <a:spcPct val="100000"/>
              </a:lnSpc>
              <a:spcAft>
                <a:spcPts val="600"/>
              </a:spcAft>
              <a:buNone/>
              <a:defRPr sz="3200" baseline="0">
                <a:solidFill>
                  <a:schemeClr val="bg1"/>
                </a:solidFill>
              </a:defRPr>
            </a:lvl1pPr>
            <a:lvl2pPr>
              <a:defRPr sz="2000"/>
            </a:lvl2pPr>
            <a:lvl3pPr>
              <a:defRPr sz="2000"/>
            </a:lvl3pPr>
            <a:lvl4pPr>
              <a:defRPr sz="2000"/>
            </a:lvl4pPr>
            <a:lvl5pPr>
              <a:defRPr sz="2000"/>
            </a:lvl5pPr>
          </a:lstStyle>
          <a:p>
            <a:pPr lvl="0"/>
            <a:r>
              <a:rPr lang="de-DE" dirty="0"/>
              <a:t>N</a:t>
            </a:r>
          </a:p>
        </p:txBody>
      </p:sp>
      <p:sp>
        <p:nvSpPr>
          <p:cNvPr id="21" name="Textplatzhalter 11">
            <a:extLst>
              <a:ext uri="{FF2B5EF4-FFF2-40B4-BE49-F238E27FC236}">
                <a16:creationId xmlns="" xmlns:a16="http://schemas.microsoft.com/office/drawing/2014/main" id="{725B82B9-7E2C-3E42-990F-7B83EE8CD671}"/>
              </a:ext>
            </a:extLst>
          </p:cNvPr>
          <p:cNvSpPr>
            <a:spLocks noGrp="1"/>
          </p:cNvSpPr>
          <p:nvPr>
            <p:ph type="body" sz="quarter" idx="31" hasCustomPrompt="1"/>
          </p:nvPr>
        </p:nvSpPr>
        <p:spPr>
          <a:xfrm>
            <a:off x="3262392" y="5076736"/>
            <a:ext cx="828676" cy="492443"/>
          </a:xfrm>
          <a:prstGeom prst="rect">
            <a:avLst/>
          </a:prstGeom>
        </p:spPr>
        <p:txBody>
          <a:bodyPr anchor="ctr" anchorCtr="1">
            <a:spAutoFit/>
          </a:bodyPr>
          <a:lstStyle>
            <a:lvl1pPr marL="0" indent="0">
              <a:lnSpc>
                <a:spcPct val="100000"/>
              </a:lnSpc>
              <a:spcAft>
                <a:spcPts val="600"/>
              </a:spcAft>
              <a:buNone/>
              <a:defRPr sz="3200" baseline="0">
                <a:solidFill>
                  <a:schemeClr val="bg1"/>
                </a:solidFill>
              </a:defRPr>
            </a:lvl1pPr>
            <a:lvl2pPr>
              <a:defRPr sz="2000"/>
            </a:lvl2pPr>
            <a:lvl3pPr>
              <a:defRPr sz="2000"/>
            </a:lvl3pPr>
            <a:lvl4pPr>
              <a:defRPr sz="2000"/>
            </a:lvl4pPr>
            <a:lvl5pPr>
              <a:defRPr sz="2000"/>
            </a:lvl5pPr>
          </a:lstStyle>
          <a:p>
            <a:pPr lvl="0"/>
            <a:r>
              <a:rPr lang="de-DE" dirty="0"/>
              <a:t>N</a:t>
            </a:r>
          </a:p>
        </p:txBody>
      </p:sp>
      <p:sp>
        <p:nvSpPr>
          <p:cNvPr id="22" name="Rectangle 2">
            <a:extLst>
              <a:ext uri="{FF2B5EF4-FFF2-40B4-BE49-F238E27FC236}">
                <a16:creationId xmlns="" xmlns:a16="http://schemas.microsoft.com/office/drawing/2014/main" id="{002C1EB2-25F7-584B-8429-B262B30C33E6}"/>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23" name="Segnaposto contenuto 3">
            <a:extLst>
              <a:ext uri="{FF2B5EF4-FFF2-40B4-BE49-F238E27FC236}">
                <a16:creationId xmlns="" xmlns:a16="http://schemas.microsoft.com/office/drawing/2014/main" id="{BAAC87B5-90C3-AD4A-8372-F52644EEDECD}"/>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Tree>
    <p:extLst>
      <p:ext uri="{BB962C8B-B14F-4D97-AF65-F5344CB8AC3E}">
        <p14:creationId xmlns:p14="http://schemas.microsoft.com/office/powerpoint/2010/main" val="9842561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cap foto 1 bollo">
    <p:bg>
      <p:bgPr>
        <a:solidFill>
          <a:schemeClr val="accent1"/>
        </a:solidFill>
        <a:effectLst/>
      </p:bgPr>
    </p:bg>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4D7DC163-16A3-6B4D-BD86-55DF641F30D3}"/>
              </a:ext>
            </a:extLst>
          </p:cNvPr>
          <p:cNvSpPr txBox="1"/>
          <p:nvPr userDrawn="1"/>
        </p:nvSpPr>
        <p:spPr>
          <a:xfrm>
            <a:off x="11492089" y="282222"/>
            <a:ext cx="0" cy="0"/>
          </a:xfrm>
          <a:prstGeom prst="rect">
            <a:avLst/>
          </a:prstGeom>
        </p:spPr>
        <p:txBody>
          <a:bodyPr vert="horz" wrap="none" lIns="0" tIns="0" rIns="0" bIns="0" rtlCol="0">
            <a:noAutofit/>
          </a:bodyPr>
          <a:lstStyle/>
          <a:p>
            <a:pPr algn="l"/>
            <a:endParaRPr lang="x-none" sz="2000" dirty="0" err="1">
              <a:solidFill>
                <a:schemeClr val="bg2"/>
              </a:solidFill>
            </a:endParaRPr>
          </a:p>
        </p:txBody>
      </p:sp>
      <p:pic>
        <p:nvPicPr>
          <p:cNvPr id="8" name="Segnaposto immagine 7" descr="Immagine che contiene cielo, esterni, montagna, natura&#10;&#10;Descrizione generata automaticamente">
            <a:extLst>
              <a:ext uri="{FF2B5EF4-FFF2-40B4-BE49-F238E27FC236}">
                <a16:creationId xmlns="" xmlns:a16="http://schemas.microsoft.com/office/drawing/2014/main" id="{D1275D96-A362-FA49-A3F1-E4B6FFE767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459" y="0"/>
            <a:ext cx="11717867" cy="6858000"/>
          </a:xfrm>
          <a:prstGeom prst="rect">
            <a:avLst/>
          </a:prstGeom>
        </p:spPr>
      </p:pic>
      <p:sp>
        <p:nvSpPr>
          <p:cNvPr id="9" name="Ovale 8">
            <a:extLst>
              <a:ext uri="{FF2B5EF4-FFF2-40B4-BE49-F238E27FC236}">
                <a16:creationId xmlns="" xmlns:a16="http://schemas.microsoft.com/office/drawing/2014/main" id="{C1AD07F1-B6FE-3745-B7CB-1EEA38B786F9}"/>
              </a:ext>
            </a:extLst>
          </p:cNvPr>
          <p:cNvSpPr/>
          <p:nvPr userDrawn="1"/>
        </p:nvSpPr>
        <p:spPr>
          <a:xfrm>
            <a:off x="3625348" y="1283765"/>
            <a:ext cx="4569829" cy="4645025"/>
          </a:xfrm>
          <a:prstGeom prst="ellipse">
            <a:avLst/>
          </a:prstGeom>
          <a:solidFill>
            <a:srgbClr val="009F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600"/>
              </a:spcAft>
            </a:pPr>
            <a:endParaRPr lang="it-IT" sz="1600" dirty="0">
              <a:solidFill>
                <a:schemeClr val="bg1"/>
              </a:solidFill>
              <a:cs typeface="Calibri" panose="020F0502020204030204" pitchFamily="34" charset="0"/>
            </a:endParaRPr>
          </a:p>
        </p:txBody>
      </p:sp>
      <p:sp>
        <p:nvSpPr>
          <p:cNvPr id="11" name="Textplatzhalter 11">
            <a:extLst>
              <a:ext uri="{FF2B5EF4-FFF2-40B4-BE49-F238E27FC236}">
                <a16:creationId xmlns="" xmlns:a16="http://schemas.microsoft.com/office/drawing/2014/main" id="{ADBE9827-3D75-A748-91B8-91F90100ADF9}"/>
              </a:ext>
            </a:extLst>
          </p:cNvPr>
          <p:cNvSpPr>
            <a:spLocks noGrp="1"/>
          </p:cNvSpPr>
          <p:nvPr>
            <p:ph type="body" sz="quarter" idx="20" hasCustomPrompt="1"/>
          </p:nvPr>
        </p:nvSpPr>
        <p:spPr>
          <a:xfrm>
            <a:off x="3641272" y="3439581"/>
            <a:ext cx="4555672" cy="276999"/>
          </a:xfrm>
          <a:prstGeom prst="rect">
            <a:avLst/>
          </a:prstGeom>
        </p:spPr>
        <p:txBody>
          <a:bodyPr wrap="square" anchor="ctr" anchorCtr="1">
            <a:spAutoFit/>
          </a:bodyPr>
          <a:lstStyle>
            <a:lvl1pPr marL="0" indent="0">
              <a:lnSpc>
                <a:spcPct val="100000"/>
              </a:lnSpc>
              <a:spcAft>
                <a:spcPts val="600"/>
              </a:spcAft>
              <a:buNone/>
              <a:defRPr sz="1800">
                <a:solidFill>
                  <a:schemeClr val="bg1"/>
                </a:solidFill>
              </a:defRPr>
            </a:lvl1pPr>
            <a:lvl2pPr>
              <a:defRPr sz="2000"/>
            </a:lvl2pPr>
            <a:lvl3pPr>
              <a:defRPr sz="2000"/>
            </a:lvl3pPr>
            <a:lvl4pPr>
              <a:defRPr sz="2000"/>
            </a:lvl4pPr>
            <a:lvl5pPr>
              <a:defRPr sz="2000"/>
            </a:lvl5pPr>
          </a:lstStyle>
          <a:p>
            <a:pPr lvl="0"/>
            <a:r>
              <a:rPr lang="de-DE" dirty="0" err="1"/>
              <a:t>Corpo</a:t>
            </a:r>
            <a:r>
              <a:rPr lang="de-DE" dirty="0"/>
              <a:t> del </a:t>
            </a:r>
            <a:r>
              <a:rPr lang="de-DE" dirty="0" err="1"/>
              <a:t>testo</a:t>
            </a:r>
            <a:r>
              <a:rPr lang="de-DE" dirty="0"/>
              <a:t>, 18pt</a:t>
            </a:r>
          </a:p>
        </p:txBody>
      </p:sp>
      <p:sp>
        <p:nvSpPr>
          <p:cNvPr id="12" name="Rectangle 2">
            <a:extLst>
              <a:ext uri="{FF2B5EF4-FFF2-40B4-BE49-F238E27FC236}">
                <a16:creationId xmlns="" xmlns:a16="http://schemas.microsoft.com/office/drawing/2014/main" id="{C62C2E1F-BEC8-6D42-8480-D70938E809D0}"/>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13" name="Segnaposto contenuto 3">
            <a:extLst>
              <a:ext uri="{FF2B5EF4-FFF2-40B4-BE49-F238E27FC236}">
                <a16:creationId xmlns="" xmlns:a16="http://schemas.microsoft.com/office/drawing/2014/main" id="{B28E514E-6F27-BD4B-857C-E6FB0EDBF869}"/>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Tree>
    <p:extLst>
      <p:ext uri="{BB962C8B-B14F-4D97-AF65-F5344CB8AC3E}">
        <p14:creationId xmlns:p14="http://schemas.microsoft.com/office/powerpoint/2010/main" val="317742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ecap foto 3 bolli">
    <p:bg>
      <p:bgPr>
        <a:solidFill>
          <a:schemeClr val="bg1"/>
        </a:solidFill>
        <a:effectLst/>
      </p:bgPr>
    </p:bg>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4D7DC163-16A3-6B4D-BD86-55DF641F30D3}"/>
              </a:ext>
            </a:extLst>
          </p:cNvPr>
          <p:cNvSpPr txBox="1"/>
          <p:nvPr userDrawn="1"/>
        </p:nvSpPr>
        <p:spPr>
          <a:xfrm>
            <a:off x="11492089" y="282222"/>
            <a:ext cx="0" cy="0"/>
          </a:xfrm>
          <a:prstGeom prst="rect">
            <a:avLst/>
          </a:prstGeom>
        </p:spPr>
        <p:txBody>
          <a:bodyPr vert="horz" wrap="none" lIns="0" tIns="0" rIns="0" bIns="0" rtlCol="0">
            <a:noAutofit/>
          </a:bodyPr>
          <a:lstStyle/>
          <a:p>
            <a:pPr algn="l"/>
            <a:endParaRPr lang="x-none" sz="2000" dirty="0" err="1">
              <a:solidFill>
                <a:schemeClr val="bg2"/>
              </a:solidFill>
            </a:endParaRPr>
          </a:p>
        </p:txBody>
      </p:sp>
      <p:sp>
        <p:nvSpPr>
          <p:cNvPr id="9" name="Ovale 3">
            <a:extLst>
              <a:ext uri="{FF2B5EF4-FFF2-40B4-BE49-F238E27FC236}">
                <a16:creationId xmlns="" xmlns:a16="http://schemas.microsoft.com/office/drawing/2014/main" id="{455AD537-D1D6-EB43-BE15-582A872713F5}"/>
              </a:ext>
            </a:extLst>
          </p:cNvPr>
          <p:cNvSpPr/>
          <p:nvPr userDrawn="1"/>
        </p:nvSpPr>
        <p:spPr>
          <a:xfrm>
            <a:off x="1004491" y="1957613"/>
            <a:ext cx="2929293" cy="2929293"/>
          </a:xfrm>
          <a:prstGeom prst="ellipse">
            <a:avLst/>
          </a:prstGeom>
          <a:solidFill>
            <a:srgbClr val="009F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dirty="0">
              <a:solidFill>
                <a:schemeClr val="bg1"/>
              </a:solidFill>
              <a:cs typeface="Calibri" panose="020F0502020204030204" pitchFamily="34" charset="0"/>
            </a:endParaRPr>
          </a:p>
        </p:txBody>
      </p:sp>
      <p:sp>
        <p:nvSpPr>
          <p:cNvPr id="10" name="Ovale 3">
            <a:extLst>
              <a:ext uri="{FF2B5EF4-FFF2-40B4-BE49-F238E27FC236}">
                <a16:creationId xmlns="" xmlns:a16="http://schemas.microsoft.com/office/drawing/2014/main" id="{A903F4E0-DEAD-3340-A669-2775B6FE2883}"/>
              </a:ext>
            </a:extLst>
          </p:cNvPr>
          <p:cNvSpPr/>
          <p:nvPr userDrawn="1"/>
        </p:nvSpPr>
        <p:spPr>
          <a:xfrm>
            <a:off x="4439593" y="1957613"/>
            <a:ext cx="2929293" cy="2929293"/>
          </a:xfrm>
          <a:prstGeom prst="ellipse">
            <a:avLst/>
          </a:prstGeom>
          <a:solidFill>
            <a:srgbClr val="009F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dirty="0">
              <a:solidFill>
                <a:schemeClr val="bg1"/>
              </a:solidFill>
              <a:cs typeface="Calibri" panose="020F0502020204030204" pitchFamily="34" charset="0"/>
            </a:endParaRPr>
          </a:p>
        </p:txBody>
      </p:sp>
      <p:sp>
        <p:nvSpPr>
          <p:cNvPr id="12" name="Ovale 3">
            <a:extLst>
              <a:ext uri="{FF2B5EF4-FFF2-40B4-BE49-F238E27FC236}">
                <a16:creationId xmlns="" xmlns:a16="http://schemas.microsoft.com/office/drawing/2014/main" id="{7B6B4F1D-CC7A-3343-A8E9-94ACA3D4ADCA}"/>
              </a:ext>
            </a:extLst>
          </p:cNvPr>
          <p:cNvSpPr/>
          <p:nvPr userDrawn="1"/>
        </p:nvSpPr>
        <p:spPr>
          <a:xfrm>
            <a:off x="7874695" y="1957613"/>
            <a:ext cx="2929293" cy="2929293"/>
          </a:xfrm>
          <a:prstGeom prst="ellipse">
            <a:avLst/>
          </a:prstGeom>
          <a:solidFill>
            <a:srgbClr val="009F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dirty="0">
              <a:solidFill>
                <a:schemeClr val="bg1"/>
              </a:solidFill>
              <a:cs typeface="Calibri" panose="020F0502020204030204" pitchFamily="34" charset="0"/>
            </a:endParaRPr>
          </a:p>
          <a:p>
            <a:pPr algn="ctr"/>
            <a:endParaRPr lang="it-IT" sz="1400" b="1" dirty="0">
              <a:solidFill>
                <a:schemeClr val="bg1"/>
              </a:solidFill>
              <a:cs typeface="Calibri" panose="020F0502020204030204" pitchFamily="34" charset="0"/>
            </a:endParaRPr>
          </a:p>
        </p:txBody>
      </p:sp>
      <p:sp>
        <p:nvSpPr>
          <p:cNvPr id="13" name="Textplatzhalter 11">
            <a:extLst>
              <a:ext uri="{FF2B5EF4-FFF2-40B4-BE49-F238E27FC236}">
                <a16:creationId xmlns="" xmlns:a16="http://schemas.microsoft.com/office/drawing/2014/main" id="{104F3B48-5016-C242-9BF1-1CE860189E6D}"/>
              </a:ext>
            </a:extLst>
          </p:cNvPr>
          <p:cNvSpPr>
            <a:spLocks noGrp="1"/>
          </p:cNvSpPr>
          <p:nvPr>
            <p:ph type="body" sz="quarter" idx="20" hasCustomPrompt="1"/>
          </p:nvPr>
        </p:nvSpPr>
        <p:spPr>
          <a:xfrm>
            <a:off x="1004491" y="3299149"/>
            <a:ext cx="2929293" cy="246221"/>
          </a:xfrm>
          <a:prstGeom prst="rect">
            <a:avLst/>
          </a:prstGeom>
        </p:spPr>
        <p:txBody>
          <a:bodyPr anchor="ctr" anchorCtr="1">
            <a:spAutoFit/>
          </a:bodyPr>
          <a:lstStyle>
            <a:lvl1pPr marL="0" indent="0">
              <a:lnSpc>
                <a:spcPct val="100000"/>
              </a:lnSpc>
              <a:spcAft>
                <a:spcPts val="600"/>
              </a:spcAft>
              <a:buNone/>
              <a:defRPr sz="1600">
                <a:solidFill>
                  <a:schemeClr val="bg1"/>
                </a:solidFill>
              </a:defRPr>
            </a:lvl1pPr>
            <a:lvl2pPr>
              <a:defRPr sz="2000"/>
            </a:lvl2pPr>
            <a:lvl3pPr>
              <a:defRPr sz="2000"/>
            </a:lvl3pPr>
            <a:lvl4pPr>
              <a:defRPr sz="2000"/>
            </a:lvl4pPr>
            <a:lvl5pPr>
              <a:defRPr sz="2000"/>
            </a:lvl5pPr>
          </a:lstStyle>
          <a:p>
            <a:pPr lvl="0"/>
            <a:r>
              <a:rPr lang="de-DE" dirty="0" err="1"/>
              <a:t>Corpo</a:t>
            </a:r>
            <a:r>
              <a:rPr lang="de-DE" dirty="0"/>
              <a:t> del </a:t>
            </a:r>
            <a:r>
              <a:rPr lang="de-DE" dirty="0" err="1"/>
              <a:t>testo</a:t>
            </a:r>
            <a:r>
              <a:rPr lang="de-DE" dirty="0"/>
              <a:t>, 16pt</a:t>
            </a:r>
          </a:p>
        </p:txBody>
      </p:sp>
      <p:sp>
        <p:nvSpPr>
          <p:cNvPr id="14" name="Textplatzhalter 11">
            <a:extLst>
              <a:ext uri="{FF2B5EF4-FFF2-40B4-BE49-F238E27FC236}">
                <a16:creationId xmlns="" xmlns:a16="http://schemas.microsoft.com/office/drawing/2014/main" id="{0A8A2363-2703-6A45-B989-A3B0117A0266}"/>
              </a:ext>
            </a:extLst>
          </p:cNvPr>
          <p:cNvSpPr>
            <a:spLocks noGrp="1"/>
          </p:cNvSpPr>
          <p:nvPr>
            <p:ph type="body" sz="quarter" idx="21" hasCustomPrompt="1"/>
          </p:nvPr>
        </p:nvSpPr>
        <p:spPr>
          <a:xfrm>
            <a:off x="4437150" y="3305892"/>
            <a:ext cx="2929293" cy="246221"/>
          </a:xfrm>
          <a:prstGeom prst="rect">
            <a:avLst/>
          </a:prstGeom>
        </p:spPr>
        <p:txBody>
          <a:bodyPr anchor="ctr" anchorCtr="1">
            <a:spAutoFit/>
          </a:bodyPr>
          <a:lstStyle>
            <a:lvl1pPr marL="0" indent="0">
              <a:lnSpc>
                <a:spcPct val="100000"/>
              </a:lnSpc>
              <a:spcAft>
                <a:spcPts val="600"/>
              </a:spcAft>
              <a:buNone/>
              <a:defRPr sz="1600">
                <a:solidFill>
                  <a:schemeClr val="bg1"/>
                </a:solidFill>
              </a:defRPr>
            </a:lvl1pPr>
            <a:lvl2pPr>
              <a:defRPr sz="2000"/>
            </a:lvl2pPr>
            <a:lvl3pPr>
              <a:defRPr sz="2000"/>
            </a:lvl3pPr>
            <a:lvl4pPr>
              <a:defRPr sz="2000"/>
            </a:lvl4pPr>
            <a:lvl5pPr>
              <a:defRPr sz="2000"/>
            </a:lvl5pPr>
          </a:lstStyle>
          <a:p>
            <a:pPr lvl="0"/>
            <a:r>
              <a:rPr lang="de-DE" dirty="0" err="1"/>
              <a:t>Corpo</a:t>
            </a:r>
            <a:r>
              <a:rPr lang="de-DE" dirty="0"/>
              <a:t> del </a:t>
            </a:r>
            <a:r>
              <a:rPr lang="de-DE" dirty="0" err="1"/>
              <a:t>testo</a:t>
            </a:r>
            <a:r>
              <a:rPr lang="de-DE" dirty="0"/>
              <a:t>, 16pt</a:t>
            </a:r>
          </a:p>
        </p:txBody>
      </p:sp>
      <p:sp>
        <p:nvSpPr>
          <p:cNvPr id="15" name="Textplatzhalter 11">
            <a:extLst>
              <a:ext uri="{FF2B5EF4-FFF2-40B4-BE49-F238E27FC236}">
                <a16:creationId xmlns="" xmlns:a16="http://schemas.microsoft.com/office/drawing/2014/main" id="{607B227B-DBD9-5442-9C23-800903A4B601}"/>
              </a:ext>
            </a:extLst>
          </p:cNvPr>
          <p:cNvSpPr>
            <a:spLocks noGrp="1"/>
          </p:cNvSpPr>
          <p:nvPr>
            <p:ph type="body" sz="quarter" idx="22" hasCustomPrompt="1"/>
          </p:nvPr>
        </p:nvSpPr>
        <p:spPr>
          <a:xfrm>
            <a:off x="7872572" y="3312635"/>
            <a:ext cx="2929293" cy="246221"/>
          </a:xfrm>
          <a:prstGeom prst="rect">
            <a:avLst/>
          </a:prstGeom>
        </p:spPr>
        <p:txBody>
          <a:bodyPr anchor="ctr" anchorCtr="1">
            <a:spAutoFit/>
          </a:bodyPr>
          <a:lstStyle>
            <a:lvl1pPr marL="0" indent="0">
              <a:lnSpc>
                <a:spcPct val="100000"/>
              </a:lnSpc>
              <a:spcAft>
                <a:spcPts val="600"/>
              </a:spcAft>
              <a:buNone/>
              <a:defRPr sz="1600">
                <a:solidFill>
                  <a:schemeClr val="bg1"/>
                </a:solidFill>
              </a:defRPr>
            </a:lvl1pPr>
            <a:lvl2pPr>
              <a:defRPr sz="2000"/>
            </a:lvl2pPr>
            <a:lvl3pPr>
              <a:defRPr sz="2000"/>
            </a:lvl3pPr>
            <a:lvl4pPr>
              <a:defRPr sz="2000"/>
            </a:lvl4pPr>
            <a:lvl5pPr>
              <a:defRPr sz="2000"/>
            </a:lvl5pPr>
          </a:lstStyle>
          <a:p>
            <a:pPr lvl="0"/>
            <a:r>
              <a:rPr lang="de-DE" dirty="0" err="1"/>
              <a:t>Corpo</a:t>
            </a:r>
            <a:r>
              <a:rPr lang="de-DE" dirty="0"/>
              <a:t> del </a:t>
            </a:r>
            <a:r>
              <a:rPr lang="de-DE" dirty="0" err="1"/>
              <a:t>testo</a:t>
            </a:r>
            <a:r>
              <a:rPr lang="de-DE" dirty="0"/>
              <a:t>, 16pt</a:t>
            </a:r>
          </a:p>
        </p:txBody>
      </p:sp>
      <p:sp>
        <p:nvSpPr>
          <p:cNvPr id="18" name="Rectangle 2">
            <a:extLst>
              <a:ext uri="{FF2B5EF4-FFF2-40B4-BE49-F238E27FC236}">
                <a16:creationId xmlns="" xmlns:a16="http://schemas.microsoft.com/office/drawing/2014/main" id="{474650FF-F2CE-894D-91B3-217BE546902D}"/>
              </a:ext>
            </a:extLst>
          </p:cNvPr>
          <p:cNvSpPr>
            <a:spLocks noGrp="1" noChangeArrowheads="1"/>
          </p:cNvSpPr>
          <p:nvPr>
            <p:ph type="title" hasCustomPrompt="1"/>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
        <p:nvSpPr>
          <p:cNvPr id="19" name="Segnaposto contenuto 3">
            <a:extLst>
              <a:ext uri="{FF2B5EF4-FFF2-40B4-BE49-F238E27FC236}">
                <a16:creationId xmlns="" xmlns:a16="http://schemas.microsoft.com/office/drawing/2014/main" id="{EB0B26FC-103A-A84D-9ABD-DE7F72F68DBF}"/>
              </a:ext>
            </a:extLst>
          </p:cNvPr>
          <p:cNvSpPr>
            <a:spLocks noGrp="1"/>
          </p:cNvSpPr>
          <p:nvPr>
            <p:ph idx="15"/>
          </p:nvPr>
        </p:nvSpPr>
        <p:spPr>
          <a:xfrm>
            <a:off x="421548" y="912709"/>
            <a:ext cx="11089875" cy="301557"/>
          </a:xfrm>
        </p:spPr>
        <p:txBody>
          <a:bodyPr>
            <a:spAutoFit/>
          </a:bodyPr>
          <a:lstStyle>
            <a:lvl1pPr>
              <a:defRPr b="1"/>
            </a:lvl1pPr>
          </a:lstStyle>
          <a:p>
            <a:r>
              <a:rPr lang="x-none" sz="1800" dirty="0"/>
              <a:t>Sottotitolo Segoe UI 18pt</a:t>
            </a:r>
          </a:p>
        </p:txBody>
      </p:sp>
    </p:spTree>
    <p:extLst>
      <p:ext uri="{BB962C8B-B14F-4D97-AF65-F5344CB8AC3E}">
        <p14:creationId xmlns:p14="http://schemas.microsoft.com/office/powerpoint/2010/main" val="3770467063"/>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Bibliografia">
    <p:bg>
      <p:bgPr>
        <a:solidFill>
          <a:schemeClr val="bg1"/>
        </a:solidFill>
        <a:effectLst/>
      </p:bgPr>
    </p:bg>
    <p:spTree>
      <p:nvGrpSpPr>
        <p:cNvPr id="1" name=""/>
        <p:cNvGrpSpPr/>
        <p:nvPr/>
      </p:nvGrpSpPr>
      <p:grpSpPr>
        <a:xfrm>
          <a:off x="0" y="0"/>
          <a:ext cx="0" cy="0"/>
          <a:chOff x="0" y="0"/>
          <a:chExt cx="0" cy="0"/>
        </a:xfrm>
      </p:grpSpPr>
      <p:sp>
        <p:nvSpPr>
          <p:cNvPr id="8" name="Titel 3">
            <a:extLst>
              <a:ext uri="{FF2B5EF4-FFF2-40B4-BE49-F238E27FC236}">
                <a16:creationId xmlns="" xmlns:a16="http://schemas.microsoft.com/office/drawing/2014/main" id="{7576439E-E391-4AE6-A2D0-589B441A86B9}"/>
              </a:ext>
            </a:extLst>
          </p:cNvPr>
          <p:cNvSpPr>
            <a:spLocks noGrp="1"/>
          </p:cNvSpPr>
          <p:nvPr>
            <p:ph type="title" hasCustomPrompt="1"/>
          </p:nvPr>
        </p:nvSpPr>
        <p:spPr>
          <a:xfrm>
            <a:off x="6203950" y="3360242"/>
            <a:ext cx="5384254" cy="463846"/>
          </a:xfrm>
          <a:prstGeom prst="rect">
            <a:avLst/>
          </a:prstGeom>
        </p:spPr>
        <p:txBody>
          <a:bodyPr wrap="square">
            <a:spAutoFit/>
          </a:bodyPr>
          <a:lstStyle>
            <a:lvl1pPr algn="r">
              <a:lnSpc>
                <a:spcPct val="80000"/>
              </a:lnSpc>
              <a:defRPr sz="3000" b="0" cap="none" baseline="0">
                <a:solidFill>
                  <a:srgbClr val="009FDA"/>
                </a:solidFill>
                <a:latin typeface="Segoe UI" panose="020B0502040204020203" pitchFamily="34" charset="0"/>
                <a:cs typeface="Segoe UI" panose="020B0502040204020203" pitchFamily="34" charset="0"/>
              </a:defRPr>
            </a:lvl1pPr>
          </a:lstStyle>
          <a:p>
            <a:r>
              <a:rPr lang="de-DE" dirty="0"/>
              <a:t>BIBLIOGRAFIA</a:t>
            </a:r>
            <a:endParaRPr lang="it-IT" dirty="0"/>
          </a:p>
        </p:txBody>
      </p:sp>
      <p:sp>
        <p:nvSpPr>
          <p:cNvPr id="6" name="Rettangolo 5">
            <a:extLst>
              <a:ext uri="{FF2B5EF4-FFF2-40B4-BE49-F238E27FC236}">
                <a16:creationId xmlns="" xmlns:a16="http://schemas.microsoft.com/office/drawing/2014/main" id="{62A75090-4B50-7F40-9990-80E003C21FD8}"/>
              </a:ext>
            </a:extLst>
          </p:cNvPr>
          <p:cNvSpPr/>
          <p:nvPr userDrawn="1"/>
        </p:nvSpPr>
        <p:spPr>
          <a:xfrm>
            <a:off x="11719112" y="0"/>
            <a:ext cx="472888" cy="6858000"/>
          </a:xfrm>
          <a:prstGeom prst="rect">
            <a:avLst/>
          </a:prstGeom>
          <a:solidFill>
            <a:srgbClr val="009F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Elemento grafico 10">
            <a:extLst>
              <a:ext uri="{FF2B5EF4-FFF2-40B4-BE49-F238E27FC236}">
                <a16:creationId xmlns="" xmlns:a16="http://schemas.microsoft.com/office/drawing/2014/main" id="{405F0AF0-AC96-5241-81D9-04B5207F80E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a:xfrm>
            <a:off x="10262770" y="6226421"/>
            <a:ext cx="1243014" cy="426383"/>
          </a:xfrm>
          <a:prstGeom prst="rect">
            <a:avLst/>
          </a:prstGeom>
        </p:spPr>
      </p:pic>
      <p:sp>
        <p:nvSpPr>
          <p:cNvPr id="7" name="Segnaposto testo 2">
            <a:extLst>
              <a:ext uri="{FF2B5EF4-FFF2-40B4-BE49-F238E27FC236}">
                <a16:creationId xmlns="" xmlns:a16="http://schemas.microsoft.com/office/drawing/2014/main" id="{307A9D87-33AE-4A48-9094-9AE4DF803956}"/>
              </a:ext>
            </a:extLst>
          </p:cNvPr>
          <p:cNvSpPr>
            <a:spLocks noGrp="1"/>
          </p:cNvSpPr>
          <p:nvPr>
            <p:ph type="body" sz="quarter" idx="11" hasCustomPrompt="1"/>
          </p:nvPr>
        </p:nvSpPr>
        <p:spPr>
          <a:xfrm>
            <a:off x="6203949" y="3896751"/>
            <a:ext cx="5300341" cy="301557"/>
          </a:xfrm>
        </p:spPr>
        <p:txBody>
          <a:bodyPr wrap="square" anchor="t">
            <a:spAutoFit/>
          </a:bodyPr>
          <a:lstStyle>
            <a:lvl1pPr algn="r">
              <a:defRPr/>
            </a:lvl1pPr>
          </a:lstStyle>
          <a:p>
            <a:pPr lvl="0">
              <a:buClr>
                <a:srgbClr val="009FDA"/>
              </a:buClr>
            </a:pPr>
            <a:r>
              <a:rPr lang="it-IT" sz="1800" dirty="0"/>
              <a:t>Titolo del Libro - </a:t>
            </a:r>
            <a:r>
              <a:rPr lang="it-IT" sz="1800" i="1" dirty="0"/>
              <a:t>Autore</a:t>
            </a:r>
          </a:p>
        </p:txBody>
      </p:sp>
    </p:spTree>
    <p:extLst>
      <p:ext uri="{BB962C8B-B14F-4D97-AF65-F5344CB8AC3E}">
        <p14:creationId xmlns:p14="http://schemas.microsoft.com/office/powerpoint/2010/main" val="15869010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Grazie">
    <p:bg>
      <p:bgPr>
        <a:solidFill>
          <a:schemeClr val="bg1"/>
        </a:solidFill>
        <a:effectLst/>
      </p:bgPr>
    </p:bg>
    <p:spTree>
      <p:nvGrpSpPr>
        <p:cNvPr id="1" name=""/>
        <p:cNvGrpSpPr/>
        <p:nvPr/>
      </p:nvGrpSpPr>
      <p:grpSpPr>
        <a:xfrm>
          <a:off x="0" y="0"/>
          <a:ext cx="0" cy="0"/>
          <a:chOff x="0" y="0"/>
          <a:chExt cx="0" cy="0"/>
        </a:xfrm>
      </p:grpSpPr>
      <p:sp>
        <p:nvSpPr>
          <p:cNvPr id="4" name="Rettangolo 3">
            <a:extLst>
              <a:ext uri="{FF2B5EF4-FFF2-40B4-BE49-F238E27FC236}">
                <a16:creationId xmlns="" xmlns:a16="http://schemas.microsoft.com/office/drawing/2014/main" id="{CE42A533-B852-3D4A-B5F9-CEE6E2914D53}"/>
              </a:ext>
            </a:extLst>
          </p:cNvPr>
          <p:cNvSpPr/>
          <p:nvPr userDrawn="1"/>
        </p:nvSpPr>
        <p:spPr>
          <a:xfrm>
            <a:off x="11719112" y="0"/>
            <a:ext cx="472888" cy="6858000"/>
          </a:xfrm>
          <a:prstGeom prst="rect">
            <a:avLst/>
          </a:prstGeom>
          <a:solidFill>
            <a:srgbClr val="009F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 name="Elemento grafico 7">
            <a:extLst>
              <a:ext uri="{FF2B5EF4-FFF2-40B4-BE49-F238E27FC236}">
                <a16:creationId xmlns="" xmlns:a16="http://schemas.microsoft.com/office/drawing/2014/main" id="{29F84E21-4B27-4A4F-B83C-99235F46A8C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a:xfrm>
            <a:off x="10262770" y="6226421"/>
            <a:ext cx="1243014" cy="426383"/>
          </a:xfrm>
          <a:prstGeom prst="rect">
            <a:avLst/>
          </a:prstGeom>
        </p:spPr>
      </p:pic>
      <p:sp>
        <p:nvSpPr>
          <p:cNvPr id="5" name="Titel 3">
            <a:extLst>
              <a:ext uri="{FF2B5EF4-FFF2-40B4-BE49-F238E27FC236}">
                <a16:creationId xmlns="" xmlns:a16="http://schemas.microsoft.com/office/drawing/2014/main" id="{F5DB2D84-CE2D-8A4F-A7C4-646C86261901}"/>
              </a:ext>
            </a:extLst>
          </p:cNvPr>
          <p:cNvSpPr>
            <a:spLocks noGrp="1"/>
          </p:cNvSpPr>
          <p:nvPr>
            <p:ph type="title" hasCustomPrompt="1"/>
          </p:nvPr>
        </p:nvSpPr>
        <p:spPr>
          <a:xfrm>
            <a:off x="6203949" y="3199738"/>
            <a:ext cx="5395829" cy="612775"/>
          </a:xfrm>
          <a:prstGeom prst="rect">
            <a:avLst/>
          </a:prstGeom>
        </p:spPr>
        <p:txBody>
          <a:bodyPr/>
          <a:lstStyle>
            <a:lvl1pPr algn="r">
              <a:lnSpc>
                <a:spcPct val="80000"/>
              </a:lnSpc>
              <a:defRPr sz="3000" b="0" cap="none" baseline="0">
                <a:solidFill>
                  <a:srgbClr val="009FDA"/>
                </a:solidFill>
                <a:latin typeface="Segoe UI" panose="020B0502040204020203" pitchFamily="34" charset="0"/>
                <a:cs typeface="Segoe UI" panose="020B0502040204020203" pitchFamily="34" charset="0"/>
              </a:defRPr>
            </a:lvl1pPr>
          </a:lstStyle>
          <a:p>
            <a:r>
              <a:rPr lang="de-DE" dirty="0"/>
              <a:t>GRAZIE</a:t>
            </a:r>
            <a:endParaRPr lang="it-IT" dirty="0"/>
          </a:p>
        </p:txBody>
      </p:sp>
    </p:spTree>
    <p:extLst>
      <p:ext uri="{BB962C8B-B14F-4D97-AF65-F5344CB8AC3E}">
        <p14:creationId xmlns:p14="http://schemas.microsoft.com/office/powerpoint/2010/main" val="8431682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Agenda testo 20pt">
    <p:spTree>
      <p:nvGrpSpPr>
        <p:cNvPr id="1" name=""/>
        <p:cNvGrpSpPr/>
        <p:nvPr/>
      </p:nvGrpSpPr>
      <p:grpSpPr>
        <a:xfrm>
          <a:off x="0" y="0"/>
          <a:ext cx="0" cy="0"/>
          <a:chOff x="0" y="0"/>
          <a:chExt cx="0" cy="0"/>
        </a:xfrm>
      </p:grpSpPr>
      <p:sp>
        <p:nvSpPr>
          <p:cNvPr id="11" name="Rectangle 2">
            <a:extLst>
              <a:ext uri="{FF2B5EF4-FFF2-40B4-BE49-F238E27FC236}">
                <a16:creationId xmlns="" xmlns:a16="http://schemas.microsoft.com/office/drawing/2014/main" id="{3927527A-9D6B-3646-A4AA-79C2F867AF3C}"/>
              </a:ext>
            </a:extLst>
          </p:cNvPr>
          <p:cNvSpPr>
            <a:spLocks noGrp="1" noChangeArrowheads="1"/>
          </p:cNvSpPr>
          <p:nvPr>
            <p:ph type="title"/>
          </p:nvPr>
        </p:nvSpPr>
        <p:spPr bwMode="auto">
          <a:xfrm>
            <a:off x="406800" y="412987"/>
            <a:ext cx="11178000"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bodyPr>
          <a:lstStyle/>
          <a:p>
            <a:pPr lvl="0"/>
            <a:r>
              <a:rPr lang="it-IT" dirty="0"/>
              <a:t>Titolo SEGOE </a:t>
            </a:r>
            <a:r>
              <a:rPr lang="it-IT" dirty="0" err="1"/>
              <a:t>Ui</a:t>
            </a:r>
            <a:r>
              <a:rPr lang="it-IT" dirty="0"/>
              <a:t> 28pt </a:t>
            </a:r>
          </a:p>
        </p:txBody>
      </p:sp>
      <p:sp>
        <p:nvSpPr>
          <p:cNvPr id="12" name="Segnaposto contenuto 2">
            <a:extLst>
              <a:ext uri="{FF2B5EF4-FFF2-40B4-BE49-F238E27FC236}">
                <a16:creationId xmlns="" xmlns:a16="http://schemas.microsoft.com/office/drawing/2014/main" id="{AF8EE430-ADEF-BC4F-8E16-D9ABD7B06245}"/>
              </a:ext>
            </a:extLst>
          </p:cNvPr>
          <p:cNvSpPr>
            <a:spLocks noGrp="1"/>
          </p:cNvSpPr>
          <p:nvPr>
            <p:ph idx="15" hasCustomPrompt="1"/>
          </p:nvPr>
        </p:nvSpPr>
        <p:spPr>
          <a:xfrm>
            <a:off x="406800" y="881684"/>
            <a:ext cx="11176620" cy="390933"/>
          </a:xfrm>
          <a:prstGeom prst="rect">
            <a:avLst/>
          </a:prstGeom>
        </p:spPr>
        <p:txBody>
          <a:bodyPr vert="horz" lIns="0" tIns="45720" rIns="91440" bIns="45720" rtlCol="0">
            <a:normAutofit/>
          </a:bodyPr>
          <a:lstStyle>
            <a:lvl1pPr>
              <a:spcBef>
                <a:spcPts val="1200"/>
              </a:spcBef>
              <a:defRPr lang="it-IT" sz="2000" b="1" smtClean="0">
                <a:solidFill>
                  <a:schemeClr val="tx2"/>
                </a:solidFill>
              </a:defRPr>
            </a:lvl1pPr>
            <a:lvl2pPr>
              <a:defRPr lang="it-IT" smtClean="0"/>
            </a:lvl2pPr>
            <a:lvl3pPr>
              <a:defRPr lang="it-IT" smtClean="0"/>
            </a:lvl3pPr>
            <a:lvl4pPr>
              <a:defRPr lang="it-IT" smtClean="0"/>
            </a:lvl4pPr>
            <a:lvl5pPr>
              <a:defRPr lang="it-IT"/>
            </a:lvl5pPr>
          </a:lstStyle>
          <a:p>
            <a:pPr lvl="0"/>
            <a:r>
              <a:rPr lang="it-IT" dirty="0"/>
              <a:t>Sottotitolo Segoe UI 20pt</a:t>
            </a:r>
          </a:p>
        </p:txBody>
      </p:sp>
      <p:sp>
        <p:nvSpPr>
          <p:cNvPr id="13" name="Segnaposto testo 4">
            <a:extLst>
              <a:ext uri="{FF2B5EF4-FFF2-40B4-BE49-F238E27FC236}">
                <a16:creationId xmlns="" xmlns:a16="http://schemas.microsoft.com/office/drawing/2014/main" id="{04018D2C-3643-EF47-B9E9-99A2F99F941B}"/>
              </a:ext>
            </a:extLst>
          </p:cNvPr>
          <p:cNvSpPr>
            <a:spLocks noGrp="1"/>
          </p:cNvSpPr>
          <p:nvPr>
            <p:ph type="body" sz="quarter" idx="14" hasCustomPrompt="1"/>
          </p:nvPr>
        </p:nvSpPr>
        <p:spPr>
          <a:xfrm>
            <a:off x="407368" y="1577976"/>
            <a:ext cx="11176621" cy="1764522"/>
          </a:xfrm>
          <a:prstGeom prst="rect">
            <a:avLst/>
          </a:prstGeom>
        </p:spPr>
        <p:txBody>
          <a:bodyPr/>
          <a:lstStyle>
            <a:lvl1pPr marL="0" indent="0">
              <a:buClr>
                <a:schemeClr val="tx2"/>
              </a:buClr>
              <a:buSzPct val="140000"/>
              <a:buFontTx/>
              <a:buNone/>
              <a:defRPr sz="2000">
                <a:solidFill>
                  <a:schemeClr val="tx2"/>
                </a:solidFill>
              </a:defRPr>
            </a:lvl1pPr>
            <a:lvl2pPr marL="452415" indent="0">
              <a:buClr>
                <a:schemeClr val="tx2"/>
              </a:buClr>
              <a:buSzPct val="140000"/>
              <a:buFontTx/>
              <a:buNone/>
              <a:defRPr sz="1800">
                <a:solidFill>
                  <a:schemeClr val="tx2"/>
                </a:solidFill>
              </a:defRPr>
            </a:lvl2pPr>
            <a:lvl3pPr marL="895305" indent="0">
              <a:buClr>
                <a:schemeClr val="tx2"/>
              </a:buClr>
              <a:buSzPct val="140000"/>
              <a:buFontTx/>
              <a:buNone/>
              <a:defRPr sz="1600">
                <a:solidFill>
                  <a:schemeClr val="tx2"/>
                </a:solidFill>
              </a:defRPr>
            </a:lvl3pPr>
            <a:lvl4pPr marL="1342958" indent="0">
              <a:buClr>
                <a:schemeClr val="tx2"/>
              </a:buClr>
              <a:buSzPct val="140000"/>
              <a:buFontTx/>
              <a:buNone/>
              <a:defRPr sz="1400">
                <a:solidFill>
                  <a:schemeClr val="tx2"/>
                </a:solidFill>
              </a:defRPr>
            </a:lvl4pPr>
            <a:lvl5pPr marL="1795372" indent="0">
              <a:buClr>
                <a:schemeClr val="tx2"/>
              </a:buClr>
              <a:buSzPct val="140000"/>
              <a:buFontTx/>
              <a:buNone/>
              <a:defRPr sz="1200">
                <a:solidFill>
                  <a:schemeClr val="tx2"/>
                </a:solidFill>
              </a:defRPr>
            </a:lvl5pPr>
          </a:lstStyle>
          <a:p>
            <a:pPr lvl="0"/>
            <a:r>
              <a:rPr lang="it-IT" dirty="0"/>
              <a:t>Testo 20pt</a:t>
            </a:r>
          </a:p>
          <a:p>
            <a:pPr lvl="1"/>
            <a:r>
              <a:rPr lang="it-IT" dirty="0"/>
              <a:t>Secondo livello 18pt</a:t>
            </a:r>
          </a:p>
          <a:p>
            <a:pPr lvl="2"/>
            <a:r>
              <a:rPr lang="it-IT" dirty="0"/>
              <a:t>Terzo livello 16pt</a:t>
            </a:r>
          </a:p>
          <a:p>
            <a:pPr lvl="3"/>
            <a:r>
              <a:rPr lang="it-IT" dirty="0"/>
              <a:t>Quarto livello 14pt</a:t>
            </a:r>
          </a:p>
          <a:p>
            <a:pPr lvl="4"/>
            <a:r>
              <a:rPr lang="it-IT" dirty="0"/>
              <a:t>Quinto livello 12pt</a:t>
            </a:r>
          </a:p>
        </p:txBody>
      </p:sp>
      <p:sp>
        <p:nvSpPr>
          <p:cNvPr id="2" name="CasellaDiTesto 1">
            <a:extLst>
              <a:ext uri="{FF2B5EF4-FFF2-40B4-BE49-F238E27FC236}">
                <a16:creationId xmlns="" xmlns:a16="http://schemas.microsoft.com/office/drawing/2014/main" id="{D422FAC9-1F69-DD41-8A0A-5ED68EAD4AEA}"/>
              </a:ext>
            </a:extLst>
          </p:cNvPr>
          <p:cNvSpPr txBox="1"/>
          <p:nvPr userDrawn="1"/>
        </p:nvSpPr>
        <p:spPr>
          <a:xfrm>
            <a:off x="11968223" y="6620719"/>
            <a:ext cx="0" cy="0"/>
          </a:xfrm>
          <a:prstGeom prst="rect">
            <a:avLst/>
          </a:prstGeom>
        </p:spPr>
        <p:txBody>
          <a:bodyPr vert="horz" wrap="none" lIns="0" tIns="0" rIns="0" bIns="0" rtlCol="0">
            <a:noAutofit/>
          </a:bodyPr>
          <a:lstStyle/>
          <a:p>
            <a:pPr defTabSz="871014"/>
            <a:endParaRPr lang="x-none" sz="2000" dirty="0" err="1">
              <a:solidFill>
                <a:srgbClr val="878787"/>
              </a:solidFill>
            </a:endParaRPr>
          </a:p>
        </p:txBody>
      </p:sp>
      <p:sp>
        <p:nvSpPr>
          <p:cNvPr id="3" name="CasellaDiTesto 2">
            <a:extLst>
              <a:ext uri="{FF2B5EF4-FFF2-40B4-BE49-F238E27FC236}">
                <a16:creationId xmlns="" xmlns:a16="http://schemas.microsoft.com/office/drawing/2014/main" id="{A8F8E150-293E-504D-AAB3-733C2840981A}"/>
              </a:ext>
            </a:extLst>
          </p:cNvPr>
          <p:cNvSpPr txBox="1"/>
          <p:nvPr userDrawn="1"/>
        </p:nvSpPr>
        <p:spPr>
          <a:xfrm>
            <a:off x="1562582" y="6423949"/>
            <a:ext cx="0" cy="0"/>
          </a:xfrm>
          <a:prstGeom prst="rect">
            <a:avLst/>
          </a:prstGeom>
        </p:spPr>
        <p:txBody>
          <a:bodyPr vert="horz" wrap="none" lIns="0" tIns="0" rIns="0" bIns="0" rtlCol="0">
            <a:noAutofit/>
          </a:bodyPr>
          <a:lstStyle/>
          <a:p>
            <a:pPr defTabSz="871014"/>
            <a:endParaRPr lang="x-none" sz="2000" dirty="0" err="1">
              <a:solidFill>
                <a:srgbClr val="878787"/>
              </a:solidFill>
            </a:endParaRPr>
          </a:p>
        </p:txBody>
      </p:sp>
      <p:sp>
        <p:nvSpPr>
          <p:cNvPr id="14" name="Segnaposto data 3">
            <a:extLst>
              <a:ext uri="{FF2B5EF4-FFF2-40B4-BE49-F238E27FC236}">
                <a16:creationId xmlns="" xmlns:a16="http://schemas.microsoft.com/office/drawing/2014/main" id="{BC3EF922-9FB5-7940-A084-88610EF1336F}"/>
              </a:ext>
            </a:extLst>
          </p:cNvPr>
          <p:cNvSpPr>
            <a:spLocks noGrp="1"/>
          </p:cNvSpPr>
          <p:nvPr>
            <p:ph type="dt" sz="half" idx="2"/>
          </p:nvPr>
        </p:nvSpPr>
        <p:spPr>
          <a:xfrm>
            <a:off x="406800" y="6414802"/>
            <a:ext cx="1399422" cy="123111"/>
          </a:xfrm>
          <a:prstGeom prst="rect">
            <a:avLst/>
          </a:prstGeom>
          <a:solidFill>
            <a:schemeClr val="bg1"/>
          </a:solidFill>
          <a:effectLst/>
        </p:spPr>
        <p:txBody>
          <a:bodyPr wrap="none" lIns="0" tIns="0" rIns="0" bIns="0" rtlCol="0" anchor="ctr">
            <a:spAutoFit/>
          </a:bodyPr>
          <a:lstStyle>
            <a:lvl1pPr algn="r">
              <a:defRPr lang="it-IT" sz="800" b="1" i="0" baseline="0" smtClean="0">
                <a:solidFill>
                  <a:srgbClr val="009FDA"/>
                </a:solidFill>
                <a:effectLst/>
                <a:latin typeface="Segoe UI" panose="020B0502040204020203" pitchFamily="34" charset="0"/>
                <a:cs typeface="Segoe UI" panose="020B0502040204020203" pitchFamily="34" charset="0"/>
              </a:defRPr>
            </a:lvl1pPr>
          </a:lstStyle>
          <a:p>
            <a:pPr algn="l" defTabSz="1219109"/>
            <a:r>
              <a:rPr lang="it-IT"/>
              <a:t>Formato data GG/MM/AAAA</a:t>
            </a:r>
            <a:endParaRPr lang="it-IT" dirty="0"/>
          </a:p>
        </p:txBody>
      </p:sp>
      <p:sp>
        <p:nvSpPr>
          <p:cNvPr id="15" name="Segnaposto piè di pagina 4">
            <a:extLst>
              <a:ext uri="{FF2B5EF4-FFF2-40B4-BE49-F238E27FC236}">
                <a16:creationId xmlns="" xmlns:a16="http://schemas.microsoft.com/office/drawing/2014/main" id="{B1DAAB20-E2F1-264F-BBFF-AEC9CCE46D46}"/>
              </a:ext>
            </a:extLst>
          </p:cNvPr>
          <p:cNvSpPr>
            <a:spLocks noGrp="1"/>
          </p:cNvSpPr>
          <p:nvPr>
            <p:ph type="ftr" sz="quarter" idx="3"/>
          </p:nvPr>
        </p:nvSpPr>
        <p:spPr>
          <a:xfrm>
            <a:off x="406800" y="6551996"/>
            <a:ext cx="8465702" cy="123111"/>
          </a:xfrm>
          <a:prstGeom prst="rect">
            <a:avLst/>
          </a:prstGeom>
          <a:noFill/>
        </p:spPr>
        <p:txBody>
          <a:bodyPr wrap="square" lIns="0" tIns="0" rIns="0" bIns="0" rtlCol="0">
            <a:spAutoFit/>
          </a:bodyPr>
          <a:lstStyle>
            <a:lvl1pPr algn="r" rtl="1">
              <a:defRPr lang="it-IT" sz="800" i="0" baseline="0">
                <a:solidFill>
                  <a:schemeClr val="tx2"/>
                </a:solidFill>
                <a:latin typeface="Segoe UI" panose="020B0502040204020203" pitchFamily="34" charset="0"/>
                <a:cs typeface="Segoe UI" panose="020B0502040204020203" pitchFamily="34" charset="0"/>
              </a:defRPr>
            </a:lvl1pPr>
          </a:lstStyle>
          <a:p>
            <a:pPr algn="l" defTabSz="1219109"/>
            <a:r>
              <a:rPr lang="en-GB">
                <a:solidFill>
                  <a:srgbClr val="474746"/>
                </a:solidFill>
              </a:rPr>
              <a:t>Titolo presentazione   </a:t>
            </a:r>
            <a:r>
              <a:rPr lang="en-GB">
                <a:solidFill>
                  <a:srgbClr val="009FDA"/>
                </a:solidFill>
              </a:rPr>
              <a:t>I </a:t>
            </a:r>
            <a:r>
              <a:rPr lang="en-GB">
                <a:solidFill>
                  <a:srgbClr val="474746"/>
                </a:solidFill>
              </a:rPr>
              <a:t>  Nome relatore</a:t>
            </a:r>
            <a:endParaRPr lang="en-GB" dirty="0">
              <a:solidFill>
                <a:srgbClr val="474746"/>
              </a:solidFill>
            </a:endParaRPr>
          </a:p>
        </p:txBody>
      </p:sp>
    </p:spTree>
    <p:extLst>
      <p:ext uri="{BB962C8B-B14F-4D97-AF65-F5344CB8AC3E}">
        <p14:creationId xmlns:p14="http://schemas.microsoft.com/office/powerpoint/2010/main" val="2160938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2.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0" name="Elemento grafico 39">
            <a:extLst>
              <a:ext uri="{FF2B5EF4-FFF2-40B4-BE49-F238E27FC236}">
                <a16:creationId xmlns="" xmlns:a16="http://schemas.microsoft.com/office/drawing/2014/main" id="{FF188034-895D-2744-9E9F-D69DDF7103B1}"/>
              </a:ext>
            </a:extLst>
          </p:cNvPr>
          <p:cNvPicPr>
            <a:picLocks noChangeAspect="1"/>
          </p:cNvPicPr>
          <p:nvPr userDrawn="1"/>
        </p:nvPicPr>
        <p:blipFill>
          <a:blip r:embed="rId36" cstate="email">
            <a:extLst>
              <a:ext uri="{28A0092B-C50C-407E-A947-70E740481C1C}">
                <a14:useLocalDpi xmlns:a14="http://schemas.microsoft.com/office/drawing/2010/main"/>
              </a:ext>
              <a:ext uri="{96DAC541-7B7A-43D3-8B79-37D633B846F1}">
                <asvg:svgBlip xmlns="" xmlns:asvg="http://schemas.microsoft.com/office/drawing/2016/SVG/main" r:embed="rId37"/>
              </a:ext>
            </a:extLst>
          </a:blip>
          <a:stretch>
            <a:fillRect/>
          </a:stretch>
        </p:blipFill>
        <p:spPr>
          <a:xfrm>
            <a:off x="10262770" y="6226421"/>
            <a:ext cx="1243014" cy="426383"/>
          </a:xfrm>
          <a:prstGeom prst="rect">
            <a:avLst/>
          </a:prstGeom>
        </p:spPr>
      </p:pic>
      <p:sp>
        <p:nvSpPr>
          <p:cNvPr id="41" name="Rettangolo 40">
            <a:extLst>
              <a:ext uri="{FF2B5EF4-FFF2-40B4-BE49-F238E27FC236}">
                <a16:creationId xmlns="" xmlns:a16="http://schemas.microsoft.com/office/drawing/2014/main" id="{D91441EF-4EC8-8042-B69C-99841678C27F}"/>
              </a:ext>
            </a:extLst>
          </p:cNvPr>
          <p:cNvSpPr/>
          <p:nvPr userDrawn="1"/>
        </p:nvSpPr>
        <p:spPr>
          <a:xfrm>
            <a:off x="11719112" y="0"/>
            <a:ext cx="472888" cy="6858000"/>
          </a:xfrm>
          <a:prstGeom prst="rect">
            <a:avLst/>
          </a:prstGeom>
          <a:solidFill>
            <a:srgbClr val="009F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42" name="Segnaposto numero diapositiva 5">
            <a:extLst>
              <a:ext uri="{FF2B5EF4-FFF2-40B4-BE49-F238E27FC236}">
                <a16:creationId xmlns="" xmlns:a16="http://schemas.microsoft.com/office/drawing/2014/main" id="{989C1696-CD19-A14C-9E03-20F21E720AD0}"/>
              </a:ext>
            </a:extLst>
          </p:cNvPr>
          <p:cNvSpPr txBox="1">
            <a:spLocks/>
          </p:cNvSpPr>
          <p:nvPr userDrawn="1"/>
        </p:nvSpPr>
        <p:spPr>
          <a:xfrm>
            <a:off x="11718170" y="3313413"/>
            <a:ext cx="472888" cy="231173"/>
          </a:xfrm>
          <a:prstGeom prst="rect">
            <a:avLst/>
          </a:prstGeom>
          <a:noFill/>
        </p:spPr>
        <p:txBody>
          <a:bodyPr wrap="none" lIns="0" tIns="0" rIns="0" bIns="0" rtlCol="0" anchor="ctr">
            <a:noAutofit/>
          </a:bodyPr>
          <a:lstStyle>
            <a:defPPr>
              <a:defRPr lang="en-US"/>
            </a:defPPr>
            <a:lvl1pPr marL="0" algn="ctr" defTabSz="914400" rtl="0" eaLnBrk="1" latinLnBrk="0" hangingPunct="1">
              <a:defRPr lang="en-GB" sz="1000" b="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fld id="{B9D7DBFB-DCE9-42BC-A361-A0671D12ADFC}" type="slidenum">
              <a:rPr lang="it-IT" sz="1400" b="1" i="0" baseline="0" smtClean="0">
                <a:latin typeface="Segoe UI "/>
              </a:rPr>
              <a:pPr defTabSz="1219170"/>
              <a:t>‹N›</a:t>
            </a:fld>
            <a:endParaRPr lang="it-IT" sz="1400" b="1" i="0" baseline="0" dirty="0">
              <a:latin typeface="Segoe UI "/>
            </a:endParaRPr>
          </a:p>
        </p:txBody>
      </p:sp>
      <p:sp>
        <p:nvSpPr>
          <p:cNvPr id="16" name="Textplatzhalter 3">
            <a:extLst>
              <a:ext uri="{FF2B5EF4-FFF2-40B4-BE49-F238E27FC236}">
                <a16:creationId xmlns="" xmlns:a16="http://schemas.microsoft.com/office/drawing/2014/main" id="{6261B05E-6FF9-ED4C-9214-8B3109FB23CE}"/>
              </a:ext>
            </a:extLst>
          </p:cNvPr>
          <p:cNvSpPr>
            <a:spLocks noGrp="1"/>
          </p:cNvSpPr>
          <p:nvPr>
            <p:ph type="body" idx="1"/>
          </p:nvPr>
        </p:nvSpPr>
        <p:spPr>
          <a:xfrm>
            <a:off x="419762" y="1526833"/>
            <a:ext cx="11076913" cy="1764522"/>
          </a:xfrm>
          <a:prstGeom prst="rect">
            <a:avLst/>
          </a:prstGeom>
        </p:spPr>
        <p:txBody>
          <a:bodyPr vert="horz" lIns="0" tIns="0" rIns="0" bIns="0" rtlCol="0">
            <a:spAutoFit/>
          </a:bodyPr>
          <a:lstStyle/>
          <a:p>
            <a:pPr marL="252547" lvl="0" indent="-252547"/>
            <a:r>
              <a:rPr lang="de-DE" dirty="0" err="1"/>
              <a:t>Testo</a:t>
            </a:r>
            <a:r>
              <a:rPr lang="de-DE" dirty="0"/>
              <a:t>, 20pt</a:t>
            </a:r>
          </a:p>
          <a:p>
            <a:pPr lvl="1"/>
            <a:r>
              <a:rPr lang="it-IT" dirty="0"/>
              <a:t>Secondo livello 18pt</a:t>
            </a:r>
          </a:p>
          <a:p>
            <a:pPr lvl="2"/>
            <a:r>
              <a:rPr lang="it-IT" dirty="0"/>
              <a:t>Terzo livello 16pt</a:t>
            </a:r>
          </a:p>
          <a:p>
            <a:pPr lvl="3"/>
            <a:r>
              <a:rPr lang="it-IT" dirty="0"/>
              <a:t>Quarto livello 14pt</a:t>
            </a:r>
          </a:p>
          <a:p>
            <a:pPr lvl="4"/>
            <a:r>
              <a:rPr lang="it-IT" dirty="0"/>
              <a:t>Quinto livello 12pt</a:t>
            </a:r>
            <a:endParaRPr lang="de-DE" dirty="0"/>
          </a:p>
        </p:txBody>
      </p:sp>
      <p:sp>
        <p:nvSpPr>
          <p:cNvPr id="15" name="Rectangle 2">
            <a:extLst>
              <a:ext uri="{FF2B5EF4-FFF2-40B4-BE49-F238E27FC236}">
                <a16:creationId xmlns="" xmlns:a16="http://schemas.microsoft.com/office/drawing/2014/main" id="{7068C2A9-161F-8F46-9589-8F12516F04DE}"/>
              </a:ext>
            </a:extLst>
          </p:cNvPr>
          <p:cNvSpPr>
            <a:spLocks noGrp="1" noChangeArrowheads="1"/>
          </p:cNvSpPr>
          <p:nvPr>
            <p:ph type="title"/>
          </p:nvPr>
        </p:nvSpPr>
        <p:spPr bwMode="auto">
          <a:xfrm>
            <a:off x="418523" y="409465"/>
            <a:ext cx="11089875" cy="4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6800" rIns="90000" bIns="46800" numCol="1" anchor="b" anchorCtr="0" compatLnSpc="1">
            <a:prstTxWarp prst="textNoShape">
              <a:avLst/>
            </a:prstTxWarp>
            <a:spAutoFit/>
          </a:bodyPr>
          <a:lstStyle/>
          <a:p>
            <a:pPr lvl="0"/>
            <a:r>
              <a:rPr lang="it-IT" dirty="0"/>
              <a:t>Titolo SEGOE </a:t>
            </a:r>
            <a:r>
              <a:rPr lang="it-IT" dirty="0" err="1"/>
              <a:t>Ui</a:t>
            </a:r>
            <a:r>
              <a:rPr lang="it-IT" dirty="0"/>
              <a:t> 26pt </a:t>
            </a:r>
          </a:p>
        </p:txBody>
      </p:sp>
    </p:spTree>
    <p:extLst>
      <p:ext uri="{BB962C8B-B14F-4D97-AF65-F5344CB8AC3E}">
        <p14:creationId xmlns:p14="http://schemas.microsoft.com/office/powerpoint/2010/main" val="737230658"/>
      </p:ext>
    </p:extLst>
  </p:cSld>
  <p:clrMap bg1="lt1" tx1="dk1" bg2="lt2" tx2="dk2" accent1="accent1" accent2="accent2" accent3="accent3" accent4="accent4" accent5="accent5" accent6="accent6" hlink="hlink" folHlink="folHlink"/>
  <p:sldLayoutIdLst>
    <p:sldLayoutId id="2147485737" r:id="rId1"/>
    <p:sldLayoutId id="2147485382" r:id="rId2"/>
    <p:sldLayoutId id="2147485406" r:id="rId3"/>
    <p:sldLayoutId id="2147485728" r:id="rId4"/>
    <p:sldLayoutId id="2147485147" r:id="rId5"/>
    <p:sldLayoutId id="2147485485" r:id="rId6"/>
    <p:sldLayoutId id="2147485395" r:id="rId7"/>
    <p:sldLayoutId id="2147485366" r:id="rId8"/>
    <p:sldLayoutId id="2147485155" r:id="rId9"/>
    <p:sldLayoutId id="2147485486" r:id="rId10"/>
    <p:sldLayoutId id="2147485735" r:id="rId11"/>
    <p:sldLayoutId id="2147485414" r:id="rId12"/>
    <p:sldLayoutId id="2147485403" r:id="rId13"/>
    <p:sldLayoutId id="2147485502" r:id="rId14"/>
    <p:sldLayoutId id="2147485404" r:id="rId15"/>
    <p:sldLayoutId id="2147485383" r:id="rId16"/>
    <p:sldLayoutId id="2147485397" r:id="rId17"/>
    <p:sldLayoutId id="2147485398" r:id="rId18"/>
    <p:sldLayoutId id="2147485399" r:id="rId19"/>
    <p:sldLayoutId id="2147485400" r:id="rId20"/>
    <p:sldLayoutId id="2147485478" r:id="rId21"/>
    <p:sldLayoutId id="2147485738" r:id="rId22"/>
    <p:sldLayoutId id="2147485364" r:id="rId23"/>
    <p:sldLayoutId id="2147485374" r:id="rId24"/>
    <p:sldLayoutId id="2147485354" r:id="rId25"/>
    <p:sldLayoutId id="2147485373" r:id="rId26"/>
    <p:sldLayoutId id="2147485160" r:id="rId27"/>
    <p:sldLayoutId id="2147485408" r:id="rId28"/>
    <p:sldLayoutId id="2147485736" r:id="rId29"/>
    <p:sldLayoutId id="2147485731" r:id="rId30"/>
    <p:sldLayoutId id="2147485733" r:id="rId31"/>
    <p:sldLayoutId id="2147485726" r:id="rId32"/>
    <p:sldLayoutId id="2147485407" r:id="rId33"/>
    <p:sldLayoutId id="2147485739" r:id="rId34"/>
  </p:sldLayoutIdLst>
  <p:hf hdr="0"/>
  <p:txStyles>
    <p:titleStyle>
      <a:lvl1pPr algn="l" defTabSz="1219194" rtl="0" eaLnBrk="1" latinLnBrk="0" hangingPunct="1">
        <a:lnSpc>
          <a:spcPct val="90000"/>
        </a:lnSpc>
        <a:spcBef>
          <a:spcPct val="0"/>
        </a:spcBef>
        <a:buNone/>
        <a:defRPr lang="de-DE" sz="2600" b="1" kern="0" cap="all" spc="-52" baseline="0" noProof="0" dirty="0">
          <a:solidFill>
            <a:schemeClr val="accent1"/>
          </a:solidFill>
          <a:latin typeface="Segoe UI" panose="020B0502040204020203" pitchFamily="34" charset="0"/>
          <a:ea typeface="+mj-ea"/>
          <a:cs typeface="Segoe UI" panose="020B0502040204020203" pitchFamily="34" charset="0"/>
        </a:defRPr>
      </a:lvl1pPr>
    </p:titleStyle>
    <p:body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94" rtl="0" eaLnBrk="1" latinLnBrk="0" hangingPunct="1">
        <a:defRPr sz="2400" kern="1200">
          <a:solidFill>
            <a:schemeClr val="tx1"/>
          </a:solidFill>
          <a:latin typeface="+mn-lt"/>
          <a:ea typeface="+mn-ea"/>
          <a:cs typeface="+mn-cs"/>
        </a:defRPr>
      </a:lvl1pPr>
      <a:lvl2pPr marL="609597" algn="l" defTabSz="1219194" rtl="0" eaLnBrk="1" latinLnBrk="0" hangingPunct="1">
        <a:defRPr sz="2400" kern="1200">
          <a:solidFill>
            <a:schemeClr val="tx1"/>
          </a:solidFill>
          <a:latin typeface="+mn-lt"/>
          <a:ea typeface="+mn-ea"/>
          <a:cs typeface="+mn-cs"/>
        </a:defRPr>
      </a:lvl2pPr>
      <a:lvl3pPr marL="1219194" algn="l" defTabSz="1219194" rtl="0" eaLnBrk="1" latinLnBrk="0" hangingPunct="1">
        <a:defRPr sz="2400" kern="1200">
          <a:solidFill>
            <a:schemeClr val="tx1"/>
          </a:solidFill>
          <a:latin typeface="+mn-lt"/>
          <a:ea typeface="+mn-ea"/>
          <a:cs typeface="+mn-cs"/>
        </a:defRPr>
      </a:lvl3pPr>
      <a:lvl4pPr marL="1828791" algn="l" defTabSz="1219194" rtl="0" eaLnBrk="1" latinLnBrk="0" hangingPunct="1">
        <a:defRPr sz="2400" kern="1200">
          <a:solidFill>
            <a:schemeClr val="tx1"/>
          </a:solidFill>
          <a:latin typeface="+mn-lt"/>
          <a:ea typeface="+mn-ea"/>
          <a:cs typeface="+mn-cs"/>
        </a:defRPr>
      </a:lvl4pPr>
      <a:lvl5pPr marL="2438387" algn="l" defTabSz="1219194" rtl="0" eaLnBrk="1" latinLnBrk="0" hangingPunct="1">
        <a:defRPr sz="2400" kern="1200">
          <a:solidFill>
            <a:schemeClr val="tx1"/>
          </a:solidFill>
          <a:latin typeface="+mn-lt"/>
          <a:ea typeface="+mn-ea"/>
          <a:cs typeface="+mn-cs"/>
        </a:defRPr>
      </a:lvl5pPr>
      <a:lvl6pPr marL="3047985" algn="l" defTabSz="1219194" rtl="0" eaLnBrk="1" latinLnBrk="0" hangingPunct="1">
        <a:defRPr sz="2400" kern="1200">
          <a:solidFill>
            <a:schemeClr val="tx1"/>
          </a:solidFill>
          <a:latin typeface="+mn-lt"/>
          <a:ea typeface="+mn-ea"/>
          <a:cs typeface="+mn-cs"/>
        </a:defRPr>
      </a:lvl6pPr>
      <a:lvl7pPr marL="3657581" algn="l" defTabSz="1219194" rtl="0" eaLnBrk="1" latinLnBrk="0" hangingPunct="1">
        <a:defRPr sz="2400" kern="1200">
          <a:solidFill>
            <a:schemeClr val="tx1"/>
          </a:solidFill>
          <a:latin typeface="+mn-lt"/>
          <a:ea typeface="+mn-ea"/>
          <a:cs typeface="+mn-cs"/>
        </a:defRPr>
      </a:lvl7pPr>
      <a:lvl8pPr marL="4267176" algn="l" defTabSz="1219194" rtl="0" eaLnBrk="1" latinLnBrk="0" hangingPunct="1">
        <a:defRPr sz="2400" kern="1200">
          <a:solidFill>
            <a:schemeClr val="tx1"/>
          </a:solidFill>
          <a:latin typeface="+mn-lt"/>
          <a:ea typeface="+mn-ea"/>
          <a:cs typeface="+mn-cs"/>
        </a:defRPr>
      </a:lvl8pPr>
      <a:lvl9pPr marL="4876774" algn="l" defTabSz="1219194"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731" userDrawn="1">
          <p15:clr>
            <a:srgbClr val="F26B43"/>
          </p15:clr>
        </p15:guide>
        <p15:guide id="6" pos="3545">
          <p15:clr>
            <a:srgbClr val="F26B43"/>
          </p15:clr>
        </p15:guide>
        <p15:guide id="8" pos="7242">
          <p15:clr>
            <a:srgbClr val="F26B43"/>
          </p15:clr>
        </p15:guide>
        <p15:guide id="9" orient="horz" pos="278">
          <p15:clr>
            <a:srgbClr val="F26B43"/>
          </p15:clr>
        </p15:guide>
        <p15:guide id="10" pos="257">
          <p15:clr>
            <a:srgbClr val="F26B43"/>
          </p15:clr>
        </p15:guide>
        <p15:guide id="13" orient="horz" pos="3793">
          <p15:clr>
            <a:srgbClr val="F26B43"/>
          </p15:clr>
        </p15:guide>
        <p15:guide id="24" orient="horz" pos="3930">
          <p15:clr>
            <a:srgbClr val="F26B43"/>
          </p15:clr>
        </p15:guide>
        <p15:guide id="28" orient="horz" pos="3271">
          <p15:clr>
            <a:srgbClr val="F26B43"/>
          </p15:clr>
        </p15:guide>
        <p15:guide id="29" orient="horz" pos="1457">
          <p15:clr>
            <a:srgbClr val="F26B43"/>
          </p15:clr>
        </p15:guide>
        <p15:guide id="30" pos="3908">
          <p15:clr>
            <a:srgbClr val="F26B43"/>
          </p15:clr>
        </p15:guide>
        <p15:guide id="31" pos="3723">
          <p15:clr>
            <a:srgbClr val="F26B43"/>
          </p15:clr>
        </p15:guide>
        <p15:guide id="32" orient="horz" pos="958" userDrawn="1">
          <p15:clr>
            <a:srgbClr val="F26B43"/>
          </p15:clr>
        </p15:guide>
        <p15:guide id="33" orient="horz" pos="2614">
          <p15:clr>
            <a:srgbClr val="F26B43"/>
          </p15:clr>
        </p15:guide>
        <p15:guide id="34" orient="horz" pos="1139">
          <p15:clr>
            <a:srgbClr val="F26B43"/>
          </p15:clr>
        </p15:guide>
        <p15:guide id="35" orient="horz" pos="459" userDrawn="1">
          <p15:clr>
            <a:srgbClr val="F26B43"/>
          </p15:clr>
        </p15:guide>
        <p15:guide id="37"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slideLayout" Target="../slideLayouts/slideLayout34.xml"/><Relationship Id="rId21" Type="http://schemas.openxmlformats.org/officeDocument/2006/relationships/image" Target="../media/image23.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tags" Target="../tags/tag2.xml"/><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vmlDrawing" Target="../drawings/vmlDrawing1.v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emf"/><Relationship Id="rId15" Type="http://schemas.openxmlformats.org/officeDocument/2006/relationships/image" Target="../media/image17.png"/><Relationship Id="rId23" Type="http://schemas.openxmlformats.org/officeDocument/2006/relationships/image" Target="../media/image25.tiff"/><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oleObject" Target="../embeddings/oleObject1.bin"/><Relationship Id="rId9" Type="http://schemas.openxmlformats.org/officeDocument/2006/relationships/image" Target="../media/image11.png"/><Relationship Id="rId14" Type="http://schemas.openxmlformats.org/officeDocument/2006/relationships/image" Target="../media/image16.png"/><Relationship Id="rId22" Type="http://schemas.openxmlformats.org/officeDocument/2006/relationships/image" Target="../media/image24.png"/></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34.xml"/><Relationship Id="rId18" Type="http://schemas.openxmlformats.org/officeDocument/2006/relationships/image" Target="../media/image28.emf"/><Relationship Id="rId3" Type="http://schemas.openxmlformats.org/officeDocument/2006/relationships/tags" Target="../tags/tag4.xml"/><Relationship Id="rId21" Type="http://schemas.openxmlformats.org/officeDocument/2006/relationships/image" Target="../media/image31.emf"/><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image" Target="../media/image27.emf"/><Relationship Id="rId2" Type="http://schemas.openxmlformats.org/officeDocument/2006/relationships/tags" Target="../tags/tag3.xml"/><Relationship Id="rId16" Type="http://schemas.openxmlformats.org/officeDocument/2006/relationships/image" Target="../media/image26.emf"/><Relationship Id="rId20" Type="http://schemas.openxmlformats.org/officeDocument/2006/relationships/image" Target="../media/image30.emf"/><Relationship Id="rId1" Type="http://schemas.openxmlformats.org/officeDocument/2006/relationships/vmlDrawing" Target="../drawings/vmlDrawing2.v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7.emf"/><Relationship Id="rId23" Type="http://schemas.openxmlformats.org/officeDocument/2006/relationships/chart" Target="../charts/chart1.xml"/><Relationship Id="rId10" Type="http://schemas.openxmlformats.org/officeDocument/2006/relationships/tags" Target="../tags/tag11.xml"/><Relationship Id="rId19" Type="http://schemas.openxmlformats.org/officeDocument/2006/relationships/image" Target="../media/image29.emf"/><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oleObject" Target="../embeddings/oleObject2.bin"/><Relationship Id="rId22" Type="http://schemas.openxmlformats.org/officeDocument/2006/relationships/image" Target="../media/image32.emf"/></Relationships>
</file>

<file path=ppt/slides/_rels/slide5.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7.png"/><Relationship Id="rId3" Type="http://schemas.openxmlformats.org/officeDocument/2006/relationships/slideLayout" Target="../slideLayouts/slideLayout34.xml"/><Relationship Id="rId7" Type="http://schemas.openxmlformats.org/officeDocument/2006/relationships/image" Target="../media/image33.png"/><Relationship Id="rId12" Type="http://schemas.microsoft.com/office/2007/relationships/hdphoto" Target="../media/hdphoto2.wdp"/><Relationship Id="rId2" Type="http://schemas.openxmlformats.org/officeDocument/2006/relationships/tags" Target="../tags/tag14.xml"/><Relationship Id="rId1" Type="http://schemas.openxmlformats.org/officeDocument/2006/relationships/vmlDrawing" Target="../drawings/vmlDrawing3.vml"/><Relationship Id="rId6" Type="http://schemas.openxmlformats.org/officeDocument/2006/relationships/image" Target="../media/image7.emf"/><Relationship Id="rId11" Type="http://schemas.openxmlformats.org/officeDocument/2006/relationships/image" Target="../media/image36.png"/><Relationship Id="rId5" Type="http://schemas.openxmlformats.org/officeDocument/2006/relationships/oleObject" Target="../embeddings/oleObject3.bin"/><Relationship Id="rId10" Type="http://schemas.microsoft.com/office/2007/relationships/hdphoto" Target="../media/hdphoto1.wdp"/><Relationship Id="rId4" Type="http://schemas.openxmlformats.org/officeDocument/2006/relationships/notesSlide" Target="../notesSlides/notesSlide1.xml"/><Relationship Id="rId9" Type="http://schemas.openxmlformats.org/officeDocument/2006/relationships/image" Target="../media/image35.png"/><Relationship Id="rId14" Type="http://schemas.microsoft.com/office/2007/relationships/hdphoto" Target="../media/hdphoto3.wdp"/></Relationships>
</file>

<file path=ppt/slides/_rels/slide6.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slideLayout" Target="../slideLayouts/slideLayout34.xml"/><Relationship Id="rId7" Type="http://schemas.openxmlformats.org/officeDocument/2006/relationships/image" Target="../media/image38.emf"/><Relationship Id="rId2" Type="http://schemas.openxmlformats.org/officeDocument/2006/relationships/tags" Target="../tags/tag15.xml"/><Relationship Id="rId1" Type="http://schemas.openxmlformats.org/officeDocument/2006/relationships/vmlDrawing" Target="../drawings/vmlDrawing4.vml"/><Relationship Id="rId6" Type="http://schemas.openxmlformats.org/officeDocument/2006/relationships/image" Target="../media/image7.emf"/><Relationship Id="rId5" Type="http://schemas.openxmlformats.org/officeDocument/2006/relationships/oleObject" Target="../embeddings/oleObject4.bin"/><Relationship Id="rId4" Type="http://schemas.openxmlformats.org/officeDocument/2006/relationships/notesSlide" Target="../notesSlides/notesSlide2.xml"/><Relationship Id="rId9" Type="http://schemas.openxmlformats.org/officeDocument/2006/relationships/chart" Target="../charts/char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2.sv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1.png"/><Relationship Id="rId2" Type="http://schemas.openxmlformats.org/officeDocument/2006/relationships/image" Target="../media/image40.png"/><Relationship Id="rId1" Type="http://schemas.openxmlformats.org/officeDocument/2006/relationships/slideLayout" Target="../slideLayouts/slideLayout8.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emf"/><Relationship Id="rId1" Type="http://schemas.openxmlformats.org/officeDocument/2006/relationships/slideLayout" Target="../slideLayouts/slideLayout8.xml"/><Relationship Id="rId5" Type="http://schemas.openxmlformats.org/officeDocument/2006/relationships/image" Target="../media/image52.png"/><Relationship Id="rId4" Type="http://schemas.openxmlformats.org/officeDocument/2006/relationships/hyperlink" Target="https://www.youtube.com/watch?v=UXUocqLe5kE"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2.sv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1.png"/><Relationship Id="rId2" Type="http://schemas.openxmlformats.org/officeDocument/2006/relationships/image" Target="../media/image40.png"/><Relationship Id="rId1" Type="http://schemas.openxmlformats.org/officeDocument/2006/relationships/slideLayout" Target="../slideLayouts/slideLayout8.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11.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2.sv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1.png"/><Relationship Id="rId2" Type="http://schemas.openxmlformats.org/officeDocument/2006/relationships/image" Target="../media/image40.png"/><Relationship Id="rId1" Type="http://schemas.openxmlformats.org/officeDocument/2006/relationships/slideLayout" Target="../slideLayouts/slideLayout8.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12.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54.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image" Target="../media/image53.png"/><Relationship Id="rId1" Type="http://schemas.openxmlformats.org/officeDocument/2006/relationships/slideLayout" Target="../slideLayouts/slideLayout8.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2.svg"/><Relationship Id="rId15" Type="http://schemas.openxmlformats.org/officeDocument/2006/relationships/image" Target="../media/image49.png"/><Relationship Id="rId10" Type="http://schemas.openxmlformats.org/officeDocument/2006/relationships/image" Target="../media/image44.png"/><Relationship Id="rId4" Type="http://schemas.openxmlformats.org/officeDocument/2006/relationships/image" Target="../media/image1.png"/><Relationship Id="rId9" Type="http://schemas.openxmlformats.org/officeDocument/2006/relationships/image" Target="../media/image43.png"/><Relationship Id="rId14" Type="http://schemas.openxmlformats.org/officeDocument/2006/relationships/image" Target="../media/image48.png"/></Relationships>
</file>

<file path=ppt/slides/_rels/slide13.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44.png"/><Relationship Id="rId3" Type="http://schemas.openxmlformats.org/officeDocument/2006/relationships/image" Target="../media/image41.png"/><Relationship Id="rId7" Type="http://schemas.openxmlformats.org/officeDocument/2006/relationships/image" Target="../media/image47.png"/><Relationship Id="rId12" Type="http://schemas.openxmlformats.org/officeDocument/2006/relationships/image" Target="../media/image43.png"/><Relationship Id="rId2" Type="http://schemas.openxmlformats.org/officeDocument/2006/relationships/image" Target="../media/image40.png"/><Relationship Id="rId1" Type="http://schemas.openxmlformats.org/officeDocument/2006/relationships/slideLayout" Target="../slideLayouts/slideLayout8.xml"/><Relationship Id="rId6" Type="http://schemas.openxmlformats.org/officeDocument/2006/relationships/image" Target="../media/image46.png"/><Relationship Id="rId11" Type="http://schemas.openxmlformats.org/officeDocument/2006/relationships/image" Target="../media/image2.svg"/><Relationship Id="rId5" Type="http://schemas.openxmlformats.org/officeDocument/2006/relationships/image" Target="../media/image45.png"/><Relationship Id="rId10" Type="http://schemas.openxmlformats.org/officeDocument/2006/relationships/image" Target="../media/image1.png"/><Relationship Id="rId4" Type="http://schemas.openxmlformats.org/officeDocument/2006/relationships/image" Target="../media/image42.png"/><Relationship Id="rId9" Type="http://schemas.openxmlformats.org/officeDocument/2006/relationships/image" Target="../media/image49.png"/></Relationships>
</file>

<file path=ppt/slides/_rels/slide14.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2.svg"/><Relationship Id="rId3" Type="http://schemas.openxmlformats.org/officeDocument/2006/relationships/image" Target="../media/image41.png"/><Relationship Id="rId7" Type="http://schemas.openxmlformats.org/officeDocument/2006/relationships/image" Target="../media/image43.png"/><Relationship Id="rId12" Type="http://schemas.openxmlformats.org/officeDocument/2006/relationships/image" Target="../media/image1.png"/><Relationship Id="rId2" Type="http://schemas.openxmlformats.org/officeDocument/2006/relationships/image" Target="../media/image40.png"/><Relationship Id="rId1" Type="http://schemas.openxmlformats.org/officeDocument/2006/relationships/slideLayout" Target="../slideLayouts/slideLayout8.xml"/><Relationship Id="rId6" Type="http://schemas.openxmlformats.org/officeDocument/2006/relationships/image" Target="../media/image46.png"/><Relationship Id="rId11" Type="http://schemas.openxmlformats.org/officeDocument/2006/relationships/image" Target="../media/image49.png"/><Relationship Id="rId5" Type="http://schemas.openxmlformats.org/officeDocument/2006/relationships/image" Target="../media/image45.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15.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2.svg"/><Relationship Id="rId3" Type="http://schemas.openxmlformats.org/officeDocument/2006/relationships/image" Target="../media/image41.png"/><Relationship Id="rId7" Type="http://schemas.openxmlformats.org/officeDocument/2006/relationships/image" Target="../media/image49.png"/><Relationship Id="rId12" Type="http://schemas.openxmlformats.org/officeDocument/2006/relationships/image" Target="../media/image1.png"/><Relationship Id="rId2" Type="http://schemas.openxmlformats.org/officeDocument/2006/relationships/image" Target="../media/image40.png"/><Relationship Id="rId1" Type="http://schemas.openxmlformats.org/officeDocument/2006/relationships/slideLayout" Target="../slideLayouts/slideLayout8.xml"/><Relationship Id="rId6" Type="http://schemas.openxmlformats.org/officeDocument/2006/relationships/image" Target="../media/image48.png"/><Relationship Id="rId11" Type="http://schemas.openxmlformats.org/officeDocument/2006/relationships/image" Target="../media/image46.png"/><Relationship Id="rId5" Type="http://schemas.openxmlformats.org/officeDocument/2006/relationships/image" Target="../media/image47.png"/><Relationship Id="rId10" Type="http://schemas.openxmlformats.org/officeDocument/2006/relationships/image" Target="../media/image45.png"/><Relationship Id="rId4" Type="http://schemas.openxmlformats.org/officeDocument/2006/relationships/image" Target="../media/image42.png"/><Relationship Id="rId9" Type="http://schemas.openxmlformats.org/officeDocument/2006/relationships/image" Target="../media/image44.png"/></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1.png"/><Relationship Id="rId3" Type="http://schemas.openxmlformats.org/officeDocument/2006/relationships/image" Target="../media/image40.png"/><Relationship Id="rId7" Type="http://schemas.openxmlformats.org/officeDocument/2006/relationships/image" Target="../media/image49.png"/><Relationship Id="rId12" Type="http://schemas.openxmlformats.org/officeDocument/2006/relationships/image" Target="../media/image47.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48.png"/><Relationship Id="rId11" Type="http://schemas.openxmlformats.org/officeDocument/2006/relationships/image" Target="../media/image44.png"/><Relationship Id="rId5" Type="http://schemas.openxmlformats.org/officeDocument/2006/relationships/image" Target="../media/image42.png"/><Relationship Id="rId10" Type="http://schemas.openxmlformats.org/officeDocument/2006/relationships/image" Target="../media/image43.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2.svg"/></Relationships>
</file>

<file path=ppt/slides/_rels/slide17.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2.sv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1.png"/><Relationship Id="rId2" Type="http://schemas.openxmlformats.org/officeDocument/2006/relationships/image" Target="../media/image40.png"/><Relationship Id="rId1" Type="http://schemas.openxmlformats.org/officeDocument/2006/relationships/slideLayout" Target="../slideLayouts/slideLayout8.xml"/><Relationship Id="rId6" Type="http://schemas.openxmlformats.org/officeDocument/2006/relationships/image" Target="../media/image49.png"/><Relationship Id="rId11" Type="http://schemas.openxmlformats.org/officeDocument/2006/relationships/image" Target="../media/image48.png"/><Relationship Id="rId5" Type="http://schemas.openxmlformats.org/officeDocument/2006/relationships/image" Target="../media/image47.png"/><Relationship Id="rId10" Type="http://schemas.openxmlformats.org/officeDocument/2006/relationships/image" Target="../media/image44.png"/><Relationship Id="rId4" Type="http://schemas.openxmlformats.org/officeDocument/2006/relationships/image" Target="../media/image42.png"/><Relationship Id="rId9" Type="http://schemas.openxmlformats.org/officeDocument/2006/relationships/image" Target="../media/image43.png"/></Relationships>
</file>

<file path=ppt/slides/_rels/slide18.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1.png"/><Relationship Id="rId3" Type="http://schemas.openxmlformats.org/officeDocument/2006/relationships/image" Target="../media/image40.png"/><Relationship Id="rId7" Type="http://schemas.openxmlformats.org/officeDocument/2006/relationships/image" Target="../media/image45.png"/><Relationship Id="rId12" Type="http://schemas.openxmlformats.org/officeDocument/2006/relationships/image" Target="../media/image49.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48.png"/><Relationship Id="rId11" Type="http://schemas.openxmlformats.org/officeDocument/2006/relationships/image" Target="../media/image47.png"/><Relationship Id="rId5" Type="http://schemas.openxmlformats.org/officeDocument/2006/relationships/image" Target="../media/image42.png"/><Relationship Id="rId10" Type="http://schemas.openxmlformats.org/officeDocument/2006/relationships/image" Target="../media/image44.png"/><Relationship Id="rId4" Type="http://schemas.openxmlformats.org/officeDocument/2006/relationships/image" Target="../media/image41.png"/><Relationship Id="rId9" Type="http://schemas.openxmlformats.org/officeDocument/2006/relationships/image" Target="../media/image43.png"/><Relationship Id="rId14" Type="http://schemas.openxmlformats.org/officeDocument/2006/relationships/image" Target="../media/image2.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 xmlns:a16="http://schemas.microsoft.com/office/drawing/2014/main" id="{8AB5DA7C-F488-C546-956A-0C9D683B4055}"/>
              </a:ext>
            </a:extLst>
          </p:cNvPr>
          <p:cNvSpPr txBox="1"/>
          <p:nvPr/>
        </p:nvSpPr>
        <p:spPr>
          <a:xfrm>
            <a:off x="1191491" y="3435927"/>
            <a:ext cx="0" cy="0"/>
          </a:xfrm>
          <a:prstGeom prst="rect">
            <a:avLst/>
          </a:prstGeom>
        </p:spPr>
        <p:txBody>
          <a:bodyPr vert="horz" wrap="none" lIns="0" tIns="0" rIns="0" bIns="0" rtlCol="0">
            <a:noAutofit/>
          </a:bodyPr>
          <a:lstStyle/>
          <a:p>
            <a:pPr algn="l"/>
            <a:endParaRPr lang="x-none" sz="2000" dirty="0" err="1">
              <a:solidFill>
                <a:schemeClr val="bg2"/>
              </a:solidFill>
            </a:endParaRPr>
          </a:p>
        </p:txBody>
      </p:sp>
      <p:sp>
        <p:nvSpPr>
          <p:cNvPr id="3" name="Titolo 2"/>
          <p:cNvSpPr>
            <a:spLocks noGrp="1"/>
          </p:cNvSpPr>
          <p:nvPr>
            <p:ph type="title"/>
          </p:nvPr>
        </p:nvSpPr>
        <p:spPr>
          <a:xfrm>
            <a:off x="6395064" y="2988807"/>
            <a:ext cx="5101612" cy="833178"/>
          </a:xfrm>
        </p:spPr>
        <p:txBody>
          <a:bodyPr/>
          <a:lstStyle/>
          <a:p>
            <a:r>
              <a:rPr lang="it-IT" dirty="0"/>
              <a:t>Audizioni ARERA: </a:t>
            </a:r>
            <a:br>
              <a:rPr lang="it-IT" dirty="0"/>
            </a:br>
            <a:r>
              <a:rPr lang="it-IT" dirty="0"/>
              <a:t>Quadro Strategico 2022-2025</a:t>
            </a:r>
          </a:p>
        </p:txBody>
      </p:sp>
      <p:sp>
        <p:nvSpPr>
          <p:cNvPr id="6" name="Segnaposto testo 5"/>
          <p:cNvSpPr>
            <a:spLocks noGrp="1"/>
          </p:cNvSpPr>
          <p:nvPr>
            <p:ph type="body" sz="quarter" idx="11"/>
          </p:nvPr>
        </p:nvSpPr>
        <p:spPr>
          <a:xfrm>
            <a:off x="6395063" y="4957201"/>
            <a:ext cx="5112131" cy="276999"/>
          </a:xfrm>
        </p:spPr>
        <p:txBody>
          <a:bodyPr/>
          <a:lstStyle/>
          <a:p>
            <a:r>
              <a:rPr lang="it-IT" sz="1800" i="1" dirty="0"/>
              <a:t>Milano, 24 novembre 2021</a:t>
            </a:r>
          </a:p>
        </p:txBody>
      </p:sp>
    </p:spTree>
    <p:extLst>
      <p:ext uri="{BB962C8B-B14F-4D97-AF65-F5344CB8AC3E}">
        <p14:creationId xmlns:p14="http://schemas.microsoft.com/office/powerpoint/2010/main" val="3948555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 xmlns:a16="http://schemas.microsoft.com/office/drawing/2014/main" id="{98A4A220-4106-5649-9E26-A0EF9F961FE3}"/>
              </a:ext>
            </a:extLst>
          </p:cNvPr>
          <p:cNvSpPr>
            <a:spLocks noGrp="1"/>
          </p:cNvSpPr>
          <p:nvPr>
            <p:ph type="title"/>
          </p:nvPr>
        </p:nvSpPr>
        <p:spPr/>
        <p:txBody>
          <a:bodyPr>
            <a:spAutoFit/>
          </a:bodyPr>
          <a:lstStyle/>
          <a:p>
            <a:pPr algn="r"/>
            <a:r>
              <a:rPr lang="it-IT" dirty="0"/>
              <a:t>Agenda</a:t>
            </a:r>
            <a:endParaRPr lang="x-none" dirty="0"/>
          </a:p>
        </p:txBody>
      </p:sp>
      <p:graphicFrame>
        <p:nvGraphicFramePr>
          <p:cNvPr id="5" name="Tabella 3">
            <a:extLst>
              <a:ext uri="{FF2B5EF4-FFF2-40B4-BE49-F238E27FC236}">
                <a16:creationId xmlns="" xmlns:a16="http://schemas.microsoft.com/office/drawing/2014/main" id="{BFCE3EA3-5737-44F0-BC3B-20964A6D2181}"/>
              </a:ext>
            </a:extLst>
          </p:cNvPr>
          <p:cNvGraphicFramePr>
            <a:graphicFrameLocks noGrp="1"/>
          </p:cNvGraphicFramePr>
          <p:nvPr>
            <p:extLst>
              <p:ext uri="{D42A27DB-BD31-4B8C-83A1-F6EECF244321}">
                <p14:modId xmlns:p14="http://schemas.microsoft.com/office/powerpoint/2010/main" val="3884568774"/>
              </p:ext>
            </p:extLst>
          </p:nvPr>
        </p:nvGraphicFramePr>
        <p:xfrm>
          <a:off x="5071621" y="2262884"/>
          <a:ext cx="6526145" cy="2123440"/>
        </p:xfrm>
        <a:graphic>
          <a:graphicData uri="http://schemas.openxmlformats.org/drawingml/2006/table">
            <a:tbl>
              <a:tblPr firstRow="1" bandRow="1">
                <a:tableStyleId>{5940675A-B579-460E-94D1-54222C63F5DA}</a:tableStyleId>
              </a:tblPr>
              <a:tblGrid>
                <a:gridCol w="1093484">
                  <a:extLst>
                    <a:ext uri="{9D8B030D-6E8A-4147-A177-3AD203B41FA5}">
                      <a16:colId xmlns="" xmlns:a16="http://schemas.microsoft.com/office/drawing/2014/main" val="3074021072"/>
                    </a:ext>
                  </a:extLst>
                </a:gridCol>
                <a:gridCol w="5218821">
                  <a:extLst>
                    <a:ext uri="{9D8B030D-6E8A-4147-A177-3AD203B41FA5}">
                      <a16:colId xmlns="" xmlns:a16="http://schemas.microsoft.com/office/drawing/2014/main" val="921064218"/>
                    </a:ext>
                  </a:extLst>
                </a:gridCol>
                <a:gridCol w="213840">
                  <a:extLst>
                    <a:ext uri="{9D8B030D-6E8A-4147-A177-3AD203B41FA5}">
                      <a16:colId xmlns="" xmlns:a16="http://schemas.microsoft.com/office/drawing/2014/main" val="2573046742"/>
                    </a:ext>
                  </a:extLst>
                </a:gridCol>
              </a:tblGrid>
              <a:tr h="370840">
                <a:tc>
                  <a:txBody>
                    <a:bodyPr/>
                    <a:lstStyle/>
                    <a:p>
                      <a:pPr algn="ctr">
                        <a:lnSpc>
                          <a:spcPct val="100000"/>
                        </a:lnSpc>
                      </a:pPr>
                      <a:r>
                        <a:rPr lang="it-IT" sz="1800" b="1" dirty="0">
                          <a:solidFill>
                            <a:srgbClr val="009FDA"/>
                          </a:solidFill>
                        </a:rPr>
                        <a:t>01</a:t>
                      </a:r>
                      <a:endParaRPr lang="x-none" sz="1800"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1219194" rtl="0" eaLnBrk="1" fontAlgn="auto" latinLnBrk="0" hangingPunct="1">
                        <a:lnSpc>
                          <a:spcPct val="100000"/>
                        </a:lnSpc>
                        <a:spcBef>
                          <a:spcPts val="0"/>
                        </a:spcBef>
                        <a:spcAft>
                          <a:spcPts val="0"/>
                        </a:spcAft>
                        <a:buClrTx/>
                        <a:buSzTx/>
                        <a:buFontTx/>
                        <a:buNone/>
                        <a:tabLst/>
                        <a:defRPr/>
                      </a:pPr>
                      <a:r>
                        <a:rPr lang="it-IT" sz="1800" b="1" dirty="0">
                          <a:solidFill>
                            <a:srgbClr val="E6326E"/>
                          </a:solidFill>
                        </a:rPr>
                        <a:t>Breve presentazione A2A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r" defTabSz="1219194"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srgbClr val="474746"/>
                        </a:solidFill>
                        <a:effectLst/>
                        <a:uLnTx/>
                        <a:uFillTx/>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3632981157"/>
                  </a:ext>
                </a:extLst>
              </a:tr>
              <a:tr h="370840">
                <a:tc>
                  <a:txBody>
                    <a:bodyPr/>
                    <a:lstStyle/>
                    <a:p>
                      <a:pPr marL="0" marR="0" lvl="0" indent="0" algn="ctr" defTabSz="1219194" rtl="0" eaLnBrk="1" fontAlgn="auto" latinLnBrk="0" hangingPunct="1">
                        <a:lnSpc>
                          <a:spcPct val="100000"/>
                        </a:lnSpc>
                        <a:spcBef>
                          <a:spcPts val="0"/>
                        </a:spcBef>
                        <a:spcAft>
                          <a:spcPts val="0"/>
                        </a:spcAft>
                        <a:buClrTx/>
                        <a:buSzTx/>
                        <a:buFontTx/>
                        <a:buNone/>
                        <a:tabLst/>
                        <a:defRPr/>
                      </a:pPr>
                      <a:r>
                        <a:rPr lang="it-IT" sz="1800" b="1" dirty="0">
                          <a:solidFill>
                            <a:srgbClr val="009FDA"/>
                          </a:solidFill>
                        </a:rPr>
                        <a:t>02</a:t>
                      </a:r>
                      <a:endParaRPr lang="x-none" sz="1800"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1219194" rtl="0" eaLnBrk="1" fontAlgn="auto" latinLnBrk="0" hangingPunct="1">
                        <a:lnSpc>
                          <a:spcPct val="100000"/>
                        </a:lnSpc>
                        <a:spcBef>
                          <a:spcPts val="0"/>
                        </a:spcBef>
                        <a:spcAft>
                          <a:spcPts val="0"/>
                        </a:spcAft>
                        <a:buClrTx/>
                        <a:buSzTx/>
                        <a:buFontTx/>
                        <a:buNone/>
                        <a:tabLst/>
                        <a:defRPr/>
                      </a:pPr>
                      <a:r>
                        <a:rPr lang="it-IT" sz="1800" dirty="0">
                          <a:solidFill>
                            <a:schemeClr val="tx2"/>
                          </a:solidFill>
                        </a:rPr>
                        <a:t>Commenti e osservazioni al Quadro Strategico ARERA 2022-2025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r" defTabSz="1219194"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srgbClr val="474746"/>
                        </a:solidFill>
                        <a:effectLst/>
                        <a:uLnTx/>
                        <a:uFillTx/>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367760513"/>
                  </a:ext>
                </a:extLst>
              </a:tr>
              <a:tr h="370840">
                <a:tc>
                  <a:txBody>
                    <a:bodyPr/>
                    <a:lstStyle/>
                    <a:p>
                      <a:pPr marL="0" marR="0" lvl="0" indent="0" algn="ctr" defTabSz="1219194" rtl="0" eaLnBrk="1" fontAlgn="auto" latinLnBrk="0" hangingPunct="1">
                        <a:lnSpc>
                          <a:spcPct val="100000"/>
                        </a:lnSpc>
                        <a:spcBef>
                          <a:spcPts val="0"/>
                        </a:spcBef>
                        <a:spcAft>
                          <a:spcPts val="0"/>
                        </a:spcAft>
                        <a:buClrTx/>
                        <a:buSzTx/>
                        <a:buFontTx/>
                        <a:buNone/>
                        <a:tabLst/>
                        <a:defRPr/>
                      </a:pPr>
                      <a:r>
                        <a:rPr lang="it-IT" sz="1800" b="1" dirty="0">
                          <a:solidFill>
                            <a:srgbClr val="009FDA"/>
                          </a:solidFill>
                        </a:rPr>
                        <a:t>03</a:t>
                      </a:r>
                      <a:endParaRPr lang="x-none" sz="1800"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1219194" rtl="0" eaLnBrk="1" fontAlgn="auto" latinLnBrk="0" hangingPunct="1">
                        <a:lnSpc>
                          <a:spcPct val="100000"/>
                        </a:lnSpc>
                        <a:spcBef>
                          <a:spcPts val="0"/>
                        </a:spcBef>
                        <a:spcAft>
                          <a:spcPts val="0"/>
                        </a:spcAft>
                        <a:buClrTx/>
                        <a:buSzTx/>
                        <a:buFontTx/>
                        <a:buNone/>
                        <a:tabLst/>
                        <a:defRPr/>
                      </a:pPr>
                      <a:r>
                        <a:rPr lang="it-IT" sz="1800" dirty="0" err="1">
                          <a:solidFill>
                            <a:schemeClr val="tx2"/>
                          </a:solidFill>
                        </a:rPr>
                        <a:t>Annex</a:t>
                      </a:r>
                      <a:r>
                        <a:rPr lang="it-IT" sz="1800" dirty="0">
                          <a:solidFill>
                            <a:schemeClr val="tx2"/>
                          </a:solidFill>
                        </a:rPr>
                        <a:t> (osservazioni puntuali)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r" defTabSz="1219194"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srgbClr val="474746"/>
                        </a:solidFill>
                        <a:effectLst/>
                        <a:uLnTx/>
                        <a:uFillTx/>
                        <a:latin typeface="Segoe UI"/>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392620265"/>
                  </a:ext>
                </a:extLst>
              </a:tr>
              <a:tr h="370840">
                <a:tc>
                  <a:txBody>
                    <a:bodyPr/>
                    <a:lstStyle/>
                    <a:p>
                      <a:pPr marL="0" marR="0" lvl="0" indent="0" algn="ctr" defTabSz="1219194" rtl="0" eaLnBrk="1" fontAlgn="auto" latinLnBrk="0" hangingPunct="1">
                        <a:lnSpc>
                          <a:spcPct val="100000"/>
                        </a:lnSpc>
                        <a:spcBef>
                          <a:spcPts val="0"/>
                        </a:spcBef>
                        <a:spcAft>
                          <a:spcPts val="0"/>
                        </a:spcAft>
                        <a:buClrTx/>
                        <a:buSzTx/>
                        <a:buFontTx/>
                        <a:buNone/>
                        <a:tabLst/>
                        <a:defRPr/>
                      </a:pPr>
                      <a:endParaRPr lang="x-none" sz="1800"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1219194" rtl="0" eaLnBrk="1" fontAlgn="auto" latinLnBrk="0" hangingPunct="1">
                        <a:lnSpc>
                          <a:spcPct val="100000"/>
                        </a:lnSpc>
                        <a:spcBef>
                          <a:spcPts val="0"/>
                        </a:spcBef>
                        <a:spcAft>
                          <a:spcPts val="0"/>
                        </a:spcAft>
                        <a:buClrTx/>
                        <a:buSzTx/>
                        <a:buFontTx/>
                        <a:buNone/>
                        <a:tabLst/>
                        <a:defRPr/>
                      </a:pPr>
                      <a:endParaRPr lang="it-IT" sz="1800" dirty="0">
                        <a:solidFill>
                          <a:schemeClr val="tx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r" defTabSz="1219194"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srgbClr val="474746"/>
                        </a:solidFill>
                        <a:effectLst/>
                        <a:uLnTx/>
                        <a:uFillTx/>
                        <a:latin typeface="Segoe UI"/>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2057255053"/>
                  </a:ext>
                </a:extLst>
              </a:tr>
              <a:tr h="370840">
                <a:tc>
                  <a:txBody>
                    <a:bodyPr/>
                    <a:lstStyle/>
                    <a:p>
                      <a:pPr marL="0" marR="0" lvl="0" indent="0" algn="ctr" defTabSz="1219194" rtl="0" eaLnBrk="1" fontAlgn="auto" latinLnBrk="0" hangingPunct="1">
                        <a:lnSpc>
                          <a:spcPct val="100000"/>
                        </a:lnSpc>
                        <a:spcBef>
                          <a:spcPts val="0"/>
                        </a:spcBef>
                        <a:spcAft>
                          <a:spcPts val="0"/>
                        </a:spcAft>
                        <a:buClrTx/>
                        <a:buSzTx/>
                        <a:buFontTx/>
                        <a:buNone/>
                        <a:tabLst/>
                        <a:defRPr/>
                      </a:pPr>
                      <a:endParaRPr lang="x-none" sz="1800"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1219194" rtl="0" eaLnBrk="1" fontAlgn="auto" latinLnBrk="0" hangingPunct="1">
                        <a:lnSpc>
                          <a:spcPct val="100000"/>
                        </a:lnSpc>
                        <a:spcBef>
                          <a:spcPts val="0"/>
                        </a:spcBef>
                        <a:spcAft>
                          <a:spcPts val="0"/>
                        </a:spcAft>
                        <a:buClrTx/>
                        <a:buSzTx/>
                        <a:buFontTx/>
                        <a:buNone/>
                        <a:tabLst/>
                        <a:defRPr/>
                      </a:pPr>
                      <a:endParaRPr lang="it-IT" sz="1800" dirty="0">
                        <a:solidFill>
                          <a:schemeClr val="tx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r" defTabSz="1219194"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srgbClr val="474746"/>
                        </a:solidFill>
                        <a:effectLst/>
                        <a:uLnTx/>
                        <a:uFillTx/>
                        <a:latin typeface="Segoe UI"/>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517507315"/>
                  </a:ext>
                </a:extLst>
              </a:tr>
            </a:tbl>
          </a:graphicData>
        </a:graphic>
      </p:graphicFrame>
    </p:spTree>
    <p:extLst>
      <p:ext uri="{BB962C8B-B14F-4D97-AF65-F5344CB8AC3E}">
        <p14:creationId xmlns:p14="http://schemas.microsoft.com/office/powerpoint/2010/main" val="378527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ggetto 2" hidden="1"/>
          <p:cNvGraphicFramePr>
            <a:graphicFrameLocks noChangeAspect="1"/>
          </p:cNvGraphicFramePr>
          <p:nvPr>
            <p:custDataLst>
              <p:tags r:id="rId2"/>
            </p:custDataLst>
          </p:nvPr>
        </p:nvGraphicFramePr>
        <p:xfrm>
          <a:off x="1985" y="1811"/>
          <a:ext cx="1588" cy="1588"/>
        </p:xfrm>
        <a:graphic>
          <a:graphicData uri="http://schemas.openxmlformats.org/presentationml/2006/ole">
            <mc:AlternateContent xmlns:mc="http://schemas.openxmlformats.org/markup-compatibility/2006">
              <mc:Choice xmlns:v="urn:schemas-microsoft-com:vml" Requires="v">
                <p:oleObj spid="_x0000_s1164" name="Diapositiva think-cell" r:id="rId4" imgW="360" imgH="360" progId="TCLayout.ActiveDocument.1">
                  <p:embed/>
                </p:oleObj>
              </mc:Choice>
              <mc:Fallback>
                <p:oleObj name="Diapositiva think-cell" r:id="rId4" imgW="360" imgH="360" progId="TCLayout.ActiveDocument.1">
                  <p:embed/>
                  <p:pic>
                    <p:nvPicPr>
                      <p:cNvPr id="3" name="Oggetto 2" hidden="1"/>
                      <p:cNvPicPr/>
                      <p:nvPr/>
                    </p:nvPicPr>
                    <p:blipFill>
                      <a:blip r:embed="rId5"/>
                      <a:stretch>
                        <a:fillRect/>
                      </a:stretch>
                    </p:blipFill>
                    <p:spPr>
                      <a:xfrm>
                        <a:off x="1985" y="1811"/>
                        <a:ext cx="1588" cy="1588"/>
                      </a:xfrm>
                      <a:prstGeom prst="rect">
                        <a:avLst/>
                      </a:prstGeom>
                    </p:spPr>
                  </p:pic>
                </p:oleObj>
              </mc:Fallback>
            </mc:AlternateContent>
          </a:graphicData>
        </a:graphic>
      </p:graphicFrame>
      <p:sp>
        <p:nvSpPr>
          <p:cNvPr id="45" name="Rettangolo 44">
            <a:extLst>
              <a:ext uri="{FF2B5EF4-FFF2-40B4-BE49-F238E27FC236}">
                <a16:creationId xmlns="" xmlns:a16="http://schemas.microsoft.com/office/drawing/2014/main" id="{FA155379-EFC3-425A-9872-C290F919F9BE}"/>
              </a:ext>
            </a:extLst>
          </p:cNvPr>
          <p:cNvSpPr/>
          <p:nvPr/>
        </p:nvSpPr>
        <p:spPr>
          <a:xfrm>
            <a:off x="398" y="224"/>
            <a:ext cx="5880394" cy="6857554"/>
          </a:xfrm>
          <a:prstGeom prst="rect">
            <a:avLst/>
          </a:prstGeom>
          <a:solidFill>
            <a:srgbClr val="009FD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71014">
              <a:lnSpc>
                <a:spcPct val="90000"/>
              </a:lnSpc>
            </a:pPr>
            <a:endParaRPr lang="it-IT" sz="2400">
              <a:solidFill>
                <a:srgbClr val="474746"/>
              </a:solidFill>
              <a:ea typeface="Roboto" panose="02000000000000000000" pitchFamily="2" charset="0"/>
              <a:cs typeface="Verdana"/>
            </a:endParaRPr>
          </a:p>
        </p:txBody>
      </p:sp>
      <p:sp>
        <p:nvSpPr>
          <p:cNvPr id="9" name="Titolo 3">
            <a:extLst>
              <a:ext uri="{FF2B5EF4-FFF2-40B4-BE49-F238E27FC236}">
                <a16:creationId xmlns="" xmlns:a16="http://schemas.microsoft.com/office/drawing/2014/main" id="{E94A5D4A-1822-524A-A8E5-552AB264C8E9}"/>
              </a:ext>
            </a:extLst>
          </p:cNvPr>
          <p:cNvSpPr>
            <a:spLocks noGrp="1"/>
          </p:cNvSpPr>
          <p:nvPr>
            <p:ph type="title"/>
          </p:nvPr>
        </p:nvSpPr>
        <p:spPr/>
        <p:txBody>
          <a:bodyPr vert="horz"/>
          <a:lstStyle/>
          <a:p>
            <a:r>
              <a:rPr lang="it-IT" cap="none" dirty="0"/>
              <a:t>A2A LIFE COMPANY</a:t>
            </a:r>
          </a:p>
        </p:txBody>
      </p:sp>
      <p:sp>
        <p:nvSpPr>
          <p:cNvPr id="10" name="Segnaposto contenuto 2">
            <a:extLst>
              <a:ext uri="{FF2B5EF4-FFF2-40B4-BE49-F238E27FC236}">
                <a16:creationId xmlns="" xmlns:a16="http://schemas.microsoft.com/office/drawing/2014/main" id="{6BAEA7A4-A460-844F-87DF-6DEB17E36155}"/>
              </a:ext>
            </a:extLst>
          </p:cNvPr>
          <p:cNvSpPr>
            <a:spLocks noGrp="1"/>
          </p:cNvSpPr>
          <p:nvPr>
            <p:ph idx="15"/>
          </p:nvPr>
        </p:nvSpPr>
        <p:spPr/>
        <p:txBody>
          <a:bodyPr>
            <a:noAutofit/>
          </a:bodyPr>
          <a:lstStyle/>
          <a:p>
            <a:r>
              <a:rPr lang="it-IT" sz="1800" dirty="0"/>
              <a:t>Dove siamo e cosa facciamo</a:t>
            </a:r>
          </a:p>
        </p:txBody>
      </p:sp>
      <p:sp>
        <p:nvSpPr>
          <p:cNvPr id="8" name="CasellaDiTesto 7">
            <a:extLst>
              <a:ext uri="{FF2B5EF4-FFF2-40B4-BE49-F238E27FC236}">
                <a16:creationId xmlns="" xmlns:a16="http://schemas.microsoft.com/office/drawing/2014/main" id="{31C4E7EA-5CF4-1A45-8C27-0570546BA2DB}"/>
              </a:ext>
            </a:extLst>
          </p:cNvPr>
          <p:cNvSpPr txBox="1"/>
          <p:nvPr/>
        </p:nvSpPr>
        <p:spPr>
          <a:xfrm>
            <a:off x="5437309" y="1053330"/>
            <a:ext cx="0" cy="0"/>
          </a:xfrm>
          <a:prstGeom prst="rect">
            <a:avLst/>
          </a:prstGeom>
        </p:spPr>
        <p:txBody>
          <a:bodyPr vert="horz" wrap="none" lIns="0" tIns="0" rIns="0" bIns="0" rtlCol="0">
            <a:noAutofit/>
          </a:bodyPr>
          <a:lstStyle/>
          <a:p>
            <a:pPr defTabSz="871014"/>
            <a:endParaRPr lang="x-none" sz="2000" dirty="0" err="1">
              <a:solidFill>
                <a:srgbClr val="878787"/>
              </a:solidFill>
            </a:endParaRPr>
          </a:p>
        </p:txBody>
      </p:sp>
      <p:sp>
        <p:nvSpPr>
          <p:cNvPr id="46" name="Rettangolo 45">
            <a:extLst>
              <a:ext uri="{FF2B5EF4-FFF2-40B4-BE49-F238E27FC236}">
                <a16:creationId xmlns="" xmlns:a16="http://schemas.microsoft.com/office/drawing/2014/main" id="{4AE7288D-67D3-AE44-996C-7BC2D8D7772A}"/>
              </a:ext>
            </a:extLst>
          </p:cNvPr>
          <p:cNvSpPr/>
          <p:nvPr/>
        </p:nvSpPr>
        <p:spPr>
          <a:xfrm>
            <a:off x="1080313" y="1465194"/>
            <a:ext cx="3615689" cy="707886"/>
          </a:xfrm>
          <a:prstGeom prst="rect">
            <a:avLst/>
          </a:prstGeom>
        </p:spPr>
        <p:txBody>
          <a:bodyPr wrap="square">
            <a:spAutoFit/>
          </a:bodyPr>
          <a:lstStyle/>
          <a:p>
            <a:pPr defTabSz="871014"/>
            <a:r>
              <a:rPr lang="it-IT" sz="2000" dirty="0">
                <a:solidFill>
                  <a:srgbClr val="474746"/>
                </a:solidFill>
                <a:ea typeface="Segoe UI" panose="020B0502040204020203" pitchFamily="34" charset="0"/>
                <a:cs typeface="Segoe UI" panose="020B0502040204020203" pitchFamily="34" charset="0"/>
              </a:rPr>
              <a:t>Siamo una </a:t>
            </a:r>
            <a:r>
              <a:rPr lang="it-IT" b="1" dirty="0">
                <a:solidFill>
                  <a:srgbClr val="474746"/>
                </a:solidFill>
                <a:ea typeface="Segoe UI" panose="020B0502040204020203" pitchFamily="34" charset="0"/>
                <a:cs typeface="Segoe UI" panose="020B0502040204020203" pitchFamily="34" charset="0"/>
              </a:rPr>
              <a:t>Life Company</a:t>
            </a:r>
            <a:r>
              <a:rPr lang="it-IT" sz="2000" b="1" dirty="0">
                <a:solidFill>
                  <a:srgbClr val="474746"/>
                </a:solidFill>
                <a:ea typeface="Segoe UI" panose="020B0502040204020203" pitchFamily="34" charset="0"/>
                <a:cs typeface="Segoe UI" panose="020B0502040204020203" pitchFamily="34" charset="0"/>
              </a:rPr>
              <a:t> e </a:t>
            </a:r>
            <a:r>
              <a:rPr lang="it-IT" sz="2000" dirty="0">
                <a:solidFill>
                  <a:srgbClr val="474746"/>
                </a:solidFill>
                <a:ea typeface="Segoe UI" panose="020B0502040204020203" pitchFamily="34" charset="0"/>
                <a:cs typeface="Segoe UI" panose="020B0502040204020203" pitchFamily="34" charset="0"/>
              </a:rPr>
              <a:t>ci occupiamo di:</a:t>
            </a:r>
          </a:p>
        </p:txBody>
      </p:sp>
      <p:sp>
        <p:nvSpPr>
          <p:cNvPr id="47" name="Rettangolo 46">
            <a:extLst>
              <a:ext uri="{FF2B5EF4-FFF2-40B4-BE49-F238E27FC236}">
                <a16:creationId xmlns="" xmlns:a16="http://schemas.microsoft.com/office/drawing/2014/main" id="{36CB6A1B-D82D-374E-8AD1-D6698DE4001B}"/>
              </a:ext>
            </a:extLst>
          </p:cNvPr>
          <p:cNvSpPr/>
          <p:nvPr/>
        </p:nvSpPr>
        <p:spPr>
          <a:xfrm>
            <a:off x="1781739" y="2485864"/>
            <a:ext cx="2850984" cy="492443"/>
          </a:xfrm>
          <a:prstGeom prst="rect">
            <a:avLst/>
          </a:prstGeom>
        </p:spPr>
        <p:txBody>
          <a:bodyPr wrap="square">
            <a:spAutoFit/>
          </a:bodyPr>
          <a:lstStyle/>
          <a:p>
            <a:pPr defTabSz="871014"/>
            <a:r>
              <a:rPr lang="it-IT" sz="2600" b="1" dirty="0">
                <a:solidFill>
                  <a:srgbClr val="474746"/>
                </a:solidFill>
                <a:ea typeface="Segoe UI" panose="020B0502040204020203" pitchFamily="34" charset="0"/>
                <a:cs typeface="Segoe UI" panose="020B0502040204020203" pitchFamily="34" charset="0"/>
              </a:rPr>
              <a:t>AMBIENTE</a:t>
            </a:r>
          </a:p>
        </p:txBody>
      </p:sp>
      <p:grpSp>
        <p:nvGrpSpPr>
          <p:cNvPr id="48" name="Elemento grafico 79">
            <a:extLst>
              <a:ext uri="{FF2B5EF4-FFF2-40B4-BE49-F238E27FC236}">
                <a16:creationId xmlns="" xmlns:a16="http://schemas.microsoft.com/office/drawing/2014/main" id="{753A35DA-9A01-9C41-BA0C-84B7BB7B70DB}"/>
              </a:ext>
            </a:extLst>
          </p:cNvPr>
          <p:cNvGrpSpPr/>
          <p:nvPr/>
        </p:nvGrpSpPr>
        <p:grpSpPr>
          <a:xfrm>
            <a:off x="1242719" y="2546100"/>
            <a:ext cx="388911" cy="400364"/>
            <a:chOff x="6772900" y="1607003"/>
            <a:chExt cx="388936" cy="400390"/>
          </a:xfrm>
          <a:solidFill>
            <a:srgbClr val="009FDA"/>
          </a:solidFill>
        </p:grpSpPr>
        <p:sp>
          <p:nvSpPr>
            <p:cNvPr id="49" name="Figura a mano libera 48">
              <a:extLst>
                <a:ext uri="{FF2B5EF4-FFF2-40B4-BE49-F238E27FC236}">
                  <a16:creationId xmlns="" xmlns:a16="http://schemas.microsoft.com/office/drawing/2014/main" id="{4C935F26-A55B-4B4A-90D7-847614C57E18}"/>
                </a:ext>
              </a:extLst>
            </p:cNvPr>
            <p:cNvSpPr/>
            <p:nvPr/>
          </p:nvSpPr>
          <p:spPr>
            <a:xfrm>
              <a:off x="6905556" y="1607003"/>
              <a:ext cx="199003" cy="140947"/>
            </a:xfrm>
            <a:custGeom>
              <a:avLst/>
              <a:gdLst>
                <a:gd name="connsiteX0" fmla="*/ 156836 w 199003"/>
                <a:gd name="connsiteY0" fmla="*/ 140947 h 140947"/>
                <a:gd name="connsiteX1" fmla="*/ 156836 w 199003"/>
                <a:gd name="connsiteY1" fmla="*/ 140947 h 140947"/>
                <a:gd name="connsiteX2" fmla="*/ 51462 w 199003"/>
                <a:gd name="connsiteY2" fmla="*/ 135958 h 140947"/>
                <a:gd name="connsiteX3" fmla="*/ 46561 w 199003"/>
                <a:gd name="connsiteY3" fmla="*/ 132216 h 140947"/>
                <a:gd name="connsiteX4" fmla="*/ 49011 w 199003"/>
                <a:gd name="connsiteY4" fmla="*/ 127227 h 140947"/>
                <a:gd name="connsiteX5" fmla="*/ 80869 w 199003"/>
                <a:gd name="connsiteY5" fmla="*/ 106022 h 140947"/>
                <a:gd name="connsiteX6" fmla="*/ 24506 w 199003"/>
                <a:gd name="connsiteY6" fmla="*/ 22452 h 140947"/>
                <a:gd name="connsiteX7" fmla="*/ 0 w 199003"/>
                <a:gd name="connsiteY7" fmla="*/ 9979 h 140947"/>
                <a:gd name="connsiteX8" fmla="*/ 0 w 199003"/>
                <a:gd name="connsiteY8" fmla="*/ 9979 h 140947"/>
                <a:gd name="connsiteX9" fmla="*/ 0 w 199003"/>
                <a:gd name="connsiteY9" fmla="*/ 0 h 140947"/>
                <a:gd name="connsiteX10" fmla="*/ 28181 w 199003"/>
                <a:gd name="connsiteY10" fmla="*/ 13721 h 140947"/>
                <a:gd name="connsiteX11" fmla="*/ 89446 w 199003"/>
                <a:gd name="connsiteY11" fmla="*/ 106022 h 140947"/>
                <a:gd name="connsiteX12" fmla="*/ 88220 w 199003"/>
                <a:gd name="connsiteY12" fmla="*/ 112259 h 140947"/>
                <a:gd name="connsiteX13" fmla="*/ 66165 w 199003"/>
                <a:gd name="connsiteY13" fmla="*/ 127227 h 140947"/>
                <a:gd name="connsiteX14" fmla="*/ 154385 w 199003"/>
                <a:gd name="connsiteY14" fmla="*/ 130969 h 140947"/>
                <a:gd name="connsiteX15" fmla="*/ 185017 w 199003"/>
                <a:gd name="connsiteY15" fmla="*/ 62366 h 140947"/>
                <a:gd name="connsiteX16" fmla="*/ 170314 w 199003"/>
                <a:gd name="connsiteY16" fmla="*/ 68603 h 140947"/>
                <a:gd name="connsiteX17" fmla="*/ 164188 w 199003"/>
                <a:gd name="connsiteY17" fmla="*/ 66108 h 140947"/>
                <a:gd name="connsiteX18" fmla="*/ 166638 w 199003"/>
                <a:gd name="connsiteY18" fmla="*/ 59872 h 140947"/>
                <a:gd name="connsiteX19" fmla="*/ 192369 w 199003"/>
                <a:gd name="connsiteY19" fmla="*/ 47398 h 140947"/>
                <a:gd name="connsiteX20" fmla="*/ 197270 w 199003"/>
                <a:gd name="connsiteY20" fmla="*/ 48646 h 140947"/>
                <a:gd name="connsiteX21" fmla="*/ 198496 w 199003"/>
                <a:gd name="connsiteY21" fmla="*/ 53635 h 140947"/>
                <a:gd name="connsiteX22" fmla="*/ 160512 w 199003"/>
                <a:gd name="connsiteY22" fmla="*/ 137206 h 140947"/>
                <a:gd name="connsiteX23" fmla="*/ 156836 w 199003"/>
                <a:gd name="connsiteY23" fmla="*/ 140947 h 14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9003" h="140947">
                  <a:moveTo>
                    <a:pt x="156836" y="140947"/>
                  </a:moveTo>
                  <a:cubicBezTo>
                    <a:pt x="156836" y="140947"/>
                    <a:pt x="156836" y="140947"/>
                    <a:pt x="156836" y="140947"/>
                  </a:cubicBezTo>
                  <a:lnTo>
                    <a:pt x="51462" y="135958"/>
                  </a:lnTo>
                  <a:cubicBezTo>
                    <a:pt x="49011" y="135958"/>
                    <a:pt x="47786" y="134711"/>
                    <a:pt x="46561" y="132216"/>
                  </a:cubicBezTo>
                  <a:cubicBezTo>
                    <a:pt x="46561" y="129722"/>
                    <a:pt x="46561" y="128474"/>
                    <a:pt x="49011" y="127227"/>
                  </a:cubicBezTo>
                  <a:lnTo>
                    <a:pt x="80869" y="106022"/>
                  </a:lnTo>
                  <a:cubicBezTo>
                    <a:pt x="68616" y="78581"/>
                    <a:pt x="49011" y="42409"/>
                    <a:pt x="24506" y="22452"/>
                  </a:cubicBezTo>
                  <a:cubicBezTo>
                    <a:pt x="12253" y="12473"/>
                    <a:pt x="3676" y="9979"/>
                    <a:pt x="0" y="9979"/>
                  </a:cubicBezTo>
                  <a:lnTo>
                    <a:pt x="0" y="9979"/>
                  </a:lnTo>
                  <a:lnTo>
                    <a:pt x="0" y="0"/>
                  </a:lnTo>
                  <a:cubicBezTo>
                    <a:pt x="1225" y="0"/>
                    <a:pt x="12253" y="0"/>
                    <a:pt x="28181" y="13721"/>
                  </a:cubicBezTo>
                  <a:cubicBezTo>
                    <a:pt x="50237" y="31183"/>
                    <a:pt x="69841" y="62366"/>
                    <a:pt x="89446" y="106022"/>
                  </a:cubicBezTo>
                  <a:cubicBezTo>
                    <a:pt x="90671" y="108517"/>
                    <a:pt x="89446" y="111012"/>
                    <a:pt x="88220" y="112259"/>
                  </a:cubicBezTo>
                  <a:lnTo>
                    <a:pt x="66165" y="127227"/>
                  </a:lnTo>
                  <a:lnTo>
                    <a:pt x="154385" y="130969"/>
                  </a:lnTo>
                  <a:lnTo>
                    <a:pt x="185017" y="62366"/>
                  </a:lnTo>
                  <a:lnTo>
                    <a:pt x="170314" y="68603"/>
                  </a:lnTo>
                  <a:cubicBezTo>
                    <a:pt x="167864" y="69850"/>
                    <a:pt x="165413" y="68603"/>
                    <a:pt x="164188" y="66108"/>
                  </a:cubicBezTo>
                  <a:cubicBezTo>
                    <a:pt x="162962" y="63613"/>
                    <a:pt x="164188" y="61119"/>
                    <a:pt x="166638" y="59872"/>
                  </a:cubicBezTo>
                  <a:lnTo>
                    <a:pt x="192369" y="47398"/>
                  </a:lnTo>
                  <a:cubicBezTo>
                    <a:pt x="193594" y="46151"/>
                    <a:pt x="196045" y="47398"/>
                    <a:pt x="197270" y="48646"/>
                  </a:cubicBezTo>
                  <a:cubicBezTo>
                    <a:pt x="198496" y="49893"/>
                    <a:pt x="199721" y="52388"/>
                    <a:pt x="198496" y="53635"/>
                  </a:cubicBezTo>
                  <a:lnTo>
                    <a:pt x="160512" y="137206"/>
                  </a:lnTo>
                  <a:cubicBezTo>
                    <a:pt x="160512" y="139700"/>
                    <a:pt x="159287" y="140947"/>
                    <a:pt x="156836" y="140947"/>
                  </a:cubicBezTo>
                  <a:close/>
                </a:path>
              </a:pathLst>
            </a:custGeom>
            <a:grpFill/>
            <a:ln w="12099" cap="flat">
              <a:solidFill>
                <a:srgbClr val="009FDA"/>
              </a:solidFill>
              <a:prstDash val="solid"/>
              <a:miter/>
            </a:ln>
          </p:spPr>
          <p:txBody>
            <a:bodyPr rtlCol="0" anchor="ctr"/>
            <a:lstStyle/>
            <a:p>
              <a:pPr defTabSz="871014"/>
              <a:endParaRPr lang="it-IT" b="1">
                <a:solidFill>
                  <a:srgbClr val="FFFFFF"/>
                </a:solidFill>
                <a:latin typeface="Gill Sans MT" panose="020B0502020104020203" pitchFamily="34" charset="0"/>
              </a:endParaRPr>
            </a:p>
          </p:txBody>
        </p:sp>
        <p:sp>
          <p:nvSpPr>
            <p:cNvPr id="50" name="Figura a mano libera 49">
              <a:extLst>
                <a:ext uri="{FF2B5EF4-FFF2-40B4-BE49-F238E27FC236}">
                  <a16:creationId xmlns="" xmlns:a16="http://schemas.microsoft.com/office/drawing/2014/main" id="{631A83D4-2B9A-8247-98C1-4730E6080AEF}"/>
                </a:ext>
              </a:extLst>
            </p:cNvPr>
            <p:cNvSpPr/>
            <p:nvPr/>
          </p:nvSpPr>
          <p:spPr>
            <a:xfrm>
              <a:off x="6814885" y="1607003"/>
              <a:ext cx="261789" cy="143442"/>
            </a:xfrm>
            <a:custGeom>
              <a:avLst/>
              <a:gdLst>
                <a:gd name="connsiteX0" fmla="*/ 82094 w 261789"/>
                <a:gd name="connsiteY0" fmla="*/ 143442 h 143442"/>
                <a:gd name="connsiteX1" fmla="*/ 79643 w 261789"/>
                <a:gd name="connsiteY1" fmla="*/ 142195 h 143442"/>
                <a:gd name="connsiteX2" fmla="*/ 2451 w 261789"/>
                <a:gd name="connsiteY2" fmla="*/ 92302 h 143442"/>
                <a:gd name="connsiteX3" fmla="*/ 0 w 261789"/>
                <a:gd name="connsiteY3" fmla="*/ 86065 h 143442"/>
                <a:gd name="connsiteX4" fmla="*/ 60039 w 261789"/>
                <a:gd name="connsiteY4" fmla="*/ 12473 h 143442"/>
                <a:gd name="connsiteX5" fmla="*/ 90671 w 261789"/>
                <a:gd name="connsiteY5" fmla="*/ 0 h 143442"/>
                <a:gd name="connsiteX6" fmla="*/ 90671 w 261789"/>
                <a:gd name="connsiteY6" fmla="*/ 0 h 143442"/>
                <a:gd name="connsiteX7" fmla="*/ 214424 w 261789"/>
                <a:gd name="connsiteY7" fmla="*/ 0 h 143442"/>
                <a:gd name="connsiteX8" fmla="*/ 218100 w 261789"/>
                <a:gd name="connsiteY8" fmla="*/ 2495 h 143442"/>
                <a:gd name="connsiteX9" fmla="*/ 260985 w 261789"/>
                <a:gd name="connsiteY9" fmla="*/ 62366 h 143442"/>
                <a:gd name="connsiteX10" fmla="*/ 259760 w 261789"/>
                <a:gd name="connsiteY10" fmla="*/ 68603 h 143442"/>
                <a:gd name="connsiteX11" fmla="*/ 253633 w 261789"/>
                <a:gd name="connsiteY11" fmla="*/ 67355 h 143442"/>
                <a:gd name="connsiteX12" fmla="*/ 211974 w 261789"/>
                <a:gd name="connsiteY12" fmla="*/ 9979 h 143442"/>
                <a:gd name="connsiteX13" fmla="*/ 90671 w 261789"/>
                <a:gd name="connsiteY13" fmla="*/ 9979 h 143442"/>
                <a:gd name="connsiteX14" fmla="*/ 63715 w 261789"/>
                <a:gd name="connsiteY14" fmla="*/ 22452 h 143442"/>
                <a:gd name="connsiteX15" fmla="*/ 11028 w 261789"/>
                <a:gd name="connsiteY15" fmla="*/ 87313 h 143442"/>
                <a:gd name="connsiteX16" fmla="*/ 79643 w 261789"/>
                <a:gd name="connsiteY16" fmla="*/ 132216 h 143442"/>
                <a:gd name="connsiteX17" fmla="*/ 123753 w 261789"/>
                <a:gd name="connsiteY17" fmla="*/ 59872 h 143442"/>
                <a:gd name="connsiteX18" fmla="*/ 145808 w 261789"/>
                <a:gd name="connsiteY18" fmla="*/ 46151 h 143442"/>
                <a:gd name="connsiteX19" fmla="*/ 148259 w 261789"/>
                <a:gd name="connsiteY19" fmla="*/ 56130 h 143442"/>
                <a:gd name="connsiteX20" fmla="*/ 148259 w 261789"/>
                <a:gd name="connsiteY20" fmla="*/ 56130 h 143442"/>
                <a:gd name="connsiteX21" fmla="*/ 86995 w 261789"/>
                <a:gd name="connsiteY21" fmla="*/ 140947 h 143442"/>
                <a:gd name="connsiteX22" fmla="*/ 84544 w 261789"/>
                <a:gd name="connsiteY22" fmla="*/ 143442 h 143442"/>
                <a:gd name="connsiteX23" fmla="*/ 82094 w 261789"/>
                <a:gd name="connsiteY23" fmla="*/ 143442 h 143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61789" h="143442">
                  <a:moveTo>
                    <a:pt x="82094" y="143442"/>
                  </a:moveTo>
                  <a:cubicBezTo>
                    <a:pt x="80869" y="143442"/>
                    <a:pt x="80869" y="143442"/>
                    <a:pt x="79643" y="142195"/>
                  </a:cubicBezTo>
                  <a:lnTo>
                    <a:pt x="2451" y="92302"/>
                  </a:lnTo>
                  <a:cubicBezTo>
                    <a:pt x="0" y="91055"/>
                    <a:pt x="0" y="88560"/>
                    <a:pt x="0" y="86065"/>
                  </a:cubicBezTo>
                  <a:cubicBezTo>
                    <a:pt x="20830" y="44904"/>
                    <a:pt x="44110" y="23699"/>
                    <a:pt x="60039" y="12473"/>
                  </a:cubicBezTo>
                  <a:cubicBezTo>
                    <a:pt x="77193" y="1247"/>
                    <a:pt x="90671" y="0"/>
                    <a:pt x="90671" y="0"/>
                  </a:cubicBezTo>
                  <a:cubicBezTo>
                    <a:pt x="90671" y="0"/>
                    <a:pt x="90671" y="0"/>
                    <a:pt x="90671" y="0"/>
                  </a:cubicBezTo>
                  <a:lnTo>
                    <a:pt x="214424" y="0"/>
                  </a:lnTo>
                  <a:cubicBezTo>
                    <a:pt x="215649" y="0"/>
                    <a:pt x="216875" y="1247"/>
                    <a:pt x="218100" y="2495"/>
                  </a:cubicBezTo>
                  <a:lnTo>
                    <a:pt x="260985" y="62366"/>
                  </a:lnTo>
                  <a:cubicBezTo>
                    <a:pt x="262210" y="64861"/>
                    <a:pt x="262210" y="67355"/>
                    <a:pt x="259760" y="68603"/>
                  </a:cubicBezTo>
                  <a:cubicBezTo>
                    <a:pt x="257309" y="69850"/>
                    <a:pt x="254858" y="69850"/>
                    <a:pt x="253633" y="67355"/>
                  </a:cubicBezTo>
                  <a:lnTo>
                    <a:pt x="211974" y="9979"/>
                  </a:lnTo>
                  <a:lnTo>
                    <a:pt x="90671" y="9979"/>
                  </a:lnTo>
                  <a:cubicBezTo>
                    <a:pt x="89446" y="9979"/>
                    <a:pt x="78418" y="12473"/>
                    <a:pt x="63715" y="22452"/>
                  </a:cubicBezTo>
                  <a:cubicBezTo>
                    <a:pt x="51462" y="31183"/>
                    <a:pt x="30632" y="49893"/>
                    <a:pt x="11028" y="87313"/>
                  </a:cubicBezTo>
                  <a:lnTo>
                    <a:pt x="79643" y="132216"/>
                  </a:lnTo>
                  <a:cubicBezTo>
                    <a:pt x="94347" y="98539"/>
                    <a:pt x="109050" y="74839"/>
                    <a:pt x="123753" y="59872"/>
                  </a:cubicBezTo>
                  <a:cubicBezTo>
                    <a:pt x="136006" y="47398"/>
                    <a:pt x="144583" y="46151"/>
                    <a:pt x="145808" y="46151"/>
                  </a:cubicBezTo>
                  <a:lnTo>
                    <a:pt x="148259" y="56130"/>
                  </a:lnTo>
                  <a:cubicBezTo>
                    <a:pt x="148259" y="56130"/>
                    <a:pt x="148259" y="56130"/>
                    <a:pt x="148259" y="56130"/>
                  </a:cubicBezTo>
                  <a:cubicBezTo>
                    <a:pt x="148259" y="56130"/>
                    <a:pt x="120078" y="61119"/>
                    <a:pt x="86995" y="140947"/>
                  </a:cubicBezTo>
                  <a:cubicBezTo>
                    <a:pt x="86995" y="142195"/>
                    <a:pt x="85770" y="143442"/>
                    <a:pt x="84544" y="143442"/>
                  </a:cubicBezTo>
                  <a:cubicBezTo>
                    <a:pt x="83319" y="143442"/>
                    <a:pt x="83319" y="143442"/>
                    <a:pt x="82094" y="143442"/>
                  </a:cubicBezTo>
                  <a:close/>
                </a:path>
              </a:pathLst>
            </a:custGeom>
            <a:grpFill/>
            <a:ln w="12099" cap="flat">
              <a:solidFill>
                <a:srgbClr val="009FDA"/>
              </a:solidFill>
              <a:prstDash val="solid"/>
              <a:miter/>
            </a:ln>
          </p:spPr>
          <p:txBody>
            <a:bodyPr rtlCol="0" anchor="ctr"/>
            <a:lstStyle/>
            <a:p>
              <a:pPr defTabSz="871014"/>
              <a:endParaRPr lang="it-IT" b="1">
                <a:solidFill>
                  <a:srgbClr val="FFFFFF"/>
                </a:solidFill>
                <a:latin typeface="Gill Sans MT" panose="020B0502020104020203" pitchFamily="34" charset="0"/>
              </a:endParaRPr>
            </a:p>
          </p:txBody>
        </p:sp>
        <p:sp>
          <p:nvSpPr>
            <p:cNvPr id="51" name="Figura a mano libera 50">
              <a:extLst>
                <a:ext uri="{FF2B5EF4-FFF2-40B4-BE49-F238E27FC236}">
                  <a16:creationId xmlns="" xmlns:a16="http://schemas.microsoft.com/office/drawing/2014/main" id="{B3992B8A-0E70-044C-BD9F-4C70117AA271}"/>
                </a:ext>
              </a:extLst>
            </p:cNvPr>
            <p:cNvSpPr/>
            <p:nvPr/>
          </p:nvSpPr>
          <p:spPr>
            <a:xfrm>
              <a:off x="6961000" y="1831521"/>
              <a:ext cx="196963" cy="175872"/>
            </a:xfrm>
            <a:custGeom>
              <a:avLst/>
              <a:gdLst>
                <a:gd name="connsiteX0" fmla="*/ 58507 w 196963"/>
                <a:gd name="connsiteY0" fmla="*/ 174625 h 175872"/>
                <a:gd name="connsiteX1" fmla="*/ 54831 w 196963"/>
                <a:gd name="connsiteY1" fmla="*/ 172131 h 175872"/>
                <a:gd name="connsiteX2" fmla="*/ 919 w 196963"/>
                <a:gd name="connsiteY2" fmla="*/ 98539 h 175872"/>
                <a:gd name="connsiteX3" fmla="*/ 919 w 196963"/>
                <a:gd name="connsiteY3" fmla="*/ 93549 h 175872"/>
                <a:gd name="connsiteX4" fmla="*/ 56057 w 196963"/>
                <a:gd name="connsiteY4" fmla="*/ 2495 h 175872"/>
                <a:gd name="connsiteX5" fmla="*/ 60958 w 196963"/>
                <a:gd name="connsiteY5" fmla="*/ 0 h 175872"/>
                <a:gd name="connsiteX6" fmla="*/ 64634 w 196963"/>
                <a:gd name="connsiteY6" fmla="*/ 4989 h 175872"/>
                <a:gd name="connsiteX7" fmla="*/ 67084 w 196963"/>
                <a:gd name="connsiteY7" fmla="*/ 43656 h 175872"/>
                <a:gd name="connsiteX8" fmla="*/ 166332 w 196963"/>
                <a:gd name="connsiteY8" fmla="*/ 34925 h 175872"/>
                <a:gd name="connsiteX9" fmla="*/ 188387 w 196963"/>
                <a:gd name="connsiteY9" fmla="*/ 19957 h 175872"/>
                <a:gd name="connsiteX10" fmla="*/ 188387 w 196963"/>
                <a:gd name="connsiteY10" fmla="*/ 19957 h 175872"/>
                <a:gd name="connsiteX11" fmla="*/ 196964 w 196963"/>
                <a:gd name="connsiteY11" fmla="*/ 24946 h 175872"/>
                <a:gd name="connsiteX12" fmla="*/ 171233 w 196963"/>
                <a:gd name="connsiteY12" fmla="*/ 43656 h 175872"/>
                <a:gd name="connsiteX13" fmla="*/ 62183 w 196963"/>
                <a:gd name="connsiteY13" fmla="*/ 53635 h 175872"/>
                <a:gd name="connsiteX14" fmla="*/ 57282 w 196963"/>
                <a:gd name="connsiteY14" fmla="*/ 48646 h 175872"/>
                <a:gd name="connsiteX15" fmla="*/ 56057 w 196963"/>
                <a:gd name="connsiteY15" fmla="*/ 21204 h 175872"/>
                <a:gd name="connsiteX16" fmla="*/ 10721 w 196963"/>
                <a:gd name="connsiteY16" fmla="*/ 96044 h 175872"/>
                <a:gd name="connsiteX17" fmla="*/ 54831 w 196963"/>
                <a:gd name="connsiteY17" fmla="*/ 157163 h 175872"/>
                <a:gd name="connsiteX18" fmla="*/ 56057 w 196963"/>
                <a:gd name="connsiteY18" fmla="*/ 140947 h 175872"/>
                <a:gd name="connsiteX19" fmla="*/ 60958 w 196963"/>
                <a:gd name="connsiteY19" fmla="*/ 135958 h 175872"/>
                <a:gd name="connsiteX20" fmla="*/ 65859 w 196963"/>
                <a:gd name="connsiteY20" fmla="*/ 140947 h 175872"/>
                <a:gd name="connsiteX21" fmla="*/ 64634 w 196963"/>
                <a:gd name="connsiteY21" fmla="*/ 170883 h 175872"/>
                <a:gd name="connsiteX22" fmla="*/ 60958 w 196963"/>
                <a:gd name="connsiteY22" fmla="*/ 175873 h 175872"/>
                <a:gd name="connsiteX23" fmla="*/ 58507 w 196963"/>
                <a:gd name="connsiteY23" fmla="*/ 174625 h 175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6963" h="175872">
                  <a:moveTo>
                    <a:pt x="58507" y="174625"/>
                  </a:moveTo>
                  <a:cubicBezTo>
                    <a:pt x="57282" y="174625"/>
                    <a:pt x="56057" y="173378"/>
                    <a:pt x="54831" y="172131"/>
                  </a:cubicBezTo>
                  <a:lnTo>
                    <a:pt x="919" y="98539"/>
                  </a:lnTo>
                  <a:cubicBezTo>
                    <a:pt x="-306" y="97291"/>
                    <a:pt x="-306" y="94797"/>
                    <a:pt x="919" y="93549"/>
                  </a:cubicBezTo>
                  <a:lnTo>
                    <a:pt x="56057" y="2495"/>
                  </a:lnTo>
                  <a:cubicBezTo>
                    <a:pt x="57282" y="1247"/>
                    <a:pt x="59732" y="0"/>
                    <a:pt x="60958" y="0"/>
                  </a:cubicBezTo>
                  <a:cubicBezTo>
                    <a:pt x="63408" y="0"/>
                    <a:pt x="64634" y="2495"/>
                    <a:pt x="64634" y="4989"/>
                  </a:cubicBezTo>
                  <a:lnTo>
                    <a:pt x="67084" y="43656"/>
                  </a:lnTo>
                  <a:cubicBezTo>
                    <a:pt x="97716" y="46151"/>
                    <a:pt x="136925" y="46151"/>
                    <a:pt x="166332" y="34925"/>
                  </a:cubicBezTo>
                  <a:cubicBezTo>
                    <a:pt x="181035" y="29936"/>
                    <a:pt x="187162" y="22452"/>
                    <a:pt x="188387" y="19957"/>
                  </a:cubicBezTo>
                  <a:lnTo>
                    <a:pt x="188387" y="19957"/>
                  </a:lnTo>
                  <a:lnTo>
                    <a:pt x="196964" y="24946"/>
                  </a:lnTo>
                  <a:cubicBezTo>
                    <a:pt x="196964" y="26194"/>
                    <a:pt x="190838" y="36172"/>
                    <a:pt x="171233" y="43656"/>
                  </a:cubicBezTo>
                  <a:cubicBezTo>
                    <a:pt x="145502" y="54882"/>
                    <a:pt x="108744" y="57377"/>
                    <a:pt x="62183" y="53635"/>
                  </a:cubicBezTo>
                  <a:cubicBezTo>
                    <a:pt x="59732" y="53635"/>
                    <a:pt x="58507" y="51140"/>
                    <a:pt x="57282" y="48646"/>
                  </a:cubicBezTo>
                  <a:lnTo>
                    <a:pt x="56057" y="21204"/>
                  </a:lnTo>
                  <a:lnTo>
                    <a:pt x="10721" y="96044"/>
                  </a:lnTo>
                  <a:lnTo>
                    <a:pt x="54831" y="157163"/>
                  </a:lnTo>
                  <a:lnTo>
                    <a:pt x="56057" y="140947"/>
                  </a:lnTo>
                  <a:cubicBezTo>
                    <a:pt x="56057" y="138453"/>
                    <a:pt x="58507" y="135958"/>
                    <a:pt x="60958" y="135958"/>
                  </a:cubicBezTo>
                  <a:cubicBezTo>
                    <a:pt x="63408" y="135958"/>
                    <a:pt x="65859" y="138453"/>
                    <a:pt x="65859" y="140947"/>
                  </a:cubicBezTo>
                  <a:lnTo>
                    <a:pt x="64634" y="170883"/>
                  </a:lnTo>
                  <a:cubicBezTo>
                    <a:pt x="64634" y="173378"/>
                    <a:pt x="63408" y="174625"/>
                    <a:pt x="60958" y="175873"/>
                  </a:cubicBezTo>
                  <a:cubicBezTo>
                    <a:pt x="59732" y="174625"/>
                    <a:pt x="59732" y="174625"/>
                    <a:pt x="58507" y="174625"/>
                  </a:cubicBezTo>
                  <a:close/>
                </a:path>
              </a:pathLst>
            </a:custGeom>
            <a:grpFill/>
            <a:ln w="12099" cap="flat">
              <a:solidFill>
                <a:srgbClr val="009FDA"/>
              </a:solidFill>
              <a:prstDash val="solid"/>
              <a:miter/>
            </a:ln>
          </p:spPr>
          <p:txBody>
            <a:bodyPr rtlCol="0" anchor="ctr"/>
            <a:lstStyle/>
            <a:p>
              <a:pPr defTabSz="871014"/>
              <a:endParaRPr lang="it-IT" b="1">
                <a:solidFill>
                  <a:srgbClr val="FFFFFF"/>
                </a:solidFill>
                <a:latin typeface="Gill Sans MT" panose="020B0502020104020203" pitchFamily="34" charset="0"/>
              </a:endParaRPr>
            </a:p>
          </p:txBody>
        </p:sp>
        <p:sp>
          <p:nvSpPr>
            <p:cNvPr id="52" name="Figura a mano libera 51">
              <a:extLst>
                <a:ext uri="{FF2B5EF4-FFF2-40B4-BE49-F238E27FC236}">
                  <a16:creationId xmlns="" xmlns:a16="http://schemas.microsoft.com/office/drawing/2014/main" id="{ACFD67D0-1AF9-224D-9E7D-ECF71BDD8127}"/>
                </a:ext>
              </a:extLst>
            </p:cNvPr>
            <p:cNvSpPr/>
            <p:nvPr/>
          </p:nvSpPr>
          <p:spPr>
            <a:xfrm>
              <a:off x="7017057" y="1728724"/>
              <a:ext cx="144779" cy="247486"/>
            </a:xfrm>
            <a:custGeom>
              <a:avLst/>
              <a:gdLst>
                <a:gd name="connsiteX0" fmla="*/ 4901 w 144779"/>
                <a:gd name="connsiteY0" fmla="*/ 247487 h 247486"/>
                <a:gd name="connsiteX1" fmla="*/ 0 w 144779"/>
                <a:gd name="connsiteY1" fmla="*/ 243745 h 247486"/>
                <a:gd name="connsiteX2" fmla="*/ 3676 w 144779"/>
                <a:gd name="connsiteY2" fmla="*/ 238755 h 247486"/>
                <a:gd name="connsiteX3" fmla="*/ 73517 w 144779"/>
                <a:gd name="connsiteY3" fmla="*/ 230024 h 247486"/>
                <a:gd name="connsiteX4" fmla="*/ 132330 w 144779"/>
                <a:gd name="connsiteY4" fmla="*/ 121507 h 247486"/>
                <a:gd name="connsiteX5" fmla="*/ 134781 w 144779"/>
                <a:gd name="connsiteY5" fmla="*/ 91571 h 247486"/>
                <a:gd name="connsiteX6" fmla="*/ 105374 w 144779"/>
                <a:gd name="connsiteY6" fmla="*/ 11743 h 247486"/>
                <a:gd name="connsiteX7" fmla="*/ 33083 w 144779"/>
                <a:gd name="connsiteY7" fmla="*/ 51657 h 247486"/>
                <a:gd name="connsiteX8" fmla="*/ 73517 w 144779"/>
                <a:gd name="connsiteY8" fmla="*/ 126496 h 247486"/>
                <a:gd name="connsiteX9" fmla="*/ 74742 w 144779"/>
                <a:gd name="connsiteY9" fmla="*/ 152690 h 247486"/>
                <a:gd name="connsiteX10" fmla="*/ 66165 w 144779"/>
                <a:gd name="connsiteY10" fmla="*/ 148948 h 247486"/>
                <a:gd name="connsiteX11" fmla="*/ 66165 w 144779"/>
                <a:gd name="connsiteY11" fmla="*/ 148948 h 247486"/>
                <a:gd name="connsiteX12" fmla="*/ 23280 w 144779"/>
                <a:gd name="connsiteY12" fmla="*/ 52904 h 247486"/>
                <a:gd name="connsiteX13" fmla="*/ 22055 w 144779"/>
                <a:gd name="connsiteY13" fmla="*/ 49162 h 247486"/>
                <a:gd name="connsiteX14" fmla="*/ 24506 w 144779"/>
                <a:gd name="connsiteY14" fmla="*/ 45420 h 247486"/>
                <a:gd name="connsiteX15" fmla="*/ 105374 w 144779"/>
                <a:gd name="connsiteY15" fmla="*/ 517 h 247486"/>
                <a:gd name="connsiteX16" fmla="*/ 111501 w 144779"/>
                <a:gd name="connsiteY16" fmla="*/ 1764 h 247486"/>
                <a:gd name="connsiteX17" fmla="*/ 144583 w 144779"/>
                <a:gd name="connsiteY17" fmla="*/ 90324 h 247486"/>
                <a:gd name="connsiteX18" fmla="*/ 140907 w 144779"/>
                <a:gd name="connsiteY18" fmla="*/ 124002 h 247486"/>
                <a:gd name="connsiteX19" fmla="*/ 140907 w 144779"/>
                <a:gd name="connsiteY19" fmla="*/ 124002 h 247486"/>
                <a:gd name="connsiteX20" fmla="*/ 80869 w 144779"/>
                <a:gd name="connsiteY20" fmla="*/ 235013 h 247486"/>
                <a:gd name="connsiteX21" fmla="*/ 77193 w 144779"/>
                <a:gd name="connsiteY21" fmla="*/ 237508 h 247486"/>
                <a:gd name="connsiteX22" fmla="*/ 4901 w 144779"/>
                <a:gd name="connsiteY22" fmla="*/ 247487 h 247486"/>
                <a:gd name="connsiteX23" fmla="*/ 4901 w 144779"/>
                <a:gd name="connsiteY23" fmla="*/ 247487 h 24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4779" h="247486">
                  <a:moveTo>
                    <a:pt x="4901" y="247487"/>
                  </a:moveTo>
                  <a:cubicBezTo>
                    <a:pt x="2451" y="247487"/>
                    <a:pt x="0" y="246239"/>
                    <a:pt x="0" y="243745"/>
                  </a:cubicBezTo>
                  <a:cubicBezTo>
                    <a:pt x="0" y="241250"/>
                    <a:pt x="1225" y="238755"/>
                    <a:pt x="3676" y="238755"/>
                  </a:cubicBezTo>
                  <a:lnTo>
                    <a:pt x="73517" y="230024"/>
                  </a:lnTo>
                  <a:lnTo>
                    <a:pt x="132330" y="121507"/>
                  </a:lnTo>
                  <a:cubicBezTo>
                    <a:pt x="132330" y="120260"/>
                    <a:pt x="136006" y="109034"/>
                    <a:pt x="134781" y="91571"/>
                  </a:cubicBezTo>
                  <a:cubicBezTo>
                    <a:pt x="133556" y="74109"/>
                    <a:pt x="127429" y="46668"/>
                    <a:pt x="105374" y="11743"/>
                  </a:cubicBezTo>
                  <a:lnTo>
                    <a:pt x="33083" y="51657"/>
                  </a:lnTo>
                  <a:cubicBezTo>
                    <a:pt x="55138" y="80345"/>
                    <a:pt x="68616" y="105292"/>
                    <a:pt x="73517" y="126496"/>
                  </a:cubicBezTo>
                  <a:cubicBezTo>
                    <a:pt x="77193" y="143959"/>
                    <a:pt x="74742" y="151443"/>
                    <a:pt x="74742" y="152690"/>
                  </a:cubicBezTo>
                  <a:lnTo>
                    <a:pt x="66165" y="148948"/>
                  </a:lnTo>
                  <a:cubicBezTo>
                    <a:pt x="66165" y="148948"/>
                    <a:pt x="66165" y="148948"/>
                    <a:pt x="66165" y="148948"/>
                  </a:cubicBezTo>
                  <a:cubicBezTo>
                    <a:pt x="66165" y="148948"/>
                    <a:pt x="74742" y="121507"/>
                    <a:pt x="23280" y="52904"/>
                  </a:cubicBezTo>
                  <a:cubicBezTo>
                    <a:pt x="22055" y="51657"/>
                    <a:pt x="22055" y="50410"/>
                    <a:pt x="22055" y="49162"/>
                  </a:cubicBezTo>
                  <a:cubicBezTo>
                    <a:pt x="22055" y="47915"/>
                    <a:pt x="23280" y="46668"/>
                    <a:pt x="24506" y="45420"/>
                  </a:cubicBezTo>
                  <a:lnTo>
                    <a:pt x="105374" y="517"/>
                  </a:lnTo>
                  <a:cubicBezTo>
                    <a:pt x="107825" y="-731"/>
                    <a:pt x="110275" y="517"/>
                    <a:pt x="111501" y="1764"/>
                  </a:cubicBezTo>
                  <a:cubicBezTo>
                    <a:pt x="124979" y="22968"/>
                    <a:pt x="143358" y="56646"/>
                    <a:pt x="144583" y="90324"/>
                  </a:cubicBezTo>
                  <a:cubicBezTo>
                    <a:pt x="145808" y="111528"/>
                    <a:pt x="140907" y="124002"/>
                    <a:pt x="140907" y="124002"/>
                  </a:cubicBezTo>
                  <a:cubicBezTo>
                    <a:pt x="140907" y="124002"/>
                    <a:pt x="140907" y="124002"/>
                    <a:pt x="140907" y="124002"/>
                  </a:cubicBezTo>
                  <a:lnTo>
                    <a:pt x="80869" y="235013"/>
                  </a:lnTo>
                  <a:cubicBezTo>
                    <a:pt x="79643" y="236261"/>
                    <a:pt x="78418" y="237508"/>
                    <a:pt x="77193" y="237508"/>
                  </a:cubicBezTo>
                  <a:lnTo>
                    <a:pt x="4901" y="247487"/>
                  </a:lnTo>
                  <a:cubicBezTo>
                    <a:pt x="4901" y="247487"/>
                    <a:pt x="4901" y="247487"/>
                    <a:pt x="4901" y="247487"/>
                  </a:cubicBezTo>
                  <a:close/>
                </a:path>
              </a:pathLst>
            </a:custGeom>
            <a:grpFill/>
            <a:ln w="12099" cap="flat">
              <a:solidFill>
                <a:srgbClr val="009FDA"/>
              </a:solidFill>
              <a:prstDash val="solid"/>
              <a:miter/>
            </a:ln>
          </p:spPr>
          <p:txBody>
            <a:bodyPr rtlCol="0" anchor="ctr"/>
            <a:lstStyle/>
            <a:p>
              <a:pPr defTabSz="871014"/>
              <a:endParaRPr lang="it-IT" b="1">
                <a:solidFill>
                  <a:srgbClr val="FFFFFF"/>
                </a:solidFill>
                <a:latin typeface="Gill Sans MT" panose="020B0502020104020203" pitchFamily="34" charset="0"/>
              </a:endParaRPr>
            </a:p>
          </p:txBody>
        </p:sp>
        <p:sp>
          <p:nvSpPr>
            <p:cNvPr id="53" name="Figura a mano libera 52">
              <a:extLst>
                <a:ext uri="{FF2B5EF4-FFF2-40B4-BE49-F238E27FC236}">
                  <a16:creationId xmlns="" xmlns:a16="http://schemas.microsoft.com/office/drawing/2014/main" id="{1CC095FD-7BD0-CB47-AF53-831861D9BF0C}"/>
                </a:ext>
              </a:extLst>
            </p:cNvPr>
            <p:cNvSpPr/>
            <p:nvPr/>
          </p:nvSpPr>
          <p:spPr>
            <a:xfrm>
              <a:off x="6807009" y="1723004"/>
              <a:ext cx="157687" cy="268174"/>
            </a:xfrm>
            <a:custGeom>
              <a:avLst/>
              <a:gdLst>
                <a:gd name="connsiteX0" fmla="*/ 153685 w 157687"/>
                <a:gd name="connsiteY0" fmla="*/ 268174 h 268174"/>
                <a:gd name="connsiteX1" fmla="*/ 153685 w 157687"/>
                <a:gd name="connsiteY1" fmla="*/ 268174 h 268174"/>
                <a:gd name="connsiteX2" fmla="*/ 71591 w 157687"/>
                <a:gd name="connsiteY2" fmla="*/ 224518 h 268174"/>
                <a:gd name="connsiteX3" fmla="*/ 18904 w 157687"/>
                <a:gd name="connsiteY3" fmla="*/ 144689 h 268174"/>
                <a:gd name="connsiteX4" fmla="*/ 525 w 157687"/>
                <a:gd name="connsiteY4" fmla="*/ 4989 h 268174"/>
                <a:gd name="connsiteX5" fmla="*/ 5426 w 157687"/>
                <a:gd name="connsiteY5" fmla="*/ 0 h 268174"/>
                <a:gd name="connsiteX6" fmla="*/ 10327 w 157687"/>
                <a:gd name="connsiteY6" fmla="*/ 4989 h 268174"/>
                <a:gd name="connsiteX7" fmla="*/ 26256 w 157687"/>
                <a:gd name="connsiteY7" fmla="*/ 140947 h 268174"/>
                <a:gd name="connsiteX8" fmla="*/ 76493 w 157687"/>
                <a:gd name="connsiteY8" fmla="*/ 217034 h 268174"/>
                <a:gd name="connsiteX9" fmla="*/ 153685 w 157687"/>
                <a:gd name="connsiteY9" fmla="*/ 258196 h 268174"/>
                <a:gd name="connsiteX10" fmla="*/ 157361 w 157687"/>
                <a:gd name="connsiteY10" fmla="*/ 264432 h 268174"/>
                <a:gd name="connsiteX11" fmla="*/ 153685 w 157687"/>
                <a:gd name="connsiteY11" fmla="*/ 268174 h 268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687" h="268174">
                  <a:moveTo>
                    <a:pt x="153685" y="268174"/>
                  </a:moveTo>
                  <a:cubicBezTo>
                    <a:pt x="153685" y="268174"/>
                    <a:pt x="152460" y="268174"/>
                    <a:pt x="153685" y="268174"/>
                  </a:cubicBezTo>
                  <a:cubicBezTo>
                    <a:pt x="151235" y="268174"/>
                    <a:pt x="110800" y="260690"/>
                    <a:pt x="71591" y="224518"/>
                  </a:cubicBezTo>
                  <a:cubicBezTo>
                    <a:pt x="48311" y="203314"/>
                    <a:pt x="31157" y="175873"/>
                    <a:pt x="18904" y="144689"/>
                  </a:cubicBezTo>
                  <a:cubicBezTo>
                    <a:pt x="4201" y="104775"/>
                    <a:pt x="-1925" y="58624"/>
                    <a:pt x="525" y="4989"/>
                  </a:cubicBezTo>
                  <a:cubicBezTo>
                    <a:pt x="525" y="2495"/>
                    <a:pt x="2976" y="0"/>
                    <a:pt x="5426" y="0"/>
                  </a:cubicBezTo>
                  <a:cubicBezTo>
                    <a:pt x="7877" y="0"/>
                    <a:pt x="10327" y="2495"/>
                    <a:pt x="10327" y="4989"/>
                  </a:cubicBezTo>
                  <a:cubicBezTo>
                    <a:pt x="6652" y="57377"/>
                    <a:pt x="12778" y="102280"/>
                    <a:pt x="26256" y="140947"/>
                  </a:cubicBezTo>
                  <a:cubicBezTo>
                    <a:pt x="37284" y="170883"/>
                    <a:pt x="54437" y="197077"/>
                    <a:pt x="76493" y="217034"/>
                  </a:cubicBezTo>
                  <a:cubicBezTo>
                    <a:pt x="114476" y="251959"/>
                    <a:pt x="152460" y="258196"/>
                    <a:pt x="153685" y="258196"/>
                  </a:cubicBezTo>
                  <a:cubicBezTo>
                    <a:pt x="156136" y="258196"/>
                    <a:pt x="158586" y="260690"/>
                    <a:pt x="157361" y="264432"/>
                  </a:cubicBezTo>
                  <a:cubicBezTo>
                    <a:pt x="157361" y="265680"/>
                    <a:pt x="156136" y="268174"/>
                    <a:pt x="153685" y="268174"/>
                  </a:cubicBezTo>
                  <a:close/>
                </a:path>
              </a:pathLst>
            </a:custGeom>
            <a:grpFill/>
            <a:ln w="12099" cap="flat">
              <a:solidFill>
                <a:srgbClr val="009FDA"/>
              </a:solidFill>
              <a:prstDash val="solid"/>
              <a:miter/>
            </a:ln>
          </p:spPr>
          <p:txBody>
            <a:bodyPr rtlCol="0" anchor="ctr"/>
            <a:lstStyle/>
            <a:p>
              <a:pPr defTabSz="871014"/>
              <a:endParaRPr lang="it-IT" b="1">
                <a:solidFill>
                  <a:srgbClr val="FFFFFF"/>
                </a:solidFill>
                <a:latin typeface="Gill Sans MT" panose="020B0502020104020203" pitchFamily="34" charset="0"/>
              </a:endParaRPr>
            </a:p>
          </p:txBody>
        </p:sp>
        <p:sp>
          <p:nvSpPr>
            <p:cNvPr id="54" name="Figura a mano libera 53">
              <a:extLst>
                <a:ext uri="{FF2B5EF4-FFF2-40B4-BE49-F238E27FC236}">
                  <a16:creationId xmlns="" xmlns:a16="http://schemas.microsoft.com/office/drawing/2014/main" id="{44875ADA-F6A1-8142-BE75-19A3FC0C6647}"/>
                </a:ext>
              </a:extLst>
            </p:cNvPr>
            <p:cNvSpPr/>
            <p:nvPr/>
          </p:nvSpPr>
          <p:spPr>
            <a:xfrm>
              <a:off x="6807954" y="1723432"/>
              <a:ext cx="123332" cy="237810"/>
            </a:xfrm>
            <a:custGeom>
              <a:avLst/>
              <a:gdLst>
                <a:gd name="connsiteX0" fmla="*/ 89025 w 123332"/>
                <a:gd name="connsiteY0" fmla="*/ 237811 h 237810"/>
                <a:gd name="connsiteX1" fmla="*/ 85349 w 123332"/>
                <a:gd name="connsiteY1" fmla="*/ 235316 h 237810"/>
                <a:gd name="connsiteX2" fmla="*/ 86575 w 123332"/>
                <a:gd name="connsiteY2" fmla="*/ 229079 h 237810"/>
                <a:gd name="connsiteX3" fmla="*/ 86575 w 123332"/>
                <a:gd name="connsiteY3" fmla="*/ 229079 h 237810"/>
                <a:gd name="connsiteX4" fmla="*/ 107404 w 123332"/>
                <a:gd name="connsiteY4" fmla="*/ 200391 h 237810"/>
                <a:gd name="connsiteX5" fmla="*/ 114756 w 123332"/>
                <a:gd name="connsiteY5" fmla="*/ 165466 h 237810"/>
                <a:gd name="connsiteX6" fmla="*/ 103728 w 123332"/>
                <a:gd name="connsiteY6" fmla="*/ 118068 h 237810"/>
                <a:gd name="connsiteX7" fmla="*/ 57168 w 123332"/>
                <a:gd name="connsiteY7" fmla="*/ 65680 h 237810"/>
                <a:gd name="connsiteX8" fmla="*/ 805 w 123332"/>
                <a:gd name="connsiteY8" fmla="*/ 7056 h 237810"/>
                <a:gd name="connsiteX9" fmla="*/ 2030 w 123332"/>
                <a:gd name="connsiteY9" fmla="*/ 819 h 237810"/>
                <a:gd name="connsiteX10" fmla="*/ 8157 w 123332"/>
                <a:gd name="connsiteY10" fmla="*/ 2067 h 237810"/>
                <a:gd name="connsiteX11" fmla="*/ 62069 w 123332"/>
                <a:gd name="connsiteY11" fmla="*/ 58196 h 237810"/>
                <a:gd name="connsiteX12" fmla="*/ 111080 w 123332"/>
                <a:gd name="connsiteY12" fmla="*/ 114326 h 237810"/>
                <a:gd name="connsiteX13" fmla="*/ 123333 w 123332"/>
                <a:gd name="connsiteY13" fmla="*/ 166713 h 237810"/>
                <a:gd name="connsiteX14" fmla="*/ 114756 w 123332"/>
                <a:gd name="connsiteY14" fmla="*/ 205380 h 237810"/>
                <a:gd name="connsiteX15" fmla="*/ 91476 w 123332"/>
                <a:gd name="connsiteY15" fmla="*/ 236563 h 237810"/>
                <a:gd name="connsiteX16" fmla="*/ 89025 w 123332"/>
                <a:gd name="connsiteY16" fmla="*/ 237811 h 23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3332" h="237810">
                  <a:moveTo>
                    <a:pt x="89025" y="237811"/>
                  </a:moveTo>
                  <a:cubicBezTo>
                    <a:pt x="87800" y="237811"/>
                    <a:pt x="86575" y="236563"/>
                    <a:pt x="85349" y="235316"/>
                  </a:cubicBezTo>
                  <a:cubicBezTo>
                    <a:pt x="84124" y="232821"/>
                    <a:pt x="84124" y="230327"/>
                    <a:pt x="86575" y="229079"/>
                  </a:cubicBezTo>
                  <a:lnTo>
                    <a:pt x="86575" y="229079"/>
                  </a:lnTo>
                  <a:cubicBezTo>
                    <a:pt x="86575" y="229079"/>
                    <a:pt x="98827" y="219101"/>
                    <a:pt x="107404" y="200391"/>
                  </a:cubicBezTo>
                  <a:cubicBezTo>
                    <a:pt x="112305" y="189165"/>
                    <a:pt x="114756" y="177939"/>
                    <a:pt x="114756" y="165466"/>
                  </a:cubicBezTo>
                  <a:cubicBezTo>
                    <a:pt x="114756" y="150498"/>
                    <a:pt x="111080" y="134283"/>
                    <a:pt x="103728" y="118068"/>
                  </a:cubicBezTo>
                  <a:cubicBezTo>
                    <a:pt x="92701" y="93121"/>
                    <a:pt x="76772" y="80648"/>
                    <a:pt x="57168" y="65680"/>
                  </a:cubicBezTo>
                  <a:cubicBezTo>
                    <a:pt x="40014" y="51960"/>
                    <a:pt x="19184" y="35744"/>
                    <a:pt x="805" y="7056"/>
                  </a:cubicBezTo>
                  <a:cubicBezTo>
                    <a:pt x="-420" y="4561"/>
                    <a:pt x="-420" y="2067"/>
                    <a:pt x="2030" y="819"/>
                  </a:cubicBezTo>
                  <a:cubicBezTo>
                    <a:pt x="4481" y="-428"/>
                    <a:pt x="6931" y="-428"/>
                    <a:pt x="8157" y="2067"/>
                  </a:cubicBezTo>
                  <a:cubicBezTo>
                    <a:pt x="26536" y="29508"/>
                    <a:pt x="44915" y="44476"/>
                    <a:pt x="62069" y="58196"/>
                  </a:cubicBezTo>
                  <a:cubicBezTo>
                    <a:pt x="80448" y="73164"/>
                    <a:pt x="98827" y="86885"/>
                    <a:pt x="111080" y="114326"/>
                  </a:cubicBezTo>
                  <a:cubicBezTo>
                    <a:pt x="119657" y="131788"/>
                    <a:pt x="123333" y="149251"/>
                    <a:pt x="123333" y="166713"/>
                  </a:cubicBezTo>
                  <a:cubicBezTo>
                    <a:pt x="123333" y="180434"/>
                    <a:pt x="120882" y="192907"/>
                    <a:pt x="114756" y="205380"/>
                  </a:cubicBezTo>
                  <a:cubicBezTo>
                    <a:pt x="106179" y="225337"/>
                    <a:pt x="92701" y="236563"/>
                    <a:pt x="91476" y="236563"/>
                  </a:cubicBezTo>
                  <a:cubicBezTo>
                    <a:pt x="91476" y="237811"/>
                    <a:pt x="90250" y="237811"/>
                    <a:pt x="89025" y="237811"/>
                  </a:cubicBezTo>
                  <a:close/>
                </a:path>
              </a:pathLst>
            </a:custGeom>
            <a:grpFill/>
            <a:ln w="12099" cap="flat">
              <a:solidFill>
                <a:srgbClr val="009FDA"/>
              </a:solidFill>
              <a:prstDash val="solid"/>
              <a:miter/>
            </a:ln>
          </p:spPr>
          <p:txBody>
            <a:bodyPr rtlCol="0" anchor="ctr"/>
            <a:lstStyle/>
            <a:p>
              <a:pPr defTabSz="871014"/>
              <a:endParaRPr lang="it-IT" b="1">
                <a:solidFill>
                  <a:srgbClr val="FFFFFF"/>
                </a:solidFill>
                <a:latin typeface="Gill Sans MT" panose="020B0502020104020203" pitchFamily="34" charset="0"/>
              </a:endParaRPr>
            </a:p>
          </p:txBody>
        </p:sp>
        <p:sp>
          <p:nvSpPr>
            <p:cNvPr id="55" name="Figura a mano libera 54">
              <a:extLst>
                <a:ext uri="{FF2B5EF4-FFF2-40B4-BE49-F238E27FC236}">
                  <a16:creationId xmlns="" xmlns:a16="http://schemas.microsoft.com/office/drawing/2014/main" id="{3780AA1E-2775-DE45-BE98-401CA0D24A6E}"/>
                </a:ext>
              </a:extLst>
            </p:cNvPr>
            <p:cNvSpPr/>
            <p:nvPr/>
          </p:nvSpPr>
          <p:spPr>
            <a:xfrm>
              <a:off x="6773091" y="1723432"/>
              <a:ext cx="127889" cy="237810"/>
            </a:xfrm>
            <a:custGeom>
              <a:avLst/>
              <a:gdLst>
                <a:gd name="connsiteX0" fmla="*/ 123888 w 127889"/>
                <a:gd name="connsiteY0" fmla="*/ 237811 h 237810"/>
                <a:gd name="connsiteX1" fmla="*/ 54047 w 127889"/>
                <a:gd name="connsiteY1" fmla="*/ 220348 h 237810"/>
                <a:gd name="connsiteX2" fmla="*/ 13613 w 127889"/>
                <a:gd name="connsiteY2" fmla="*/ 175445 h 237810"/>
                <a:gd name="connsiteX3" fmla="*/ 1360 w 127889"/>
                <a:gd name="connsiteY3" fmla="*/ 85637 h 237810"/>
                <a:gd name="connsiteX4" fmla="*/ 34442 w 127889"/>
                <a:gd name="connsiteY4" fmla="*/ 2067 h 237810"/>
                <a:gd name="connsiteX5" fmla="*/ 40569 w 127889"/>
                <a:gd name="connsiteY5" fmla="*/ 819 h 237810"/>
                <a:gd name="connsiteX6" fmla="*/ 41794 w 127889"/>
                <a:gd name="connsiteY6" fmla="*/ 8303 h 237810"/>
                <a:gd name="connsiteX7" fmla="*/ 9937 w 127889"/>
                <a:gd name="connsiteY7" fmla="*/ 88132 h 237810"/>
                <a:gd name="connsiteX8" fmla="*/ 20964 w 127889"/>
                <a:gd name="connsiteY8" fmla="*/ 171703 h 237810"/>
                <a:gd name="connsiteX9" fmla="*/ 122663 w 127889"/>
                <a:gd name="connsiteY9" fmla="*/ 229079 h 237810"/>
                <a:gd name="connsiteX10" fmla="*/ 127564 w 127889"/>
                <a:gd name="connsiteY10" fmla="*/ 234069 h 237810"/>
                <a:gd name="connsiteX11" fmla="*/ 123888 w 127889"/>
                <a:gd name="connsiteY11" fmla="*/ 237811 h 23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889" h="237810">
                  <a:moveTo>
                    <a:pt x="123888" y="237811"/>
                  </a:moveTo>
                  <a:cubicBezTo>
                    <a:pt x="96932" y="237811"/>
                    <a:pt x="73651" y="231574"/>
                    <a:pt x="54047" y="220348"/>
                  </a:cubicBezTo>
                  <a:cubicBezTo>
                    <a:pt x="36893" y="209122"/>
                    <a:pt x="23415" y="194154"/>
                    <a:pt x="13613" y="175445"/>
                  </a:cubicBezTo>
                  <a:cubicBezTo>
                    <a:pt x="1360" y="150498"/>
                    <a:pt x="-2316" y="118068"/>
                    <a:pt x="1360" y="85637"/>
                  </a:cubicBezTo>
                  <a:cubicBezTo>
                    <a:pt x="6261" y="54454"/>
                    <a:pt x="17289" y="24518"/>
                    <a:pt x="34442" y="2067"/>
                  </a:cubicBezTo>
                  <a:cubicBezTo>
                    <a:pt x="35668" y="-428"/>
                    <a:pt x="39344" y="-428"/>
                    <a:pt x="40569" y="819"/>
                  </a:cubicBezTo>
                  <a:cubicBezTo>
                    <a:pt x="43019" y="2067"/>
                    <a:pt x="44245" y="5809"/>
                    <a:pt x="41794" y="8303"/>
                  </a:cubicBezTo>
                  <a:cubicBezTo>
                    <a:pt x="25865" y="29508"/>
                    <a:pt x="14838" y="58196"/>
                    <a:pt x="9937" y="88132"/>
                  </a:cubicBezTo>
                  <a:cubicBezTo>
                    <a:pt x="6261" y="119315"/>
                    <a:pt x="9937" y="148003"/>
                    <a:pt x="20964" y="171703"/>
                  </a:cubicBezTo>
                  <a:cubicBezTo>
                    <a:pt x="33217" y="197896"/>
                    <a:pt x="61399" y="229079"/>
                    <a:pt x="122663" y="229079"/>
                  </a:cubicBezTo>
                  <a:cubicBezTo>
                    <a:pt x="125113" y="229079"/>
                    <a:pt x="127564" y="231574"/>
                    <a:pt x="127564" y="234069"/>
                  </a:cubicBezTo>
                  <a:cubicBezTo>
                    <a:pt x="128789" y="235316"/>
                    <a:pt x="126339" y="237811"/>
                    <a:pt x="123888" y="237811"/>
                  </a:cubicBezTo>
                  <a:close/>
                </a:path>
              </a:pathLst>
            </a:custGeom>
            <a:grpFill/>
            <a:ln w="12099" cap="flat">
              <a:solidFill>
                <a:srgbClr val="009FDA"/>
              </a:solidFill>
              <a:prstDash val="solid"/>
              <a:miter/>
            </a:ln>
          </p:spPr>
          <p:txBody>
            <a:bodyPr rtlCol="0" anchor="ctr"/>
            <a:lstStyle/>
            <a:p>
              <a:pPr defTabSz="871014"/>
              <a:endParaRPr lang="it-IT" b="1">
                <a:solidFill>
                  <a:srgbClr val="FFFFFF"/>
                </a:solidFill>
                <a:latin typeface="Gill Sans MT" panose="020B0502020104020203" pitchFamily="34" charset="0"/>
              </a:endParaRPr>
            </a:p>
          </p:txBody>
        </p:sp>
        <p:sp>
          <p:nvSpPr>
            <p:cNvPr id="56" name="Figura a mano libera 55">
              <a:extLst>
                <a:ext uri="{FF2B5EF4-FFF2-40B4-BE49-F238E27FC236}">
                  <a16:creationId xmlns="" xmlns:a16="http://schemas.microsoft.com/office/drawing/2014/main" id="{E2EFC3EA-FDD0-C240-88DE-FF85F1601C04}"/>
                </a:ext>
              </a:extLst>
            </p:cNvPr>
            <p:cNvSpPr/>
            <p:nvPr/>
          </p:nvSpPr>
          <p:spPr>
            <a:xfrm>
              <a:off x="6788350" y="1807822"/>
              <a:ext cx="112169" cy="120990"/>
            </a:xfrm>
            <a:custGeom>
              <a:avLst/>
              <a:gdLst>
                <a:gd name="connsiteX0" fmla="*/ 64519 w 112169"/>
                <a:gd name="connsiteY0" fmla="*/ 120990 h 120990"/>
                <a:gd name="connsiteX1" fmla="*/ 2030 w 112169"/>
                <a:gd name="connsiteY1" fmla="*/ 97291 h 120990"/>
                <a:gd name="connsiteX2" fmla="*/ 805 w 112169"/>
                <a:gd name="connsiteY2" fmla="*/ 91055 h 120990"/>
                <a:gd name="connsiteX3" fmla="*/ 6931 w 112169"/>
                <a:gd name="connsiteY3" fmla="*/ 89807 h 120990"/>
                <a:gd name="connsiteX4" fmla="*/ 70646 w 112169"/>
                <a:gd name="connsiteY4" fmla="*/ 111012 h 120990"/>
                <a:gd name="connsiteX5" fmla="*/ 102503 w 112169"/>
                <a:gd name="connsiteY5" fmla="*/ 4989 h 120990"/>
                <a:gd name="connsiteX6" fmla="*/ 106179 w 112169"/>
                <a:gd name="connsiteY6" fmla="*/ 0 h 120990"/>
                <a:gd name="connsiteX7" fmla="*/ 111080 w 112169"/>
                <a:gd name="connsiteY7" fmla="*/ 3742 h 120990"/>
                <a:gd name="connsiteX8" fmla="*/ 111080 w 112169"/>
                <a:gd name="connsiteY8" fmla="*/ 44904 h 120990"/>
                <a:gd name="connsiteX9" fmla="*/ 75547 w 112169"/>
                <a:gd name="connsiteY9" fmla="*/ 118496 h 120990"/>
                <a:gd name="connsiteX10" fmla="*/ 73096 w 112169"/>
                <a:gd name="connsiteY10" fmla="*/ 119743 h 120990"/>
                <a:gd name="connsiteX11" fmla="*/ 64519 w 112169"/>
                <a:gd name="connsiteY11" fmla="*/ 120990 h 120990"/>
                <a:gd name="connsiteX12" fmla="*/ 74322 w 112169"/>
                <a:gd name="connsiteY12" fmla="*/ 114754 h 120990"/>
                <a:gd name="connsiteX13" fmla="*/ 74322 w 112169"/>
                <a:gd name="connsiteY13" fmla="*/ 114754 h 120990"/>
                <a:gd name="connsiteX14" fmla="*/ 74322 w 112169"/>
                <a:gd name="connsiteY14" fmla="*/ 114754 h 120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2169" h="120990">
                  <a:moveTo>
                    <a:pt x="64519" y="120990"/>
                  </a:moveTo>
                  <a:cubicBezTo>
                    <a:pt x="52267" y="120990"/>
                    <a:pt x="30212" y="117248"/>
                    <a:pt x="2030" y="97291"/>
                  </a:cubicBezTo>
                  <a:cubicBezTo>
                    <a:pt x="-420" y="96044"/>
                    <a:pt x="-420" y="92302"/>
                    <a:pt x="805" y="91055"/>
                  </a:cubicBezTo>
                  <a:cubicBezTo>
                    <a:pt x="2030" y="88560"/>
                    <a:pt x="5706" y="88560"/>
                    <a:pt x="6931" y="89807"/>
                  </a:cubicBezTo>
                  <a:cubicBezTo>
                    <a:pt x="41239" y="114754"/>
                    <a:pt x="65745" y="112259"/>
                    <a:pt x="70646" y="111012"/>
                  </a:cubicBezTo>
                  <a:cubicBezTo>
                    <a:pt x="112305" y="72345"/>
                    <a:pt x="102503" y="4989"/>
                    <a:pt x="102503" y="4989"/>
                  </a:cubicBezTo>
                  <a:cubicBezTo>
                    <a:pt x="102503" y="2495"/>
                    <a:pt x="103728" y="0"/>
                    <a:pt x="106179" y="0"/>
                  </a:cubicBezTo>
                  <a:cubicBezTo>
                    <a:pt x="108630" y="0"/>
                    <a:pt x="111080" y="1247"/>
                    <a:pt x="111080" y="3742"/>
                  </a:cubicBezTo>
                  <a:cubicBezTo>
                    <a:pt x="111080" y="4989"/>
                    <a:pt x="113531" y="22452"/>
                    <a:pt x="111080" y="44904"/>
                  </a:cubicBezTo>
                  <a:cubicBezTo>
                    <a:pt x="107404" y="76087"/>
                    <a:pt x="95151" y="101033"/>
                    <a:pt x="75547" y="118496"/>
                  </a:cubicBezTo>
                  <a:cubicBezTo>
                    <a:pt x="75547" y="118496"/>
                    <a:pt x="74322" y="119743"/>
                    <a:pt x="73096" y="119743"/>
                  </a:cubicBezTo>
                  <a:cubicBezTo>
                    <a:pt x="74322" y="119743"/>
                    <a:pt x="70646" y="120990"/>
                    <a:pt x="64519" y="120990"/>
                  </a:cubicBezTo>
                  <a:close/>
                  <a:moveTo>
                    <a:pt x="74322" y="114754"/>
                  </a:moveTo>
                  <a:lnTo>
                    <a:pt x="74322" y="114754"/>
                  </a:lnTo>
                  <a:lnTo>
                    <a:pt x="74322" y="114754"/>
                  </a:lnTo>
                  <a:close/>
                </a:path>
              </a:pathLst>
            </a:custGeom>
            <a:grpFill/>
            <a:ln w="12099" cap="flat">
              <a:solidFill>
                <a:srgbClr val="009FDA"/>
              </a:solidFill>
              <a:prstDash val="solid"/>
              <a:miter/>
            </a:ln>
          </p:spPr>
          <p:txBody>
            <a:bodyPr rtlCol="0" anchor="ctr"/>
            <a:lstStyle/>
            <a:p>
              <a:pPr defTabSz="871014"/>
              <a:endParaRPr lang="it-IT" b="1">
                <a:solidFill>
                  <a:srgbClr val="FFFFFF"/>
                </a:solidFill>
                <a:latin typeface="Gill Sans MT" panose="020B0502020104020203" pitchFamily="34" charset="0"/>
              </a:endParaRPr>
            </a:p>
          </p:txBody>
        </p:sp>
        <p:sp>
          <p:nvSpPr>
            <p:cNvPr id="57" name="Figura a mano libera 56">
              <a:extLst>
                <a:ext uri="{FF2B5EF4-FFF2-40B4-BE49-F238E27FC236}">
                  <a16:creationId xmlns="" xmlns:a16="http://schemas.microsoft.com/office/drawing/2014/main" id="{89F4F8D7-384B-8A43-B4B5-A6C6F7764122}"/>
                </a:ext>
              </a:extLst>
            </p:cNvPr>
            <p:cNvSpPr/>
            <p:nvPr/>
          </p:nvSpPr>
          <p:spPr>
            <a:xfrm>
              <a:off x="6772900" y="1775392"/>
              <a:ext cx="93447" cy="94796"/>
            </a:xfrm>
            <a:custGeom>
              <a:avLst/>
              <a:gdLst>
                <a:gd name="connsiteX0" fmla="*/ 49337 w 93447"/>
                <a:gd name="connsiteY0" fmla="*/ 94797 h 94796"/>
                <a:gd name="connsiteX1" fmla="*/ 34634 w 93447"/>
                <a:gd name="connsiteY1" fmla="*/ 92302 h 94796"/>
                <a:gd name="connsiteX2" fmla="*/ 326 w 93447"/>
                <a:gd name="connsiteY2" fmla="*/ 48646 h 94796"/>
                <a:gd name="connsiteX3" fmla="*/ 4002 w 93447"/>
                <a:gd name="connsiteY3" fmla="*/ 42409 h 94796"/>
                <a:gd name="connsiteX4" fmla="*/ 10128 w 93447"/>
                <a:gd name="connsiteY4" fmla="*/ 46151 h 94796"/>
                <a:gd name="connsiteX5" fmla="*/ 38310 w 93447"/>
                <a:gd name="connsiteY5" fmla="*/ 83571 h 94796"/>
                <a:gd name="connsiteX6" fmla="*/ 54238 w 93447"/>
                <a:gd name="connsiteY6" fmla="*/ 84818 h 94796"/>
                <a:gd name="connsiteX7" fmla="*/ 83645 w 93447"/>
                <a:gd name="connsiteY7" fmla="*/ 4989 h 94796"/>
                <a:gd name="connsiteX8" fmla="*/ 88546 w 93447"/>
                <a:gd name="connsiteY8" fmla="*/ 0 h 94796"/>
                <a:gd name="connsiteX9" fmla="*/ 93447 w 93447"/>
                <a:gd name="connsiteY9" fmla="*/ 4989 h 94796"/>
                <a:gd name="connsiteX10" fmla="*/ 89771 w 93447"/>
                <a:gd name="connsiteY10" fmla="*/ 33678 h 94796"/>
                <a:gd name="connsiteX11" fmla="*/ 60365 w 93447"/>
                <a:gd name="connsiteY11" fmla="*/ 92302 h 94796"/>
                <a:gd name="connsiteX12" fmla="*/ 57914 w 93447"/>
                <a:gd name="connsiteY12" fmla="*/ 93549 h 94796"/>
                <a:gd name="connsiteX13" fmla="*/ 49337 w 93447"/>
                <a:gd name="connsiteY13" fmla="*/ 94797 h 94796"/>
                <a:gd name="connsiteX14" fmla="*/ 55464 w 93447"/>
                <a:gd name="connsiteY14" fmla="*/ 88560 h 94796"/>
                <a:gd name="connsiteX15" fmla="*/ 55464 w 93447"/>
                <a:gd name="connsiteY15" fmla="*/ 88560 h 94796"/>
                <a:gd name="connsiteX16" fmla="*/ 55464 w 93447"/>
                <a:gd name="connsiteY16" fmla="*/ 88560 h 94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3447" h="94796">
                  <a:moveTo>
                    <a:pt x="49337" y="94797"/>
                  </a:moveTo>
                  <a:cubicBezTo>
                    <a:pt x="45661" y="94797"/>
                    <a:pt x="40760" y="94797"/>
                    <a:pt x="34634" y="92302"/>
                  </a:cubicBezTo>
                  <a:cubicBezTo>
                    <a:pt x="15029" y="84818"/>
                    <a:pt x="5227" y="64861"/>
                    <a:pt x="326" y="48646"/>
                  </a:cubicBezTo>
                  <a:cubicBezTo>
                    <a:pt x="-899" y="46151"/>
                    <a:pt x="1551" y="43656"/>
                    <a:pt x="4002" y="42409"/>
                  </a:cubicBezTo>
                  <a:cubicBezTo>
                    <a:pt x="6452" y="41162"/>
                    <a:pt x="8903" y="43656"/>
                    <a:pt x="10128" y="46151"/>
                  </a:cubicBezTo>
                  <a:cubicBezTo>
                    <a:pt x="16255" y="66108"/>
                    <a:pt x="26057" y="78581"/>
                    <a:pt x="38310" y="83571"/>
                  </a:cubicBezTo>
                  <a:cubicBezTo>
                    <a:pt x="45661" y="86065"/>
                    <a:pt x="51788" y="86065"/>
                    <a:pt x="54238" y="84818"/>
                  </a:cubicBezTo>
                  <a:cubicBezTo>
                    <a:pt x="84870" y="48646"/>
                    <a:pt x="83645" y="6237"/>
                    <a:pt x="83645" y="4989"/>
                  </a:cubicBezTo>
                  <a:cubicBezTo>
                    <a:pt x="83645" y="2495"/>
                    <a:pt x="86096" y="0"/>
                    <a:pt x="88546" y="0"/>
                  </a:cubicBezTo>
                  <a:cubicBezTo>
                    <a:pt x="90997" y="0"/>
                    <a:pt x="93447" y="2495"/>
                    <a:pt x="93447" y="4989"/>
                  </a:cubicBezTo>
                  <a:cubicBezTo>
                    <a:pt x="93447" y="4989"/>
                    <a:pt x="93447" y="17463"/>
                    <a:pt x="89771" y="33678"/>
                  </a:cubicBezTo>
                  <a:cubicBezTo>
                    <a:pt x="86096" y="48646"/>
                    <a:pt x="78744" y="71097"/>
                    <a:pt x="60365" y="92302"/>
                  </a:cubicBezTo>
                  <a:cubicBezTo>
                    <a:pt x="59139" y="93549"/>
                    <a:pt x="59139" y="93549"/>
                    <a:pt x="57914" y="93549"/>
                  </a:cubicBezTo>
                  <a:cubicBezTo>
                    <a:pt x="56689" y="93549"/>
                    <a:pt x="54238" y="94797"/>
                    <a:pt x="49337" y="94797"/>
                  </a:cubicBezTo>
                  <a:close/>
                  <a:moveTo>
                    <a:pt x="55464" y="88560"/>
                  </a:moveTo>
                  <a:lnTo>
                    <a:pt x="55464" y="88560"/>
                  </a:lnTo>
                  <a:lnTo>
                    <a:pt x="55464" y="88560"/>
                  </a:lnTo>
                  <a:close/>
                </a:path>
              </a:pathLst>
            </a:custGeom>
            <a:grpFill/>
            <a:ln w="12099" cap="flat">
              <a:solidFill>
                <a:srgbClr val="009FDA"/>
              </a:solidFill>
              <a:prstDash val="solid"/>
              <a:miter/>
            </a:ln>
          </p:spPr>
          <p:txBody>
            <a:bodyPr rtlCol="0" anchor="ctr"/>
            <a:lstStyle/>
            <a:p>
              <a:pPr defTabSz="871014"/>
              <a:endParaRPr lang="it-IT" b="1">
                <a:solidFill>
                  <a:srgbClr val="FFFFFF"/>
                </a:solidFill>
                <a:latin typeface="Gill Sans MT" panose="020B0502020104020203" pitchFamily="34" charset="0"/>
              </a:endParaRPr>
            </a:p>
          </p:txBody>
        </p:sp>
      </p:grpSp>
      <p:sp>
        <p:nvSpPr>
          <p:cNvPr id="58" name="Rettangolo 57">
            <a:extLst>
              <a:ext uri="{FF2B5EF4-FFF2-40B4-BE49-F238E27FC236}">
                <a16:creationId xmlns="" xmlns:a16="http://schemas.microsoft.com/office/drawing/2014/main" id="{36CB6A1B-D82D-374E-8AD1-D6698DE4001B}"/>
              </a:ext>
            </a:extLst>
          </p:cNvPr>
          <p:cNvSpPr/>
          <p:nvPr/>
        </p:nvSpPr>
        <p:spPr>
          <a:xfrm>
            <a:off x="1780148" y="3065434"/>
            <a:ext cx="2850984" cy="492443"/>
          </a:xfrm>
          <a:prstGeom prst="rect">
            <a:avLst/>
          </a:prstGeom>
        </p:spPr>
        <p:txBody>
          <a:bodyPr wrap="square">
            <a:spAutoFit/>
          </a:bodyPr>
          <a:lstStyle/>
          <a:p>
            <a:pPr defTabSz="871014"/>
            <a:r>
              <a:rPr lang="it-IT" sz="2600" b="1" dirty="0">
                <a:solidFill>
                  <a:srgbClr val="474746"/>
                </a:solidFill>
                <a:ea typeface="Segoe UI" panose="020B0502040204020203" pitchFamily="34" charset="0"/>
                <a:cs typeface="Segoe UI" panose="020B0502040204020203" pitchFamily="34" charset="0"/>
              </a:rPr>
              <a:t>ACQUA</a:t>
            </a:r>
          </a:p>
        </p:txBody>
      </p:sp>
      <p:grpSp>
        <p:nvGrpSpPr>
          <p:cNvPr id="59" name="Elemento grafico 47">
            <a:extLst>
              <a:ext uri="{FF2B5EF4-FFF2-40B4-BE49-F238E27FC236}">
                <a16:creationId xmlns="" xmlns:a16="http://schemas.microsoft.com/office/drawing/2014/main" id="{571CEDF2-1874-0242-BB98-FC5178A8BBD9}"/>
              </a:ext>
            </a:extLst>
          </p:cNvPr>
          <p:cNvGrpSpPr/>
          <p:nvPr/>
        </p:nvGrpSpPr>
        <p:grpSpPr>
          <a:xfrm>
            <a:off x="1248056" y="3164732"/>
            <a:ext cx="390521" cy="365155"/>
            <a:chOff x="489910" y="3650087"/>
            <a:chExt cx="390546" cy="365179"/>
          </a:xfrm>
          <a:solidFill>
            <a:srgbClr val="009FDA"/>
          </a:solidFill>
        </p:grpSpPr>
        <p:sp>
          <p:nvSpPr>
            <p:cNvPr id="60" name="Figura a mano libera 59">
              <a:extLst>
                <a:ext uri="{FF2B5EF4-FFF2-40B4-BE49-F238E27FC236}">
                  <a16:creationId xmlns="" xmlns:a16="http://schemas.microsoft.com/office/drawing/2014/main" id="{85CD25CE-835C-A140-BE23-FB14EF18915A}"/>
                </a:ext>
              </a:extLst>
            </p:cNvPr>
            <p:cNvSpPr/>
            <p:nvPr/>
          </p:nvSpPr>
          <p:spPr>
            <a:xfrm>
              <a:off x="603831" y="3784562"/>
              <a:ext cx="162098" cy="230704"/>
            </a:xfrm>
            <a:custGeom>
              <a:avLst/>
              <a:gdLst>
                <a:gd name="connsiteX0" fmla="*/ 151340 w 162098"/>
                <a:gd name="connsiteY0" fmla="*/ 107333 h 230704"/>
                <a:gd name="connsiteX1" fmla="*/ 94380 w 162098"/>
                <a:gd name="connsiteY1" fmla="*/ 7402 h 230704"/>
                <a:gd name="connsiteX2" fmla="*/ 81049 w 162098"/>
                <a:gd name="connsiteY2" fmla="*/ 0 h 230704"/>
                <a:gd name="connsiteX3" fmla="*/ 67718 w 162098"/>
                <a:gd name="connsiteY3" fmla="*/ 7402 h 230704"/>
                <a:gd name="connsiteX4" fmla="*/ 67718 w 162098"/>
                <a:gd name="connsiteY4" fmla="*/ 7402 h 230704"/>
                <a:gd name="connsiteX5" fmla="*/ 67718 w 162098"/>
                <a:gd name="connsiteY5" fmla="*/ 7402 h 230704"/>
                <a:gd name="connsiteX6" fmla="*/ 10758 w 162098"/>
                <a:gd name="connsiteY6" fmla="*/ 107333 h 230704"/>
                <a:gd name="connsiteX7" fmla="*/ 10758 w 162098"/>
                <a:gd name="connsiteY7" fmla="*/ 107333 h 230704"/>
                <a:gd name="connsiteX8" fmla="*/ 10758 w 162098"/>
                <a:gd name="connsiteY8" fmla="*/ 107333 h 230704"/>
                <a:gd name="connsiteX9" fmla="*/ 10758 w 162098"/>
                <a:gd name="connsiteY9" fmla="*/ 107333 h 230704"/>
                <a:gd name="connsiteX10" fmla="*/ 28937 w 162098"/>
                <a:gd name="connsiteY10" fmla="*/ 210965 h 230704"/>
                <a:gd name="connsiteX11" fmla="*/ 81049 w 162098"/>
                <a:gd name="connsiteY11" fmla="*/ 230705 h 230704"/>
                <a:gd name="connsiteX12" fmla="*/ 133162 w 162098"/>
                <a:gd name="connsiteY12" fmla="*/ 210965 h 230704"/>
                <a:gd name="connsiteX13" fmla="*/ 151340 w 162098"/>
                <a:gd name="connsiteY13" fmla="*/ 107333 h 230704"/>
                <a:gd name="connsiteX14" fmla="*/ 151340 w 162098"/>
                <a:gd name="connsiteY14" fmla="*/ 107333 h 230704"/>
                <a:gd name="connsiteX15" fmla="*/ 121043 w 162098"/>
                <a:gd name="connsiteY15" fmla="*/ 197394 h 230704"/>
                <a:gd name="connsiteX16" fmla="*/ 41056 w 162098"/>
                <a:gd name="connsiteY16" fmla="*/ 197394 h 230704"/>
                <a:gd name="connsiteX17" fmla="*/ 27725 w 162098"/>
                <a:gd name="connsiteY17" fmla="*/ 117203 h 230704"/>
                <a:gd name="connsiteX18" fmla="*/ 27725 w 162098"/>
                <a:gd name="connsiteY18" fmla="*/ 117203 h 230704"/>
                <a:gd name="connsiteX19" fmla="*/ 27725 w 162098"/>
                <a:gd name="connsiteY19" fmla="*/ 117203 h 230704"/>
                <a:gd name="connsiteX20" fmla="*/ 81049 w 162098"/>
                <a:gd name="connsiteY20" fmla="*/ 22207 h 230704"/>
                <a:gd name="connsiteX21" fmla="*/ 134374 w 162098"/>
                <a:gd name="connsiteY21" fmla="*/ 117203 h 230704"/>
                <a:gd name="connsiteX22" fmla="*/ 134374 w 162098"/>
                <a:gd name="connsiteY22" fmla="*/ 117203 h 230704"/>
                <a:gd name="connsiteX23" fmla="*/ 121043 w 162098"/>
                <a:gd name="connsiteY23" fmla="*/ 197394 h 230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2098" h="230704">
                  <a:moveTo>
                    <a:pt x="151340" y="107333"/>
                  </a:moveTo>
                  <a:lnTo>
                    <a:pt x="94380" y="7402"/>
                  </a:lnTo>
                  <a:cubicBezTo>
                    <a:pt x="91957" y="2467"/>
                    <a:pt x="87109" y="0"/>
                    <a:pt x="81049" y="0"/>
                  </a:cubicBezTo>
                  <a:cubicBezTo>
                    <a:pt x="76202" y="0"/>
                    <a:pt x="71354" y="2467"/>
                    <a:pt x="67718" y="7402"/>
                  </a:cubicBezTo>
                  <a:cubicBezTo>
                    <a:pt x="67718" y="7402"/>
                    <a:pt x="67718" y="7402"/>
                    <a:pt x="67718" y="7402"/>
                  </a:cubicBezTo>
                  <a:lnTo>
                    <a:pt x="67718" y="7402"/>
                  </a:lnTo>
                  <a:lnTo>
                    <a:pt x="10758" y="107333"/>
                  </a:lnTo>
                  <a:cubicBezTo>
                    <a:pt x="10758" y="107333"/>
                    <a:pt x="10758" y="107333"/>
                    <a:pt x="10758" y="107333"/>
                  </a:cubicBezTo>
                  <a:lnTo>
                    <a:pt x="10758" y="107333"/>
                  </a:lnTo>
                  <a:lnTo>
                    <a:pt x="10758" y="107333"/>
                  </a:lnTo>
                  <a:cubicBezTo>
                    <a:pt x="-8632" y="141877"/>
                    <a:pt x="-1361" y="186291"/>
                    <a:pt x="28937" y="210965"/>
                  </a:cubicBezTo>
                  <a:cubicBezTo>
                    <a:pt x="43480" y="223302"/>
                    <a:pt x="62871" y="230705"/>
                    <a:pt x="81049" y="230705"/>
                  </a:cubicBezTo>
                  <a:cubicBezTo>
                    <a:pt x="99228" y="230705"/>
                    <a:pt x="117407" y="224536"/>
                    <a:pt x="133162" y="210965"/>
                  </a:cubicBezTo>
                  <a:cubicBezTo>
                    <a:pt x="163459" y="185057"/>
                    <a:pt x="170731" y="141877"/>
                    <a:pt x="151340" y="107333"/>
                  </a:cubicBezTo>
                  <a:lnTo>
                    <a:pt x="151340" y="107333"/>
                  </a:lnTo>
                  <a:close/>
                  <a:moveTo>
                    <a:pt x="121043" y="197394"/>
                  </a:moveTo>
                  <a:cubicBezTo>
                    <a:pt x="98016" y="217134"/>
                    <a:pt x="64083" y="217134"/>
                    <a:pt x="41056" y="197394"/>
                  </a:cubicBezTo>
                  <a:cubicBezTo>
                    <a:pt x="18030" y="177655"/>
                    <a:pt x="11970" y="143111"/>
                    <a:pt x="27725" y="117203"/>
                  </a:cubicBezTo>
                  <a:cubicBezTo>
                    <a:pt x="27725" y="117203"/>
                    <a:pt x="27725" y="117203"/>
                    <a:pt x="27725" y="117203"/>
                  </a:cubicBezTo>
                  <a:cubicBezTo>
                    <a:pt x="27725" y="117203"/>
                    <a:pt x="27725" y="117203"/>
                    <a:pt x="27725" y="117203"/>
                  </a:cubicBezTo>
                  <a:lnTo>
                    <a:pt x="81049" y="22207"/>
                  </a:lnTo>
                  <a:lnTo>
                    <a:pt x="134374" y="117203"/>
                  </a:lnTo>
                  <a:cubicBezTo>
                    <a:pt x="134374" y="117203"/>
                    <a:pt x="134374" y="117203"/>
                    <a:pt x="134374" y="117203"/>
                  </a:cubicBezTo>
                  <a:cubicBezTo>
                    <a:pt x="150128" y="143111"/>
                    <a:pt x="144069" y="176421"/>
                    <a:pt x="121043" y="197394"/>
                  </a:cubicBezTo>
                  <a:close/>
                </a:path>
              </a:pathLst>
            </a:custGeom>
            <a:grpFill/>
            <a:ln w="12099" cap="flat">
              <a:noFill/>
              <a:prstDash val="solid"/>
              <a:miter/>
            </a:ln>
          </p:spPr>
          <p:txBody>
            <a:bodyPr rtlCol="0" anchor="ctr"/>
            <a:lstStyle/>
            <a:p>
              <a:pPr defTabSz="871014"/>
              <a:endParaRPr lang="it-IT">
                <a:solidFill>
                  <a:srgbClr val="000000"/>
                </a:solidFill>
                <a:latin typeface="Gill Sans MT" panose="020B0502020104020203" pitchFamily="34" charset="0"/>
              </a:endParaRPr>
            </a:p>
          </p:txBody>
        </p:sp>
        <p:sp>
          <p:nvSpPr>
            <p:cNvPr id="61" name="Figura a mano libera 60">
              <a:extLst>
                <a:ext uri="{FF2B5EF4-FFF2-40B4-BE49-F238E27FC236}">
                  <a16:creationId xmlns="" xmlns:a16="http://schemas.microsoft.com/office/drawing/2014/main" id="{AB32690A-10CF-6A4A-BC48-7D7DF12CCD77}"/>
                </a:ext>
              </a:extLst>
            </p:cNvPr>
            <p:cNvSpPr/>
            <p:nvPr/>
          </p:nvSpPr>
          <p:spPr>
            <a:xfrm>
              <a:off x="489910" y="3651321"/>
              <a:ext cx="180427" cy="283754"/>
            </a:xfrm>
            <a:custGeom>
              <a:avLst/>
              <a:gdLst>
                <a:gd name="connsiteX0" fmla="*/ 99229 w 180427"/>
                <a:gd name="connsiteY0" fmla="*/ 265249 h 283754"/>
                <a:gd name="connsiteX1" fmla="*/ 99229 w 180427"/>
                <a:gd name="connsiteY1" fmla="*/ 265249 h 283754"/>
                <a:gd name="connsiteX2" fmla="*/ 30150 w 180427"/>
                <a:gd name="connsiteY2" fmla="*/ 224536 h 283754"/>
                <a:gd name="connsiteX3" fmla="*/ 30150 w 180427"/>
                <a:gd name="connsiteY3" fmla="*/ 143111 h 283754"/>
                <a:gd name="connsiteX4" fmla="*/ 30150 w 180427"/>
                <a:gd name="connsiteY4" fmla="*/ 143111 h 283754"/>
                <a:gd name="connsiteX5" fmla="*/ 99229 w 180427"/>
                <a:gd name="connsiteY5" fmla="*/ 20973 h 283754"/>
                <a:gd name="connsiteX6" fmla="*/ 163461 w 180427"/>
                <a:gd name="connsiteY6" fmla="*/ 133241 h 283754"/>
                <a:gd name="connsiteX7" fmla="*/ 170732 w 180427"/>
                <a:gd name="connsiteY7" fmla="*/ 138176 h 283754"/>
                <a:gd name="connsiteX8" fmla="*/ 175580 w 180427"/>
                <a:gd name="connsiteY8" fmla="*/ 136942 h 283754"/>
                <a:gd name="connsiteX9" fmla="*/ 179216 w 180427"/>
                <a:gd name="connsiteY9" fmla="*/ 124605 h 283754"/>
                <a:gd name="connsiteX10" fmla="*/ 113772 w 180427"/>
                <a:gd name="connsiteY10" fmla="*/ 8636 h 283754"/>
                <a:gd name="connsiteX11" fmla="*/ 113772 w 180427"/>
                <a:gd name="connsiteY11" fmla="*/ 8636 h 283754"/>
                <a:gd name="connsiteX12" fmla="*/ 100441 w 180427"/>
                <a:gd name="connsiteY12" fmla="*/ 0 h 283754"/>
                <a:gd name="connsiteX13" fmla="*/ 87110 w 180427"/>
                <a:gd name="connsiteY13" fmla="*/ 8636 h 283754"/>
                <a:gd name="connsiteX14" fmla="*/ 13183 w 180427"/>
                <a:gd name="connsiteY14" fmla="*/ 133241 h 283754"/>
                <a:gd name="connsiteX15" fmla="*/ 13183 w 180427"/>
                <a:gd name="connsiteY15" fmla="*/ 133241 h 283754"/>
                <a:gd name="connsiteX16" fmla="*/ 13183 w 180427"/>
                <a:gd name="connsiteY16" fmla="*/ 233172 h 283754"/>
                <a:gd name="connsiteX17" fmla="*/ 98017 w 180427"/>
                <a:gd name="connsiteY17" fmla="*/ 283754 h 283754"/>
                <a:gd name="connsiteX18" fmla="*/ 98017 w 180427"/>
                <a:gd name="connsiteY18" fmla="*/ 283754 h 283754"/>
                <a:gd name="connsiteX19" fmla="*/ 106501 w 180427"/>
                <a:gd name="connsiteY19" fmla="*/ 273885 h 283754"/>
                <a:gd name="connsiteX20" fmla="*/ 99229 w 180427"/>
                <a:gd name="connsiteY20" fmla="*/ 265249 h 283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427" h="283754">
                  <a:moveTo>
                    <a:pt x="99229" y="265249"/>
                  </a:moveTo>
                  <a:lnTo>
                    <a:pt x="99229" y="265249"/>
                  </a:lnTo>
                  <a:cubicBezTo>
                    <a:pt x="70143" y="265249"/>
                    <a:pt x="43481" y="249210"/>
                    <a:pt x="30150" y="224536"/>
                  </a:cubicBezTo>
                  <a:cubicBezTo>
                    <a:pt x="15607" y="199862"/>
                    <a:pt x="15607" y="167785"/>
                    <a:pt x="30150" y="143111"/>
                  </a:cubicBezTo>
                  <a:lnTo>
                    <a:pt x="30150" y="143111"/>
                  </a:lnTo>
                  <a:lnTo>
                    <a:pt x="99229" y="20973"/>
                  </a:lnTo>
                  <a:lnTo>
                    <a:pt x="163461" y="133241"/>
                  </a:lnTo>
                  <a:cubicBezTo>
                    <a:pt x="164673" y="135709"/>
                    <a:pt x="168308" y="138176"/>
                    <a:pt x="170732" y="138176"/>
                  </a:cubicBezTo>
                  <a:cubicBezTo>
                    <a:pt x="171944" y="138176"/>
                    <a:pt x="174368" y="138176"/>
                    <a:pt x="175580" y="136942"/>
                  </a:cubicBezTo>
                  <a:cubicBezTo>
                    <a:pt x="180428" y="134475"/>
                    <a:pt x="181639" y="128306"/>
                    <a:pt x="179216" y="124605"/>
                  </a:cubicBezTo>
                  <a:lnTo>
                    <a:pt x="113772" y="8636"/>
                  </a:lnTo>
                  <a:cubicBezTo>
                    <a:pt x="113772" y="8636"/>
                    <a:pt x="113772" y="8636"/>
                    <a:pt x="113772" y="8636"/>
                  </a:cubicBezTo>
                  <a:cubicBezTo>
                    <a:pt x="111348" y="3701"/>
                    <a:pt x="105289" y="0"/>
                    <a:pt x="100441" y="0"/>
                  </a:cubicBezTo>
                  <a:cubicBezTo>
                    <a:pt x="94382" y="0"/>
                    <a:pt x="89534" y="3701"/>
                    <a:pt x="87110" y="8636"/>
                  </a:cubicBezTo>
                  <a:lnTo>
                    <a:pt x="13183" y="133241"/>
                  </a:lnTo>
                  <a:cubicBezTo>
                    <a:pt x="13183" y="133241"/>
                    <a:pt x="13183" y="133241"/>
                    <a:pt x="13183" y="133241"/>
                  </a:cubicBezTo>
                  <a:cubicBezTo>
                    <a:pt x="-3783" y="164084"/>
                    <a:pt x="-4995" y="202329"/>
                    <a:pt x="13183" y="233172"/>
                  </a:cubicBezTo>
                  <a:cubicBezTo>
                    <a:pt x="30150" y="264015"/>
                    <a:pt x="62872" y="283754"/>
                    <a:pt x="98017" y="283754"/>
                  </a:cubicBezTo>
                  <a:lnTo>
                    <a:pt x="98017" y="283754"/>
                  </a:lnTo>
                  <a:cubicBezTo>
                    <a:pt x="102865" y="283754"/>
                    <a:pt x="106501" y="280053"/>
                    <a:pt x="106501" y="273885"/>
                  </a:cubicBezTo>
                  <a:cubicBezTo>
                    <a:pt x="107713" y="270183"/>
                    <a:pt x="104077" y="265249"/>
                    <a:pt x="99229" y="265249"/>
                  </a:cubicBezTo>
                  <a:close/>
                </a:path>
              </a:pathLst>
            </a:custGeom>
            <a:grpFill/>
            <a:ln w="12099" cap="flat">
              <a:noFill/>
              <a:prstDash val="solid"/>
              <a:miter/>
            </a:ln>
          </p:spPr>
          <p:txBody>
            <a:bodyPr rtlCol="0" anchor="ctr"/>
            <a:lstStyle/>
            <a:p>
              <a:pPr defTabSz="871014"/>
              <a:endParaRPr lang="it-IT">
                <a:solidFill>
                  <a:srgbClr val="000000"/>
                </a:solidFill>
                <a:latin typeface="Gill Sans MT" panose="020B0502020104020203" pitchFamily="34" charset="0"/>
              </a:endParaRPr>
            </a:p>
          </p:txBody>
        </p:sp>
        <p:sp>
          <p:nvSpPr>
            <p:cNvPr id="62" name="Figura a mano libera 61">
              <a:extLst>
                <a:ext uri="{FF2B5EF4-FFF2-40B4-BE49-F238E27FC236}">
                  <a16:creationId xmlns="" xmlns:a16="http://schemas.microsoft.com/office/drawing/2014/main" id="{7849B3E0-E88E-F04A-A257-F63AF488AC64}"/>
                </a:ext>
              </a:extLst>
            </p:cNvPr>
            <p:cNvSpPr/>
            <p:nvPr/>
          </p:nvSpPr>
          <p:spPr>
            <a:xfrm>
              <a:off x="701847" y="3650087"/>
              <a:ext cx="178609" cy="282520"/>
            </a:xfrm>
            <a:custGeom>
              <a:avLst/>
              <a:gdLst>
                <a:gd name="connsiteX0" fmla="*/ 164820 w 178609"/>
                <a:gd name="connsiteY0" fmla="*/ 134475 h 282520"/>
                <a:gd name="connsiteX1" fmla="*/ 164820 w 178609"/>
                <a:gd name="connsiteY1" fmla="*/ 134475 h 282520"/>
                <a:gd name="connsiteX2" fmla="*/ 94529 w 178609"/>
                <a:gd name="connsiteY2" fmla="*/ 8636 h 282520"/>
                <a:gd name="connsiteX3" fmla="*/ 94529 w 178609"/>
                <a:gd name="connsiteY3" fmla="*/ 8636 h 282520"/>
                <a:gd name="connsiteX4" fmla="*/ 81198 w 178609"/>
                <a:gd name="connsiteY4" fmla="*/ 0 h 282520"/>
                <a:gd name="connsiteX5" fmla="*/ 66655 w 178609"/>
                <a:gd name="connsiteY5" fmla="*/ 8636 h 282520"/>
                <a:gd name="connsiteX6" fmla="*/ 66655 w 178609"/>
                <a:gd name="connsiteY6" fmla="*/ 8636 h 282520"/>
                <a:gd name="connsiteX7" fmla="*/ 1212 w 178609"/>
                <a:gd name="connsiteY7" fmla="*/ 124605 h 282520"/>
                <a:gd name="connsiteX8" fmla="*/ 4848 w 178609"/>
                <a:gd name="connsiteY8" fmla="*/ 136942 h 282520"/>
                <a:gd name="connsiteX9" fmla="*/ 9695 w 178609"/>
                <a:gd name="connsiteY9" fmla="*/ 138176 h 282520"/>
                <a:gd name="connsiteX10" fmla="*/ 16967 w 178609"/>
                <a:gd name="connsiteY10" fmla="*/ 133241 h 282520"/>
                <a:gd name="connsiteX11" fmla="*/ 81198 w 178609"/>
                <a:gd name="connsiteY11" fmla="*/ 19739 h 282520"/>
                <a:gd name="connsiteX12" fmla="*/ 150277 w 178609"/>
                <a:gd name="connsiteY12" fmla="*/ 141877 h 282520"/>
                <a:gd name="connsiteX13" fmla="*/ 150277 w 178609"/>
                <a:gd name="connsiteY13" fmla="*/ 141877 h 282520"/>
                <a:gd name="connsiteX14" fmla="*/ 150277 w 178609"/>
                <a:gd name="connsiteY14" fmla="*/ 223302 h 282520"/>
                <a:gd name="connsiteX15" fmla="*/ 81198 w 178609"/>
                <a:gd name="connsiteY15" fmla="*/ 264015 h 282520"/>
                <a:gd name="connsiteX16" fmla="*/ 81198 w 178609"/>
                <a:gd name="connsiteY16" fmla="*/ 264015 h 282520"/>
                <a:gd name="connsiteX17" fmla="*/ 72715 w 178609"/>
                <a:gd name="connsiteY17" fmla="*/ 272651 h 282520"/>
                <a:gd name="connsiteX18" fmla="*/ 81198 w 178609"/>
                <a:gd name="connsiteY18" fmla="*/ 282521 h 282520"/>
                <a:gd name="connsiteX19" fmla="*/ 81198 w 178609"/>
                <a:gd name="connsiteY19" fmla="*/ 282521 h 282520"/>
                <a:gd name="connsiteX20" fmla="*/ 166032 w 178609"/>
                <a:gd name="connsiteY20" fmla="*/ 231938 h 282520"/>
                <a:gd name="connsiteX21" fmla="*/ 164820 w 178609"/>
                <a:gd name="connsiteY21" fmla="*/ 134475 h 282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8609" h="282520">
                  <a:moveTo>
                    <a:pt x="164820" y="134475"/>
                  </a:moveTo>
                  <a:lnTo>
                    <a:pt x="164820" y="134475"/>
                  </a:lnTo>
                  <a:lnTo>
                    <a:pt x="94529" y="8636"/>
                  </a:lnTo>
                  <a:cubicBezTo>
                    <a:pt x="94529" y="8636"/>
                    <a:pt x="94529" y="8636"/>
                    <a:pt x="94529" y="8636"/>
                  </a:cubicBezTo>
                  <a:cubicBezTo>
                    <a:pt x="92105" y="3701"/>
                    <a:pt x="86046" y="0"/>
                    <a:pt x="81198" y="0"/>
                  </a:cubicBezTo>
                  <a:cubicBezTo>
                    <a:pt x="75139" y="0"/>
                    <a:pt x="70291" y="3701"/>
                    <a:pt x="66655" y="8636"/>
                  </a:cubicBezTo>
                  <a:cubicBezTo>
                    <a:pt x="66655" y="8636"/>
                    <a:pt x="66655" y="8636"/>
                    <a:pt x="66655" y="8636"/>
                  </a:cubicBezTo>
                  <a:lnTo>
                    <a:pt x="1212" y="124605"/>
                  </a:lnTo>
                  <a:cubicBezTo>
                    <a:pt x="-1212" y="129540"/>
                    <a:pt x="0" y="134475"/>
                    <a:pt x="4848" y="136942"/>
                  </a:cubicBezTo>
                  <a:cubicBezTo>
                    <a:pt x="6060" y="138176"/>
                    <a:pt x="7271" y="138176"/>
                    <a:pt x="9695" y="138176"/>
                  </a:cubicBezTo>
                  <a:cubicBezTo>
                    <a:pt x="13331" y="138176"/>
                    <a:pt x="15755" y="136942"/>
                    <a:pt x="16967" y="133241"/>
                  </a:cubicBezTo>
                  <a:lnTo>
                    <a:pt x="81198" y="19739"/>
                  </a:lnTo>
                  <a:lnTo>
                    <a:pt x="150277" y="141877"/>
                  </a:lnTo>
                  <a:cubicBezTo>
                    <a:pt x="150277" y="141877"/>
                    <a:pt x="150277" y="141877"/>
                    <a:pt x="150277" y="141877"/>
                  </a:cubicBezTo>
                  <a:cubicBezTo>
                    <a:pt x="164820" y="166551"/>
                    <a:pt x="164820" y="198628"/>
                    <a:pt x="150277" y="223302"/>
                  </a:cubicBezTo>
                  <a:cubicBezTo>
                    <a:pt x="135734" y="247977"/>
                    <a:pt x="109072" y="264015"/>
                    <a:pt x="81198" y="264015"/>
                  </a:cubicBezTo>
                  <a:cubicBezTo>
                    <a:pt x="81198" y="264015"/>
                    <a:pt x="81198" y="264015"/>
                    <a:pt x="81198" y="264015"/>
                  </a:cubicBezTo>
                  <a:cubicBezTo>
                    <a:pt x="76351" y="264015"/>
                    <a:pt x="72715" y="267716"/>
                    <a:pt x="72715" y="272651"/>
                  </a:cubicBezTo>
                  <a:cubicBezTo>
                    <a:pt x="72715" y="277586"/>
                    <a:pt x="76351" y="282521"/>
                    <a:pt x="81198" y="282521"/>
                  </a:cubicBezTo>
                  <a:cubicBezTo>
                    <a:pt x="81198" y="282521"/>
                    <a:pt x="81198" y="282521"/>
                    <a:pt x="81198" y="282521"/>
                  </a:cubicBezTo>
                  <a:cubicBezTo>
                    <a:pt x="116344" y="282521"/>
                    <a:pt x="149065" y="262781"/>
                    <a:pt x="166032" y="231938"/>
                  </a:cubicBezTo>
                  <a:cubicBezTo>
                    <a:pt x="182999" y="204797"/>
                    <a:pt x="182999" y="165318"/>
                    <a:pt x="164820" y="134475"/>
                  </a:cubicBezTo>
                  <a:close/>
                </a:path>
              </a:pathLst>
            </a:custGeom>
            <a:grpFill/>
            <a:ln w="12099" cap="flat">
              <a:noFill/>
              <a:prstDash val="solid"/>
              <a:miter/>
            </a:ln>
          </p:spPr>
          <p:txBody>
            <a:bodyPr rtlCol="0" anchor="ctr"/>
            <a:lstStyle/>
            <a:p>
              <a:pPr defTabSz="871014"/>
              <a:endParaRPr lang="it-IT">
                <a:solidFill>
                  <a:srgbClr val="000000"/>
                </a:solidFill>
                <a:latin typeface="Gill Sans MT" panose="020B0502020104020203" pitchFamily="34" charset="0"/>
              </a:endParaRPr>
            </a:p>
          </p:txBody>
        </p:sp>
        <p:sp>
          <p:nvSpPr>
            <p:cNvPr id="63" name="Figura a mano libera 62">
              <a:extLst>
                <a:ext uri="{FF2B5EF4-FFF2-40B4-BE49-F238E27FC236}">
                  <a16:creationId xmlns="" xmlns:a16="http://schemas.microsoft.com/office/drawing/2014/main" id="{3E1280C9-6DCC-A646-9506-9556F15F0837}"/>
                </a:ext>
              </a:extLst>
            </p:cNvPr>
            <p:cNvSpPr/>
            <p:nvPr/>
          </p:nvSpPr>
          <p:spPr>
            <a:xfrm>
              <a:off x="545511" y="3774692"/>
              <a:ext cx="71502" cy="94995"/>
            </a:xfrm>
            <a:custGeom>
              <a:avLst/>
              <a:gdLst>
                <a:gd name="connsiteX0" fmla="*/ 71503 w 71502"/>
                <a:gd name="connsiteY0" fmla="*/ 94996 h 94995"/>
                <a:gd name="connsiteX1" fmla="*/ 71503 w 71502"/>
                <a:gd name="connsiteY1" fmla="*/ 0 h 94995"/>
                <a:gd name="connsiteX2" fmla="*/ 54536 w 71502"/>
                <a:gd name="connsiteY2" fmla="*/ 0 h 94995"/>
                <a:gd name="connsiteX3" fmla="*/ 54536 w 71502"/>
                <a:gd name="connsiteY3" fmla="*/ 37011 h 94995"/>
                <a:gd name="connsiteX4" fmla="*/ 16967 w 71502"/>
                <a:gd name="connsiteY4" fmla="*/ 37011 h 94995"/>
                <a:gd name="connsiteX5" fmla="*/ 16967 w 71502"/>
                <a:gd name="connsiteY5" fmla="*/ 0 h 94995"/>
                <a:gd name="connsiteX6" fmla="*/ 0 w 71502"/>
                <a:gd name="connsiteY6" fmla="*/ 0 h 94995"/>
                <a:gd name="connsiteX7" fmla="*/ 0 w 71502"/>
                <a:gd name="connsiteY7" fmla="*/ 94996 h 94995"/>
                <a:gd name="connsiteX8" fmla="*/ 16967 w 71502"/>
                <a:gd name="connsiteY8" fmla="*/ 94996 h 94995"/>
                <a:gd name="connsiteX9" fmla="*/ 16967 w 71502"/>
                <a:gd name="connsiteY9" fmla="*/ 53050 h 94995"/>
                <a:gd name="connsiteX10" fmla="*/ 54536 w 71502"/>
                <a:gd name="connsiteY10" fmla="*/ 53050 h 94995"/>
                <a:gd name="connsiteX11" fmla="*/ 54536 w 71502"/>
                <a:gd name="connsiteY11" fmla="*/ 94996 h 9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502" h="94995">
                  <a:moveTo>
                    <a:pt x="71503" y="94996"/>
                  </a:moveTo>
                  <a:lnTo>
                    <a:pt x="71503" y="0"/>
                  </a:lnTo>
                  <a:lnTo>
                    <a:pt x="54536" y="0"/>
                  </a:lnTo>
                  <a:lnTo>
                    <a:pt x="54536" y="37011"/>
                  </a:lnTo>
                  <a:lnTo>
                    <a:pt x="16967" y="37011"/>
                  </a:lnTo>
                  <a:lnTo>
                    <a:pt x="16967" y="0"/>
                  </a:lnTo>
                  <a:lnTo>
                    <a:pt x="0" y="0"/>
                  </a:lnTo>
                  <a:lnTo>
                    <a:pt x="0" y="94996"/>
                  </a:lnTo>
                  <a:lnTo>
                    <a:pt x="16967" y="94996"/>
                  </a:lnTo>
                  <a:lnTo>
                    <a:pt x="16967" y="53050"/>
                  </a:lnTo>
                  <a:lnTo>
                    <a:pt x="54536" y="53050"/>
                  </a:lnTo>
                  <a:lnTo>
                    <a:pt x="54536" y="94996"/>
                  </a:lnTo>
                  <a:close/>
                </a:path>
              </a:pathLst>
            </a:custGeom>
            <a:grpFill/>
            <a:ln w="12099" cap="flat">
              <a:noFill/>
              <a:prstDash val="solid"/>
              <a:miter/>
            </a:ln>
          </p:spPr>
          <p:txBody>
            <a:bodyPr rtlCol="0" anchor="ctr"/>
            <a:lstStyle/>
            <a:p>
              <a:pPr defTabSz="871014"/>
              <a:endParaRPr lang="it-IT">
                <a:solidFill>
                  <a:srgbClr val="000000"/>
                </a:solidFill>
                <a:latin typeface="Gill Sans MT" panose="020B0502020104020203" pitchFamily="34" charset="0"/>
              </a:endParaRPr>
            </a:p>
          </p:txBody>
        </p:sp>
        <p:sp>
          <p:nvSpPr>
            <p:cNvPr id="64" name="Figura a mano libera 63">
              <a:extLst>
                <a:ext uri="{FF2B5EF4-FFF2-40B4-BE49-F238E27FC236}">
                  <a16:creationId xmlns="" xmlns:a16="http://schemas.microsoft.com/office/drawing/2014/main" id="{54DEA6A4-4189-A845-9497-08D8A15954AE}"/>
                </a:ext>
              </a:extLst>
            </p:cNvPr>
            <p:cNvSpPr/>
            <p:nvPr/>
          </p:nvSpPr>
          <p:spPr>
            <a:xfrm>
              <a:off x="740629" y="3772225"/>
              <a:ext cx="86045" cy="98098"/>
            </a:xfrm>
            <a:custGeom>
              <a:avLst/>
              <a:gdLst>
                <a:gd name="connsiteX0" fmla="*/ 72715 w 86045"/>
                <a:gd name="connsiteY0" fmla="*/ 86360 h 98098"/>
                <a:gd name="connsiteX1" fmla="*/ 86046 w 86045"/>
                <a:gd name="connsiteY1" fmla="*/ 49349 h 98098"/>
                <a:gd name="connsiteX2" fmla="*/ 43629 w 86045"/>
                <a:gd name="connsiteY2" fmla="*/ 0 h 98098"/>
                <a:gd name="connsiteX3" fmla="*/ 0 w 86045"/>
                <a:gd name="connsiteY3" fmla="*/ 49349 h 98098"/>
                <a:gd name="connsiteX4" fmla="*/ 42417 w 86045"/>
                <a:gd name="connsiteY4" fmla="*/ 97463 h 98098"/>
                <a:gd name="connsiteX5" fmla="*/ 72715 w 86045"/>
                <a:gd name="connsiteY5" fmla="*/ 86360 h 98098"/>
                <a:gd name="connsiteX6" fmla="*/ 16967 w 86045"/>
                <a:gd name="connsiteY6" fmla="*/ 50582 h 98098"/>
                <a:gd name="connsiteX7" fmla="*/ 42417 w 86045"/>
                <a:gd name="connsiteY7" fmla="*/ 16038 h 98098"/>
                <a:gd name="connsiteX8" fmla="*/ 67867 w 86045"/>
                <a:gd name="connsiteY8" fmla="*/ 50582 h 98098"/>
                <a:gd name="connsiteX9" fmla="*/ 42417 w 86045"/>
                <a:gd name="connsiteY9" fmla="*/ 85126 h 98098"/>
                <a:gd name="connsiteX10" fmla="*/ 16967 w 86045"/>
                <a:gd name="connsiteY10" fmla="*/ 50582 h 9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045" h="98098">
                  <a:moveTo>
                    <a:pt x="72715" y="86360"/>
                  </a:moveTo>
                  <a:cubicBezTo>
                    <a:pt x="81198" y="77724"/>
                    <a:pt x="86046" y="65387"/>
                    <a:pt x="86046" y="49349"/>
                  </a:cubicBezTo>
                  <a:cubicBezTo>
                    <a:pt x="86046" y="19739"/>
                    <a:pt x="69079" y="0"/>
                    <a:pt x="43629" y="0"/>
                  </a:cubicBezTo>
                  <a:cubicBezTo>
                    <a:pt x="18179" y="0"/>
                    <a:pt x="0" y="20973"/>
                    <a:pt x="0" y="49349"/>
                  </a:cubicBezTo>
                  <a:cubicBezTo>
                    <a:pt x="0" y="77724"/>
                    <a:pt x="16967" y="97463"/>
                    <a:pt x="42417" y="97463"/>
                  </a:cubicBezTo>
                  <a:cubicBezTo>
                    <a:pt x="54536" y="99931"/>
                    <a:pt x="65443" y="94996"/>
                    <a:pt x="72715" y="86360"/>
                  </a:cubicBezTo>
                  <a:close/>
                  <a:moveTo>
                    <a:pt x="16967" y="50582"/>
                  </a:moveTo>
                  <a:cubicBezTo>
                    <a:pt x="16967" y="33310"/>
                    <a:pt x="25450" y="16038"/>
                    <a:pt x="42417" y="16038"/>
                  </a:cubicBezTo>
                  <a:cubicBezTo>
                    <a:pt x="60596" y="16038"/>
                    <a:pt x="67867" y="33310"/>
                    <a:pt x="67867" y="50582"/>
                  </a:cubicBezTo>
                  <a:cubicBezTo>
                    <a:pt x="67867" y="67854"/>
                    <a:pt x="59384" y="85126"/>
                    <a:pt x="42417" y="85126"/>
                  </a:cubicBezTo>
                  <a:cubicBezTo>
                    <a:pt x="25450" y="85126"/>
                    <a:pt x="16967" y="67854"/>
                    <a:pt x="16967" y="50582"/>
                  </a:cubicBezTo>
                  <a:close/>
                </a:path>
              </a:pathLst>
            </a:custGeom>
            <a:grpFill/>
            <a:ln w="12099" cap="flat">
              <a:noFill/>
              <a:prstDash val="solid"/>
              <a:miter/>
            </a:ln>
          </p:spPr>
          <p:txBody>
            <a:bodyPr rtlCol="0" anchor="ctr"/>
            <a:lstStyle/>
            <a:p>
              <a:pPr defTabSz="871014"/>
              <a:endParaRPr lang="it-IT">
                <a:solidFill>
                  <a:srgbClr val="000000"/>
                </a:solidFill>
                <a:latin typeface="Gill Sans MT" panose="020B0502020104020203" pitchFamily="34" charset="0"/>
              </a:endParaRPr>
            </a:p>
          </p:txBody>
        </p:sp>
        <p:sp>
          <p:nvSpPr>
            <p:cNvPr id="65" name="Figura a mano libera 64">
              <a:extLst>
                <a:ext uri="{FF2B5EF4-FFF2-40B4-BE49-F238E27FC236}">
                  <a16:creationId xmlns="" xmlns:a16="http://schemas.microsoft.com/office/drawing/2014/main" id="{DEA9C977-4193-F240-9A69-01B6BD5FB970}"/>
                </a:ext>
              </a:extLst>
            </p:cNvPr>
            <p:cNvSpPr/>
            <p:nvPr/>
          </p:nvSpPr>
          <p:spPr>
            <a:xfrm>
              <a:off x="659430" y="3879558"/>
              <a:ext cx="53324" cy="82658"/>
            </a:xfrm>
            <a:custGeom>
              <a:avLst/>
              <a:gdLst>
                <a:gd name="connsiteX0" fmla="*/ 24238 w 53324"/>
                <a:gd name="connsiteY0" fmla="*/ 67854 h 82658"/>
                <a:gd name="connsiteX1" fmla="*/ 50900 w 53324"/>
                <a:gd name="connsiteY1" fmla="*/ 24674 h 82658"/>
                <a:gd name="connsiteX2" fmla="*/ 25450 w 53324"/>
                <a:gd name="connsiteY2" fmla="*/ 0 h 82658"/>
                <a:gd name="connsiteX3" fmla="*/ 2424 w 53324"/>
                <a:gd name="connsiteY3" fmla="*/ 8636 h 82658"/>
                <a:gd name="connsiteX4" fmla="*/ 1212 w 53324"/>
                <a:gd name="connsiteY4" fmla="*/ 9870 h 82658"/>
                <a:gd name="connsiteX5" fmla="*/ 7271 w 53324"/>
                <a:gd name="connsiteY5" fmla="*/ 22207 h 82658"/>
                <a:gd name="connsiteX6" fmla="*/ 9695 w 53324"/>
                <a:gd name="connsiteY6" fmla="*/ 19739 h 82658"/>
                <a:gd name="connsiteX7" fmla="*/ 24238 w 53324"/>
                <a:gd name="connsiteY7" fmla="*/ 13571 h 82658"/>
                <a:gd name="connsiteX8" fmla="*/ 36357 w 53324"/>
                <a:gd name="connsiteY8" fmla="*/ 25908 h 82658"/>
                <a:gd name="connsiteX9" fmla="*/ 8483 w 53324"/>
                <a:gd name="connsiteY9" fmla="*/ 64153 h 82658"/>
                <a:gd name="connsiteX10" fmla="*/ 0 w 53324"/>
                <a:gd name="connsiteY10" fmla="*/ 72789 h 82658"/>
                <a:gd name="connsiteX11" fmla="*/ 0 w 53324"/>
                <a:gd name="connsiteY11" fmla="*/ 82659 h 82658"/>
                <a:gd name="connsiteX12" fmla="*/ 53324 w 53324"/>
                <a:gd name="connsiteY12" fmla="*/ 82659 h 82658"/>
                <a:gd name="connsiteX13" fmla="*/ 53324 w 53324"/>
                <a:gd name="connsiteY13" fmla="*/ 69088 h 82658"/>
                <a:gd name="connsiteX14" fmla="*/ 23026 w 53324"/>
                <a:gd name="connsiteY14" fmla="*/ 69088 h 82658"/>
                <a:gd name="connsiteX15" fmla="*/ 24238 w 53324"/>
                <a:gd name="connsiteY15" fmla="*/ 67854 h 82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3324" h="82658">
                  <a:moveTo>
                    <a:pt x="24238" y="67854"/>
                  </a:moveTo>
                  <a:cubicBezTo>
                    <a:pt x="39993" y="51816"/>
                    <a:pt x="50900" y="40713"/>
                    <a:pt x="50900" y="24674"/>
                  </a:cubicBezTo>
                  <a:cubicBezTo>
                    <a:pt x="50900" y="12337"/>
                    <a:pt x="42417" y="0"/>
                    <a:pt x="25450" y="0"/>
                  </a:cubicBezTo>
                  <a:cubicBezTo>
                    <a:pt x="16967" y="0"/>
                    <a:pt x="8483" y="2467"/>
                    <a:pt x="2424" y="8636"/>
                  </a:cubicBezTo>
                  <a:lnTo>
                    <a:pt x="1212" y="9870"/>
                  </a:lnTo>
                  <a:lnTo>
                    <a:pt x="7271" y="22207"/>
                  </a:lnTo>
                  <a:lnTo>
                    <a:pt x="9695" y="19739"/>
                  </a:lnTo>
                  <a:cubicBezTo>
                    <a:pt x="13331" y="17272"/>
                    <a:pt x="18179" y="13571"/>
                    <a:pt x="24238" y="13571"/>
                  </a:cubicBezTo>
                  <a:cubicBezTo>
                    <a:pt x="33934" y="13571"/>
                    <a:pt x="36357" y="20973"/>
                    <a:pt x="36357" y="25908"/>
                  </a:cubicBezTo>
                  <a:cubicBezTo>
                    <a:pt x="36357" y="35778"/>
                    <a:pt x="27874" y="45647"/>
                    <a:pt x="8483" y="64153"/>
                  </a:cubicBezTo>
                  <a:lnTo>
                    <a:pt x="0" y="72789"/>
                  </a:lnTo>
                  <a:lnTo>
                    <a:pt x="0" y="82659"/>
                  </a:lnTo>
                  <a:lnTo>
                    <a:pt x="53324" y="82659"/>
                  </a:lnTo>
                  <a:lnTo>
                    <a:pt x="53324" y="69088"/>
                  </a:lnTo>
                  <a:lnTo>
                    <a:pt x="23026" y="69088"/>
                  </a:lnTo>
                  <a:lnTo>
                    <a:pt x="24238" y="67854"/>
                  </a:lnTo>
                  <a:close/>
                </a:path>
              </a:pathLst>
            </a:custGeom>
            <a:grpFill/>
            <a:ln w="12099" cap="flat">
              <a:noFill/>
              <a:prstDash val="solid"/>
              <a:miter/>
            </a:ln>
          </p:spPr>
          <p:txBody>
            <a:bodyPr rtlCol="0" anchor="ctr"/>
            <a:lstStyle/>
            <a:p>
              <a:pPr defTabSz="871014"/>
              <a:endParaRPr lang="it-IT">
                <a:solidFill>
                  <a:srgbClr val="000000"/>
                </a:solidFill>
                <a:latin typeface="Gill Sans MT" panose="020B0502020104020203" pitchFamily="34" charset="0"/>
              </a:endParaRPr>
            </a:p>
          </p:txBody>
        </p:sp>
      </p:grpSp>
      <p:sp>
        <p:nvSpPr>
          <p:cNvPr id="66" name="Rettangolo 65">
            <a:extLst>
              <a:ext uri="{FF2B5EF4-FFF2-40B4-BE49-F238E27FC236}">
                <a16:creationId xmlns="" xmlns:a16="http://schemas.microsoft.com/office/drawing/2014/main" id="{36CB6A1B-D82D-374E-8AD1-D6698DE4001B}"/>
              </a:ext>
            </a:extLst>
          </p:cNvPr>
          <p:cNvSpPr/>
          <p:nvPr/>
        </p:nvSpPr>
        <p:spPr>
          <a:xfrm>
            <a:off x="1781628" y="3670561"/>
            <a:ext cx="2850984" cy="492443"/>
          </a:xfrm>
          <a:prstGeom prst="rect">
            <a:avLst/>
          </a:prstGeom>
        </p:spPr>
        <p:txBody>
          <a:bodyPr wrap="square">
            <a:spAutoFit/>
          </a:bodyPr>
          <a:lstStyle/>
          <a:p>
            <a:pPr defTabSz="871014"/>
            <a:r>
              <a:rPr lang="it-IT" sz="2600" b="1" dirty="0">
                <a:solidFill>
                  <a:srgbClr val="474746"/>
                </a:solidFill>
                <a:ea typeface="Segoe UI" panose="020B0502040204020203" pitchFamily="34" charset="0"/>
                <a:cs typeface="Segoe UI" panose="020B0502040204020203" pitchFamily="34" charset="0"/>
              </a:rPr>
              <a:t>ENERGIA</a:t>
            </a:r>
          </a:p>
        </p:txBody>
      </p:sp>
      <p:sp>
        <p:nvSpPr>
          <p:cNvPr id="67" name="Elemento grafico 75">
            <a:extLst>
              <a:ext uri="{FF2B5EF4-FFF2-40B4-BE49-F238E27FC236}">
                <a16:creationId xmlns="" xmlns:a16="http://schemas.microsoft.com/office/drawing/2014/main" id="{C7306321-D981-7045-9035-E32ADFE2BA73}"/>
              </a:ext>
            </a:extLst>
          </p:cNvPr>
          <p:cNvSpPr/>
          <p:nvPr/>
        </p:nvSpPr>
        <p:spPr>
          <a:xfrm>
            <a:off x="1248475" y="3694878"/>
            <a:ext cx="445317" cy="405205"/>
          </a:xfrm>
          <a:custGeom>
            <a:avLst/>
            <a:gdLst>
              <a:gd name="connsiteX0" fmla="*/ 314325 w 316230"/>
              <a:gd name="connsiteY0" fmla="*/ 50002 h 287745"/>
              <a:gd name="connsiteX1" fmla="*/ 314325 w 316230"/>
              <a:gd name="connsiteY1" fmla="*/ 50002 h 287745"/>
              <a:gd name="connsiteX2" fmla="*/ 316230 w 316230"/>
              <a:gd name="connsiteY2" fmla="*/ 43398 h 287745"/>
              <a:gd name="connsiteX3" fmla="*/ 315278 w 316230"/>
              <a:gd name="connsiteY3" fmla="*/ 38681 h 287745"/>
              <a:gd name="connsiteX4" fmla="*/ 315278 w 316230"/>
              <a:gd name="connsiteY4" fmla="*/ 38681 h 287745"/>
              <a:gd name="connsiteX5" fmla="*/ 314325 w 316230"/>
              <a:gd name="connsiteY5" fmla="*/ 36794 h 287745"/>
              <a:gd name="connsiteX6" fmla="*/ 314325 w 316230"/>
              <a:gd name="connsiteY6" fmla="*/ 36794 h 287745"/>
              <a:gd name="connsiteX7" fmla="*/ 313373 w 316230"/>
              <a:gd name="connsiteY7" fmla="*/ 35850 h 287745"/>
              <a:gd name="connsiteX8" fmla="*/ 312420 w 316230"/>
              <a:gd name="connsiteY8" fmla="*/ 34907 h 287745"/>
              <a:gd name="connsiteX9" fmla="*/ 312420 w 316230"/>
              <a:gd name="connsiteY9" fmla="*/ 34907 h 287745"/>
              <a:gd name="connsiteX10" fmla="*/ 311468 w 316230"/>
              <a:gd name="connsiteY10" fmla="*/ 33963 h 287745"/>
              <a:gd name="connsiteX11" fmla="*/ 311468 w 316230"/>
              <a:gd name="connsiteY11" fmla="*/ 33963 h 287745"/>
              <a:gd name="connsiteX12" fmla="*/ 310515 w 316230"/>
              <a:gd name="connsiteY12" fmla="*/ 33963 h 287745"/>
              <a:gd name="connsiteX13" fmla="*/ 304800 w 316230"/>
              <a:gd name="connsiteY13" fmla="*/ 32077 h 287745"/>
              <a:gd name="connsiteX14" fmla="*/ 304800 w 316230"/>
              <a:gd name="connsiteY14" fmla="*/ 32077 h 287745"/>
              <a:gd name="connsiteX15" fmla="*/ 299085 w 316230"/>
              <a:gd name="connsiteY15" fmla="*/ 33963 h 287745"/>
              <a:gd name="connsiteX16" fmla="*/ 298133 w 316230"/>
              <a:gd name="connsiteY16" fmla="*/ 33963 h 287745"/>
              <a:gd name="connsiteX17" fmla="*/ 298133 w 316230"/>
              <a:gd name="connsiteY17" fmla="*/ 33963 h 287745"/>
              <a:gd name="connsiteX18" fmla="*/ 297180 w 316230"/>
              <a:gd name="connsiteY18" fmla="*/ 34907 h 287745"/>
              <a:gd name="connsiteX19" fmla="*/ 273368 w 316230"/>
              <a:gd name="connsiteY19" fmla="*/ 58493 h 287745"/>
              <a:gd name="connsiteX20" fmla="*/ 257175 w 316230"/>
              <a:gd name="connsiteY20" fmla="*/ 42454 h 287745"/>
              <a:gd name="connsiteX21" fmla="*/ 280988 w 316230"/>
              <a:gd name="connsiteY21" fmla="*/ 18869 h 287745"/>
              <a:gd name="connsiteX22" fmla="*/ 283845 w 316230"/>
              <a:gd name="connsiteY22" fmla="*/ 15095 h 287745"/>
              <a:gd name="connsiteX23" fmla="*/ 281940 w 316230"/>
              <a:gd name="connsiteY23" fmla="*/ 3774 h 287745"/>
              <a:gd name="connsiteX24" fmla="*/ 280988 w 316230"/>
              <a:gd name="connsiteY24" fmla="*/ 2830 h 287745"/>
              <a:gd name="connsiteX25" fmla="*/ 278130 w 316230"/>
              <a:gd name="connsiteY25" fmla="*/ 943 h 287745"/>
              <a:gd name="connsiteX26" fmla="*/ 277178 w 316230"/>
              <a:gd name="connsiteY26" fmla="*/ 943 h 287745"/>
              <a:gd name="connsiteX27" fmla="*/ 277178 w 316230"/>
              <a:gd name="connsiteY27" fmla="*/ 943 h 287745"/>
              <a:gd name="connsiteX28" fmla="*/ 273368 w 316230"/>
              <a:gd name="connsiteY28" fmla="*/ 0 h 287745"/>
              <a:gd name="connsiteX29" fmla="*/ 271463 w 316230"/>
              <a:gd name="connsiteY29" fmla="*/ 0 h 287745"/>
              <a:gd name="connsiteX30" fmla="*/ 271463 w 316230"/>
              <a:gd name="connsiteY30" fmla="*/ 0 h 287745"/>
              <a:gd name="connsiteX31" fmla="*/ 265748 w 316230"/>
              <a:gd name="connsiteY31" fmla="*/ 2830 h 287745"/>
              <a:gd name="connsiteX32" fmla="*/ 241935 w 316230"/>
              <a:gd name="connsiteY32" fmla="*/ 26416 h 287745"/>
              <a:gd name="connsiteX33" fmla="*/ 238125 w 316230"/>
              <a:gd name="connsiteY33" fmla="*/ 22642 h 287745"/>
              <a:gd name="connsiteX34" fmla="*/ 224790 w 316230"/>
              <a:gd name="connsiteY34" fmla="*/ 9434 h 287745"/>
              <a:gd name="connsiteX35" fmla="*/ 224790 w 316230"/>
              <a:gd name="connsiteY35" fmla="*/ 9434 h 287745"/>
              <a:gd name="connsiteX36" fmla="*/ 224790 w 316230"/>
              <a:gd name="connsiteY36" fmla="*/ 9434 h 287745"/>
              <a:gd name="connsiteX37" fmla="*/ 203835 w 316230"/>
              <a:gd name="connsiteY37" fmla="*/ 30190 h 287745"/>
              <a:gd name="connsiteX38" fmla="*/ 210503 w 316230"/>
              <a:gd name="connsiteY38" fmla="*/ 36794 h 287745"/>
              <a:gd name="connsiteX39" fmla="*/ 200025 w 316230"/>
              <a:gd name="connsiteY39" fmla="*/ 48115 h 287745"/>
              <a:gd name="connsiteX40" fmla="*/ 197168 w 316230"/>
              <a:gd name="connsiteY40" fmla="*/ 51889 h 287745"/>
              <a:gd name="connsiteX41" fmla="*/ 197168 w 316230"/>
              <a:gd name="connsiteY41" fmla="*/ 51889 h 287745"/>
              <a:gd name="connsiteX42" fmla="*/ 195263 w 316230"/>
              <a:gd name="connsiteY42" fmla="*/ 53775 h 287745"/>
              <a:gd name="connsiteX43" fmla="*/ 194310 w 316230"/>
              <a:gd name="connsiteY43" fmla="*/ 55662 h 287745"/>
              <a:gd name="connsiteX44" fmla="*/ 193358 w 316230"/>
              <a:gd name="connsiteY44" fmla="*/ 56606 h 287745"/>
              <a:gd name="connsiteX45" fmla="*/ 191453 w 316230"/>
              <a:gd name="connsiteY45" fmla="*/ 59436 h 287745"/>
              <a:gd name="connsiteX46" fmla="*/ 191453 w 316230"/>
              <a:gd name="connsiteY46" fmla="*/ 60379 h 287745"/>
              <a:gd name="connsiteX47" fmla="*/ 185738 w 316230"/>
              <a:gd name="connsiteY47" fmla="*/ 82078 h 287745"/>
              <a:gd name="connsiteX48" fmla="*/ 191453 w 316230"/>
              <a:gd name="connsiteY48" fmla="*/ 103777 h 287745"/>
              <a:gd name="connsiteX49" fmla="*/ 191453 w 316230"/>
              <a:gd name="connsiteY49" fmla="*/ 104721 h 287745"/>
              <a:gd name="connsiteX50" fmla="*/ 193358 w 316230"/>
              <a:gd name="connsiteY50" fmla="*/ 107551 h 287745"/>
              <a:gd name="connsiteX51" fmla="*/ 194310 w 316230"/>
              <a:gd name="connsiteY51" fmla="*/ 108494 h 287745"/>
              <a:gd name="connsiteX52" fmla="*/ 196215 w 316230"/>
              <a:gd name="connsiteY52" fmla="*/ 110381 h 287745"/>
              <a:gd name="connsiteX53" fmla="*/ 197168 w 316230"/>
              <a:gd name="connsiteY53" fmla="*/ 112268 h 287745"/>
              <a:gd name="connsiteX54" fmla="*/ 159068 w 316230"/>
              <a:gd name="connsiteY54" fmla="*/ 164157 h 287745"/>
              <a:gd name="connsiteX55" fmla="*/ 159068 w 316230"/>
              <a:gd name="connsiteY55" fmla="*/ 165100 h 287745"/>
              <a:gd name="connsiteX56" fmla="*/ 140970 w 316230"/>
              <a:gd name="connsiteY56" fmla="*/ 214158 h 287745"/>
              <a:gd name="connsiteX57" fmla="*/ 137160 w 316230"/>
              <a:gd name="connsiteY57" fmla="*/ 208498 h 287745"/>
              <a:gd name="connsiteX58" fmla="*/ 135255 w 316230"/>
              <a:gd name="connsiteY58" fmla="*/ 206611 h 287745"/>
              <a:gd name="connsiteX59" fmla="*/ 129540 w 316230"/>
              <a:gd name="connsiteY59" fmla="*/ 198120 h 287745"/>
              <a:gd name="connsiteX60" fmla="*/ 128588 w 316230"/>
              <a:gd name="connsiteY60" fmla="*/ 197177 h 287745"/>
              <a:gd name="connsiteX61" fmla="*/ 123825 w 316230"/>
              <a:gd name="connsiteY61" fmla="*/ 190573 h 287745"/>
              <a:gd name="connsiteX62" fmla="*/ 124778 w 316230"/>
              <a:gd name="connsiteY62" fmla="*/ 189629 h 287745"/>
              <a:gd name="connsiteX63" fmla="*/ 126683 w 316230"/>
              <a:gd name="connsiteY63" fmla="*/ 185855 h 287745"/>
              <a:gd name="connsiteX64" fmla="*/ 126683 w 316230"/>
              <a:gd name="connsiteY64" fmla="*/ 184912 h 287745"/>
              <a:gd name="connsiteX65" fmla="*/ 126683 w 316230"/>
              <a:gd name="connsiteY65" fmla="*/ 184912 h 287745"/>
              <a:gd name="connsiteX66" fmla="*/ 129540 w 316230"/>
              <a:gd name="connsiteY66" fmla="*/ 172647 h 287745"/>
              <a:gd name="connsiteX67" fmla="*/ 129540 w 316230"/>
              <a:gd name="connsiteY67" fmla="*/ 172647 h 287745"/>
              <a:gd name="connsiteX68" fmla="*/ 119063 w 316230"/>
              <a:gd name="connsiteY68" fmla="*/ 137741 h 287745"/>
              <a:gd name="connsiteX69" fmla="*/ 104775 w 316230"/>
              <a:gd name="connsiteY69" fmla="*/ 122646 h 287745"/>
              <a:gd name="connsiteX70" fmla="*/ 6668 w 316230"/>
              <a:gd name="connsiteY70" fmla="*/ 132080 h 287745"/>
              <a:gd name="connsiteX71" fmla="*/ 0 w 316230"/>
              <a:gd name="connsiteY71" fmla="*/ 136797 h 287745"/>
              <a:gd name="connsiteX72" fmla="*/ 6668 w 316230"/>
              <a:gd name="connsiteY72" fmla="*/ 140571 h 287745"/>
              <a:gd name="connsiteX73" fmla="*/ 9525 w 316230"/>
              <a:gd name="connsiteY73" fmla="*/ 142458 h 287745"/>
              <a:gd name="connsiteX74" fmla="*/ 39053 w 316230"/>
              <a:gd name="connsiteY74" fmla="*/ 169817 h 287745"/>
              <a:gd name="connsiteX75" fmla="*/ 47625 w 316230"/>
              <a:gd name="connsiteY75" fmla="*/ 183025 h 287745"/>
              <a:gd name="connsiteX76" fmla="*/ 48578 w 316230"/>
              <a:gd name="connsiteY76" fmla="*/ 183969 h 287745"/>
              <a:gd name="connsiteX77" fmla="*/ 49530 w 316230"/>
              <a:gd name="connsiteY77" fmla="*/ 188686 h 287745"/>
              <a:gd name="connsiteX78" fmla="*/ 50483 w 316230"/>
              <a:gd name="connsiteY78" fmla="*/ 189629 h 287745"/>
              <a:gd name="connsiteX79" fmla="*/ 53340 w 316230"/>
              <a:gd name="connsiteY79" fmla="*/ 192459 h 287745"/>
              <a:gd name="connsiteX80" fmla="*/ 54293 w 316230"/>
              <a:gd name="connsiteY80" fmla="*/ 193403 h 287745"/>
              <a:gd name="connsiteX81" fmla="*/ 57150 w 316230"/>
              <a:gd name="connsiteY81" fmla="*/ 197177 h 287745"/>
              <a:gd name="connsiteX82" fmla="*/ 58103 w 316230"/>
              <a:gd name="connsiteY82" fmla="*/ 198120 h 287745"/>
              <a:gd name="connsiteX83" fmla="*/ 61913 w 316230"/>
              <a:gd name="connsiteY83" fmla="*/ 200950 h 287745"/>
              <a:gd name="connsiteX84" fmla="*/ 62865 w 316230"/>
              <a:gd name="connsiteY84" fmla="*/ 201894 h 287745"/>
              <a:gd name="connsiteX85" fmla="*/ 66675 w 316230"/>
              <a:gd name="connsiteY85" fmla="*/ 203781 h 287745"/>
              <a:gd name="connsiteX86" fmla="*/ 67628 w 316230"/>
              <a:gd name="connsiteY86" fmla="*/ 204724 h 287745"/>
              <a:gd name="connsiteX87" fmla="*/ 72390 w 316230"/>
              <a:gd name="connsiteY87" fmla="*/ 204724 h 287745"/>
              <a:gd name="connsiteX88" fmla="*/ 74295 w 316230"/>
              <a:gd name="connsiteY88" fmla="*/ 205667 h 287745"/>
              <a:gd name="connsiteX89" fmla="*/ 78105 w 316230"/>
              <a:gd name="connsiteY89" fmla="*/ 206611 h 287745"/>
              <a:gd name="connsiteX90" fmla="*/ 80963 w 316230"/>
              <a:gd name="connsiteY90" fmla="*/ 206611 h 287745"/>
              <a:gd name="connsiteX91" fmla="*/ 80963 w 316230"/>
              <a:gd name="connsiteY91" fmla="*/ 206611 h 287745"/>
              <a:gd name="connsiteX92" fmla="*/ 83820 w 316230"/>
              <a:gd name="connsiteY92" fmla="*/ 206611 h 287745"/>
              <a:gd name="connsiteX93" fmla="*/ 86678 w 316230"/>
              <a:gd name="connsiteY93" fmla="*/ 206611 h 287745"/>
              <a:gd name="connsiteX94" fmla="*/ 89535 w 316230"/>
              <a:gd name="connsiteY94" fmla="*/ 206611 h 287745"/>
              <a:gd name="connsiteX95" fmla="*/ 90488 w 316230"/>
              <a:gd name="connsiteY95" fmla="*/ 206611 h 287745"/>
              <a:gd name="connsiteX96" fmla="*/ 93345 w 316230"/>
              <a:gd name="connsiteY96" fmla="*/ 206611 h 287745"/>
              <a:gd name="connsiteX97" fmla="*/ 96203 w 316230"/>
              <a:gd name="connsiteY97" fmla="*/ 205667 h 287745"/>
              <a:gd name="connsiteX98" fmla="*/ 99060 w 316230"/>
              <a:gd name="connsiteY98" fmla="*/ 204724 h 287745"/>
              <a:gd name="connsiteX99" fmla="*/ 101918 w 316230"/>
              <a:gd name="connsiteY99" fmla="*/ 203781 h 287745"/>
              <a:gd name="connsiteX100" fmla="*/ 103823 w 316230"/>
              <a:gd name="connsiteY100" fmla="*/ 202837 h 287745"/>
              <a:gd name="connsiteX101" fmla="*/ 106680 w 316230"/>
              <a:gd name="connsiteY101" fmla="*/ 201894 h 287745"/>
              <a:gd name="connsiteX102" fmla="*/ 108585 w 316230"/>
              <a:gd name="connsiteY102" fmla="*/ 200950 h 287745"/>
              <a:gd name="connsiteX103" fmla="*/ 110490 w 316230"/>
              <a:gd name="connsiteY103" fmla="*/ 200007 h 287745"/>
              <a:gd name="connsiteX104" fmla="*/ 112395 w 316230"/>
              <a:gd name="connsiteY104" fmla="*/ 198120 h 287745"/>
              <a:gd name="connsiteX105" fmla="*/ 112395 w 316230"/>
              <a:gd name="connsiteY105" fmla="*/ 198120 h 287745"/>
              <a:gd name="connsiteX106" fmla="*/ 116205 w 316230"/>
              <a:gd name="connsiteY106" fmla="*/ 202837 h 287745"/>
              <a:gd name="connsiteX107" fmla="*/ 116205 w 316230"/>
              <a:gd name="connsiteY107" fmla="*/ 203781 h 287745"/>
              <a:gd name="connsiteX108" fmla="*/ 121920 w 316230"/>
              <a:gd name="connsiteY108" fmla="*/ 212271 h 287745"/>
              <a:gd name="connsiteX109" fmla="*/ 122873 w 316230"/>
              <a:gd name="connsiteY109" fmla="*/ 214158 h 287745"/>
              <a:gd name="connsiteX110" fmla="*/ 127635 w 316230"/>
              <a:gd name="connsiteY110" fmla="*/ 222649 h 287745"/>
              <a:gd name="connsiteX111" fmla="*/ 128588 w 316230"/>
              <a:gd name="connsiteY111" fmla="*/ 224536 h 287745"/>
              <a:gd name="connsiteX112" fmla="*/ 132398 w 316230"/>
              <a:gd name="connsiteY112" fmla="*/ 232083 h 287745"/>
              <a:gd name="connsiteX113" fmla="*/ 130493 w 316230"/>
              <a:gd name="connsiteY113" fmla="*/ 260386 h 287745"/>
              <a:gd name="connsiteX114" fmla="*/ 130493 w 316230"/>
              <a:gd name="connsiteY114" fmla="*/ 287746 h 287745"/>
              <a:gd name="connsiteX115" fmla="*/ 140970 w 316230"/>
              <a:gd name="connsiteY115" fmla="*/ 287746 h 287745"/>
              <a:gd name="connsiteX116" fmla="*/ 140970 w 316230"/>
              <a:gd name="connsiteY116" fmla="*/ 260386 h 287745"/>
              <a:gd name="connsiteX117" fmla="*/ 162878 w 316230"/>
              <a:gd name="connsiteY117" fmla="*/ 171704 h 287745"/>
              <a:gd name="connsiteX118" fmla="*/ 162878 w 316230"/>
              <a:gd name="connsiteY118" fmla="*/ 170761 h 287745"/>
              <a:gd name="connsiteX119" fmla="*/ 199073 w 316230"/>
              <a:gd name="connsiteY119" fmla="*/ 120759 h 287745"/>
              <a:gd name="connsiteX120" fmla="*/ 229553 w 316230"/>
              <a:gd name="connsiteY120" fmla="*/ 131137 h 287745"/>
              <a:gd name="connsiteX121" fmla="*/ 255270 w 316230"/>
              <a:gd name="connsiteY121" fmla="*/ 123589 h 287745"/>
              <a:gd name="connsiteX122" fmla="*/ 256223 w 316230"/>
              <a:gd name="connsiteY122" fmla="*/ 122646 h 287745"/>
              <a:gd name="connsiteX123" fmla="*/ 258128 w 316230"/>
              <a:gd name="connsiteY123" fmla="*/ 120759 h 287745"/>
              <a:gd name="connsiteX124" fmla="*/ 263843 w 316230"/>
              <a:gd name="connsiteY124" fmla="*/ 116042 h 287745"/>
              <a:gd name="connsiteX125" fmla="*/ 274320 w 316230"/>
              <a:gd name="connsiteY125" fmla="*/ 104721 h 287745"/>
              <a:gd name="connsiteX126" fmla="*/ 280988 w 316230"/>
              <a:gd name="connsiteY126" fmla="*/ 111325 h 287745"/>
              <a:gd name="connsiteX127" fmla="*/ 301943 w 316230"/>
              <a:gd name="connsiteY127" fmla="*/ 90569 h 287745"/>
              <a:gd name="connsiteX128" fmla="*/ 301943 w 316230"/>
              <a:gd name="connsiteY128" fmla="*/ 90569 h 287745"/>
              <a:gd name="connsiteX129" fmla="*/ 301943 w 316230"/>
              <a:gd name="connsiteY129" fmla="*/ 90569 h 287745"/>
              <a:gd name="connsiteX130" fmla="*/ 285750 w 316230"/>
              <a:gd name="connsiteY130" fmla="*/ 74531 h 287745"/>
              <a:gd name="connsiteX131" fmla="*/ 309563 w 316230"/>
              <a:gd name="connsiteY131" fmla="*/ 50945 h 287745"/>
              <a:gd name="connsiteX132" fmla="*/ 309563 w 316230"/>
              <a:gd name="connsiteY132" fmla="*/ 50945 h 287745"/>
              <a:gd name="connsiteX133" fmla="*/ 309563 w 316230"/>
              <a:gd name="connsiteY133" fmla="*/ 50945 h 287745"/>
              <a:gd name="connsiteX134" fmla="*/ 314325 w 316230"/>
              <a:gd name="connsiteY134" fmla="*/ 50002 h 287745"/>
              <a:gd name="connsiteX135" fmla="*/ 97155 w 316230"/>
              <a:gd name="connsiteY135" fmla="*/ 195290 h 287745"/>
              <a:gd name="connsiteX136" fmla="*/ 97155 w 316230"/>
              <a:gd name="connsiteY136" fmla="*/ 195290 h 287745"/>
              <a:gd name="connsiteX137" fmla="*/ 94298 w 316230"/>
              <a:gd name="connsiteY137" fmla="*/ 195290 h 287745"/>
              <a:gd name="connsiteX138" fmla="*/ 93345 w 316230"/>
              <a:gd name="connsiteY138" fmla="*/ 195290 h 287745"/>
              <a:gd name="connsiteX139" fmla="*/ 90488 w 316230"/>
              <a:gd name="connsiteY139" fmla="*/ 195290 h 287745"/>
              <a:gd name="connsiteX140" fmla="*/ 89535 w 316230"/>
              <a:gd name="connsiteY140" fmla="*/ 195290 h 287745"/>
              <a:gd name="connsiteX141" fmla="*/ 86678 w 316230"/>
              <a:gd name="connsiteY141" fmla="*/ 195290 h 287745"/>
              <a:gd name="connsiteX142" fmla="*/ 84773 w 316230"/>
              <a:gd name="connsiteY142" fmla="*/ 195290 h 287745"/>
              <a:gd name="connsiteX143" fmla="*/ 82868 w 316230"/>
              <a:gd name="connsiteY143" fmla="*/ 195290 h 287745"/>
              <a:gd name="connsiteX144" fmla="*/ 80963 w 316230"/>
              <a:gd name="connsiteY144" fmla="*/ 195290 h 287745"/>
              <a:gd name="connsiteX145" fmla="*/ 78105 w 316230"/>
              <a:gd name="connsiteY145" fmla="*/ 194346 h 287745"/>
              <a:gd name="connsiteX146" fmla="*/ 78105 w 316230"/>
              <a:gd name="connsiteY146" fmla="*/ 194346 h 287745"/>
              <a:gd name="connsiteX147" fmla="*/ 71438 w 316230"/>
              <a:gd name="connsiteY147" fmla="*/ 191516 h 287745"/>
              <a:gd name="connsiteX148" fmla="*/ 70485 w 316230"/>
              <a:gd name="connsiteY148" fmla="*/ 191516 h 287745"/>
              <a:gd name="connsiteX149" fmla="*/ 67628 w 316230"/>
              <a:gd name="connsiteY149" fmla="*/ 189629 h 287745"/>
              <a:gd name="connsiteX150" fmla="*/ 66675 w 316230"/>
              <a:gd name="connsiteY150" fmla="*/ 188686 h 287745"/>
              <a:gd name="connsiteX151" fmla="*/ 64770 w 316230"/>
              <a:gd name="connsiteY151" fmla="*/ 186799 h 287745"/>
              <a:gd name="connsiteX152" fmla="*/ 63818 w 316230"/>
              <a:gd name="connsiteY152" fmla="*/ 185855 h 287745"/>
              <a:gd name="connsiteX153" fmla="*/ 61913 w 316230"/>
              <a:gd name="connsiteY153" fmla="*/ 183969 h 287745"/>
              <a:gd name="connsiteX154" fmla="*/ 60008 w 316230"/>
              <a:gd name="connsiteY154" fmla="*/ 182082 h 287745"/>
              <a:gd name="connsiteX155" fmla="*/ 58103 w 316230"/>
              <a:gd name="connsiteY155" fmla="*/ 180195 h 287745"/>
              <a:gd name="connsiteX156" fmla="*/ 56198 w 316230"/>
              <a:gd name="connsiteY156" fmla="*/ 177365 h 287745"/>
              <a:gd name="connsiteX157" fmla="*/ 55245 w 316230"/>
              <a:gd name="connsiteY157" fmla="*/ 176421 h 287745"/>
              <a:gd name="connsiteX158" fmla="*/ 45720 w 316230"/>
              <a:gd name="connsiteY158" fmla="*/ 161326 h 287745"/>
              <a:gd name="connsiteX159" fmla="*/ 20955 w 316230"/>
              <a:gd name="connsiteY159" fmla="*/ 138684 h 287745"/>
              <a:gd name="connsiteX160" fmla="*/ 17145 w 316230"/>
              <a:gd name="connsiteY160" fmla="*/ 135854 h 287745"/>
              <a:gd name="connsiteX161" fmla="*/ 66675 w 316230"/>
              <a:gd name="connsiteY161" fmla="*/ 120759 h 287745"/>
              <a:gd name="connsiteX162" fmla="*/ 96203 w 316230"/>
              <a:gd name="connsiteY162" fmla="*/ 130193 h 287745"/>
              <a:gd name="connsiteX163" fmla="*/ 96203 w 316230"/>
              <a:gd name="connsiteY163" fmla="*/ 130193 h 287745"/>
              <a:gd name="connsiteX164" fmla="*/ 107633 w 316230"/>
              <a:gd name="connsiteY164" fmla="*/ 143401 h 287745"/>
              <a:gd name="connsiteX165" fmla="*/ 114300 w 316230"/>
              <a:gd name="connsiteY165" fmla="*/ 180195 h 287745"/>
              <a:gd name="connsiteX166" fmla="*/ 113348 w 316230"/>
              <a:gd name="connsiteY166" fmla="*/ 181138 h 287745"/>
              <a:gd name="connsiteX167" fmla="*/ 113348 w 316230"/>
              <a:gd name="connsiteY167" fmla="*/ 182082 h 287745"/>
              <a:gd name="connsiteX168" fmla="*/ 111443 w 316230"/>
              <a:gd name="connsiteY168" fmla="*/ 180195 h 287745"/>
              <a:gd name="connsiteX169" fmla="*/ 62865 w 316230"/>
              <a:gd name="connsiteY169" fmla="*/ 140571 h 287745"/>
              <a:gd name="connsiteX170" fmla="*/ 59055 w 316230"/>
              <a:gd name="connsiteY170" fmla="*/ 150005 h 287745"/>
              <a:gd name="connsiteX171" fmla="*/ 104775 w 316230"/>
              <a:gd name="connsiteY171" fmla="*/ 187742 h 287745"/>
              <a:gd name="connsiteX172" fmla="*/ 107633 w 316230"/>
              <a:gd name="connsiteY172" fmla="*/ 190573 h 287745"/>
              <a:gd name="connsiteX173" fmla="*/ 106680 w 316230"/>
              <a:gd name="connsiteY173" fmla="*/ 190573 h 287745"/>
              <a:gd name="connsiteX174" fmla="*/ 97155 w 316230"/>
              <a:gd name="connsiteY174" fmla="*/ 195290 h 287745"/>
              <a:gd name="connsiteX175" fmla="*/ 253365 w 316230"/>
              <a:gd name="connsiteY175" fmla="*/ 114155 h 287745"/>
              <a:gd name="connsiteX176" fmla="*/ 252413 w 316230"/>
              <a:gd name="connsiteY176" fmla="*/ 115098 h 287745"/>
              <a:gd name="connsiteX177" fmla="*/ 249555 w 316230"/>
              <a:gd name="connsiteY177" fmla="*/ 116042 h 287745"/>
              <a:gd name="connsiteX178" fmla="*/ 249555 w 316230"/>
              <a:gd name="connsiteY178" fmla="*/ 116042 h 287745"/>
              <a:gd name="connsiteX179" fmla="*/ 203835 w 316230"/>
              <a:gd name="connsiteY179" fmla="*/ 109438 h 287745"/>
              <a:gd name="connsiteX180" fmla="*/ 201930 w 316230"/>
              <a:gd name="connsiteY180" fmla="*/ 107551 h 287745"/>
              <a:gd name="connsiteX181" fmla="*/ 200978 w 316230"/>
              <a:gd name="connsiteY181" fmla="*/ 106607 h 287745"/>
              <a:gd name="connsiteX182" fmla="*/ 200025 w 316230"/>
              <a:gd name="connsiteY182" fmla="*/ 104721 h 287745"/>
              <a:gd name="connsiteX183" fmla="*/ 199073 w 316230"/>
              <a:gd name="connsiteY183" fmla="*/ 102834 h 287745"/>
              <a:gd name="connsiteX184" fmla="*/ 198120 w 316230"/>
              <a:gd name="connsiteY184" fmla="*/ 101890 h 287745"/>
              <a:gd name="connsiteX185" fmla="*/ 197168 w 316230"/>
              <a:gd name="connsiteY185" fmla="*/ 100003 h 287745"/>
              <a:gd name="connsiteX186" fmla="*/ 197168 w 316230"/>
              <a:gd name="connsiteY186" fmla="*/ 99060 h 287745"/>
              <a:gd name="connsiteX187" fmla="*/ 196215 w 316230"/>
              <a:gd name="connsiteY187" fmla="*/ 66983 h 287745"/>
              <a:gd name="connsiteX188" fmla="*/ 196215 w 316230"/>
              <a:gd name="connsiteY188" fmla="*/ 66983 h 287745"/>
              <a:gd name="connsiteX189" fmla="*/ 197168 w 316230"/>
              <a:gd name="connsiteY189" fmla="*/ 64153 h 287745"/>
              <a:gd name="connsiteX190" fmla="*/ 197168 w 316230"/>
              <a:gd name="connsiteY190" fmla="*/ 63210 h 287745"/>
              <a:gd name="connsiteX191" fmla="*/ 198120 w 316230"/>
              <a:gd name="connsiteY191" fmla="*/ 61323 h 287745"/>
              <a:gd name="connsiteX192" fmla="*/ 199073 w 316230"/>
              <a:gd name="connsiteY192" fmla="*/ 60379 h 287745"/>
              <a:gd name="connsiteX193" fmla="*/ 200025 w 316230"/>
              <a:gd name="connsiteY193" fmla="*/ 59436 h 287745"/>
              <a:gd name="connsiteX194" fmla="*/ 203835 w 316230"/>
              <a:gd name="connsiteY194" fmla="*/ 54719 h 287745"/>
              <a:gd name="connsiteX195" fmla="*/ 215265 w 316230"/>
              <a:gd name="connsiteY195" fmla="*/ 44341 h 287745"/>
              <a:gd name="connsiteX196" fmla="*/ 269558 w 316230"/>
              <a:gd name="connsiteY196" fmla="*/ 98117 h 287745"/>
              <a:gd name="connsiteX197" fmla="*/ 258128 w 316230"/>
              <a:gd name="connsiteY197" fmla="*/ 109438 h 287745"/>
              <a:gd name="connsiteX198" fmla="*/ 253365 w 316230"/>
              <a:gd name="connsiteY198" fmla="*/ 113211 h 287745"/>
              <a:gd name="connsiteX199" fmla="*/ 253365 w 316230"/>
              <a:gd name="connsiteY199" fmla="*/ 114155 h 287745"/>
              <a:gd name="connsiteX200" fmla="*/ 272415 w 316230"/>
              <a:gd name="connsiteY200" fmla="*/ 11321 h 287745"/>
              <a:gd name="connsiteX201" fmla="*/ 272415 w 316230"/>
              <a:gd name="connsiteY201" fmla="*/ 11321 h 287745"/>
              <a:gd name="connsiteX202" fmla="*/ 272415 w 316230"/>
              <a:gd name="connsiteY202" fmla="*/ 12265 h 287745"/>
              <a:gd name="connsiteX203" fmla="*/ 247650 w 316230"/>
              <a:gd name="connsiteY203" fmla="*/ 35850 h 287745"/>
              <a:gd name="connsiteX204" fmla="*/ 245745 w 316230"/>
              <a:gd name="connsiteY204" fmla="*/ 33963 h 287745"/>
              <a:gd name="connsiteX205" fmla="*/ 269558 w 316230"/>
              <a:gd name="connsiteY205" fmla="*/ 10378 h 287745"/>
              <a:gd name="connsiteX206" fmla="*/ 271463 w 316230"/>
              <a:gd name="connsiteY206" fmla="*/ 10378 h 287745"/>
              <a:gd name="connsiteX207" fmla="*/ 272415 w 316230"/>
              <a:gd name="connsiteY207" fmla="*/ 11321 h 287745"/>
              <a:gd name="connsiteX208" fmla="*/ 272415 w 316230"/>
              <a:gd name="connsiteY208" fmla="*/ 11321 h 287745"/>
              <a:gd name="connsiteX209" fmla="*/ 284798 w 316230"/>
              <a:gd name="connsiteY209" fmla="*/ 98117 h 287745"/>
              <a:gd name="connsiteX210" fmla="*/ 261938 w 316230"/>
              <a:gd name="connsiteY210" fmla="*/ 75474 h 287745"/>
              <a:gd name="connsiteX211" fmla="*/ 216218 w 316230"/>
              <a:gd name="connsiteY211" fmla="*/ 30190 h 287745"/>
              <a:gd name="connsiteX212" fmla="*/ 221933 w 316230"/>
              <a:gd name="connsiteY212" fmla="*/ 24529 h 287745"/>
              <a:gd name="connsiteX213" fmla="*/ 270510 w 316230"/>
              <a:gd name="connsiteY213" fmla="*/ 72644 h 287745"/>
              <a:gd name="connsiteX214" fmla="*/ 271463 w 316230"/>
              <a:gd name="connsiteY214" fmla="*/ 73587 h 287745"/>
              <a:gd name="connsiteX215" fmla="*/ 273368 w 316230"/>
              <a:gd name="connsiteY215" fmla="*/ 75474 h 287745"/>
              <a:gd name="connsiteX216" fmla="*/ 273368 w 316230"/>
              <a:gd name="connsiteY216" fmla="*/ 75474 h 287745"/>
              <a:gd name="connsiteX217" fmla="*/ 277178 w 316230"/>
              <a:gd name="connsiteY217" fmla="*/ 79248 h 287745"/>
              <a:gd name="connsiteX218" fmla="*/ 280035 w 316230"/>
              <a:gd name="connsiteY218" fmla="*/ 82078 h 287745"/>
              <a:gd name="connsiteX219" fmla="*/ 280035 w 316230"/>
              <a:gd name="connsiteY219" fmla="*/ 82078 h 287745"/>
              <a:gd name="connsiteX220" fmla="*/ 286703 w 316230"/>
              <a:gd name="connsiteY220" fmla="*/ 88682 h 287745"/>
              <a:gd name="connsiteX221" fmla="*/ 288608 w 316230"/>
              <a:gd name="connsiteY221" fmla="*/ 90569 h 287745"/>
              <a:gd name="connsiteX222" fmla="*/ 284798 w 316230"/>
              <a:gd name="connsiteY222" fmla="*/ 98117 h 287745"/>
              <a:gd name="connsiteX223" fmla="*/ 304800 w 316230"/>
              <a:gd name="connsiteY223" fmla="*/ 44341 h 287745"/>
              <a:gd name="connsiteX224" fmla="*/ 280988 w 316230"/>
              <a:gd name="connsiteY224" fmla="*/ 67927 h 287745"/>
              <a:gd name="connsiteX225" fmla="*/ 279083 w 316230"/>
              <a:gd name="connsiteY225" fmla="*/ 66040 h 287745"/>
              <a:gd name="connsiteX226" fmla="*/ 302895 w 316230"/>
              <a:gd name="connsiteY226" fmla="*/ 42454 h 287745"/>
              <a:gd name="connsiteX227" fmla="*/ 302895 w 316230"/>
              <a:gd name="connsiteY227" fmla="*/ 42454 h 287745"/>
              <a:gd name="connsiteX228" fmla="*/ 304800 w 316230"/>
              <a:gd name="connsiteY228" fmla="*/ 42454 h 287745"/>
              <a:gd name="connsiteX229" fmla="*/ 304800 w 316230"/>
              <a:gd name="connsiteY229" fmla="*/ 42454 h 287745"/>
              <a:gd name="connsiteX230" fmla="*/ 304800 w 316230"/>
              <a:gd name="connsiteY230" fmla="*/ 42454 h 287745"/>
              <a:gd name="connsiteX231" fmla="*/ 304800 w 316230"/>
              <a:gd name="connsiteY231" fmla="*/ 44341 h 287745"/>
              <a:gd name="connsiteX232" fmla="*/ 304800 w 316230"/>
              <a:gd name="connsiteY232" fmla="*/ 44341 h 287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16230" h="287745">
                <a:moveTo>
                  <a:pt x="314325" y="50002"/>
                </a:moveTo>
                <a:cubicBezTo>
                  <a:pt x="314325" y="50002"/>
                  <a:pt x="314325" y="50002"/>
                  <a:pt x="314325" y="50002"/>
                </a:cubicBezTo>
                <a:cubicBezTo>
                  <a:pt x="315278" y="48115"/>
                  <a:pt x="316230" y="45285"/>
                  <a:pt x="316230" y="43398"/>
                </a:cubicBezTo>
                <a:cubicBezTo>
                  <a:pt x="316230" y="41511"/>
                  <a:pt x="316230" y="40567"/>
                  <a:pt x="315278" y="38681"/>
                </a:cubicBezTo>
                <a:cubicBezTo>
                  <a:pt x="315278" y="38681"/>
                  <a:pt x="315278" y="38681"/>
                  <a:pt x="315278" y="38681"/>
                </a:cubicBezTo>
                <a:cubicBezTo>
                  <a:pt x="315278" y="37737"/>
                  <a:pt x="314325" y="37737"/>
                  <a:pt x="314325" y="36794"/>
                </a:cubicBezTo>
                <a:cubicBezTo>
                  <a:pt x="314325" y="36794"/>
                  <a:pt x="314325" y="36794"/>
                  <a:pt x="314325" y="36794"/>
                </a:cubicBezTo>
                <a:cubicBezTo>
                  <a:pt x="314325" y="36794"/>
                  <a:pt x="314325" y="36794"/>
                  <a:pt x="313373" y="35850"/>
                </a:cubicBezTo>
                <a:cubicBezTo>
                  <a:pt x="313373" y="35850"/>
                  <a:pt x="312420" y="34907"/>
                  <a:pt x="312420" y="34907"/>
                </a:cubicBezTo>
                <a:lnTo>
                  <a:pt x="312420" y="34907"/>
                </a:lnTo>
                <a:cubicBezTo>
                  <a:pt x="312420" y="34907"/>
                  <a:pt x="311468" y="33963"/>
                  <a:pt x="311468" y="33963"/>
                </a:cubicBezTo>
                <a:cubicBezTo>
                  <a:pt x="311468" y="33963"/>
                  <a:pt x="311468" y="33963"/>
                  <a:pt x="311468" y="33963"/>
                </a:cubicBezTo>
                <a:cubicBezTo>
                  <a:pt x="311468" y="33963"/>
                  <a:pt x="311468" y="33963"/>
                  <a:pt x="310515" y="33963"/>
                </a:cubicBezTo>
                <a:cubicBezTo>
                  <a:pt x="308610" y="33020"/>
                  <a:pt x="306705" y="32077"/>
                  <a:pt x="304800" y="32077"/>
                </a:cubicBezTo>
                <a:cubicBezTo>
                  <a:pt x="304800" y="32077"/>
                  <a:pt x="304800" y="32077"/>
                  <a:pt x="304800" y="32077"/>
                </a:cubicBezTo>
                <a:cubicBezTo>
                  <a:pt x="302895" y="32077"/>
                  <a:pt x="300990" y="33020"/>
                  <a:pt x="299085" y="33963"/>
                </a:cubicBezTo>
                <a:cubicBezTo>
                  <a:pt x="299085" y="33963"/>
                  <a:pt x="299085" y="33963"/>
                  <a:pt x="298133" y="33963"/>
                </a:cubicBezTo>
                <a:cubicBezTo>
                  <a:pt x="298133" y="33963"/>
                  <a:pt x="298133" y="33963"/>
                  <a:pt x="298133" y="33963"/>
                </a:cubicBezTo>
                <a:cubicBezTo>
                  <a:pt x="298133" y="33963"/>
                  <a:pt x="297180" y="34907"/>
                  <a:pt x="297180" y="34907"/>
                </a:cubicBezTo>
                <a:lnTo>
                  <a:pt x="273368" y="58493"/>
                </a:lnTo>
                <a:lnTo>
                  <a:pt x="257175" y="42454"/>
                </a:lnTo>
                <a:lnTo>
                  <a:pt x="280988" y="18869"/>
                </a:lnTo>
                <a:cubicBezTo>
                  <a:pt x="281940" y="17925"/>
                  <a:pt x="282893" y="16038"/>
                  <a:pt x="283845" y="15095"/>
                </a:cubicBezTo>
                <a:cubicBezTo>
                  <a:pt x="285750" y="11321"/>
                  <a:pt x="284798" y="6604"/>
                  <a:pt x="281940" y="3774"/>
                </a:cubicBezTo>
                <a:cubicBezTo>
                  <a:pt x="281940" y="3774"/>
                  <a:pt x="280988" y="2830"/>
                  <a:pt x="280988" y="2830"/>
                </a:cubicBezTo>
                <a:cubicBezTo>
                  <a:pt x="280035" y="1887"/>
                  <a:pt x="279083" y="943"/>
                  <a:pt x="278130" y="943"/>
                </a:cubicBezTo>
                <a:cubicBezTo>
                  <a:pt x="278130" y="943"/>
                  <a:pt x="277178" y="943"/>
                  <a:pt x="277178" y="943"/>
                </a:cubicBezTo>
                <a:cubicBezTo>
                  <a:pt x="277178" y="943"/>
                  <a:pt x="277178" y="943"/>
                  <a:pt x="277178" y="943"/>
                </a:cubicBezTo>
                <a:cubicBezTo>
                  <a:pt x="276225" y="943"/>
                  <a:pt x="274320" y="0"/>
                  <a:pt x="273368" y="0"/>
                </a:cubicBezTo>
                <a:cubicBezTo>
                  <a:pt x="272415" y="0"/>
                  <a:pt x="272415" y="0"/>
                  <a:pt x="271463" y="0"/>
                </a:cubicBezTo>
                <a:cubicBezTo>
                  <a:pt x="271463" y="0"/>
                  <a:pt x="271463" y="0"/>
                  <a:pt x="271463" y="0"/>
                </a:cubicBezTo>
                <a:cubicBezTo>
                  <a:pt x="269558" y="0"/>
                  <a:pt x="266700" y="1887"/>
                  <a:pt x="265748" y="2830"/>
                </a:cubicBezTo>
                <a:lnTo>
                  <a:pt x="241935" y="26416"/>
                </a:lnTo>
                <a:lnTo>
                  <a:pt x="238125" y="22642"/>
                </a:lnTo>
                <a:lnTo>
                  <a:pt x="224790" y="9434"/>
                </a:lnTo>
                <a:lnTo>
                  <a:pt x="224790" y="9434"/>
                </a:lnTo>
                <a:lnTo>
                  <a:pt x="224790" y="9434"/>
                </a:lnTo>
                <a:lnTo>
                  <a:pt x="203835" y="30190"/>
                </a:lnTo>
                <a:lnTo>
                  <a:pt x="210503" y="36794"/>
                </a:lnTo>
                <a:lnTo>
                  <a:pt x="200025" y="48115"/>
                </a:lnTo>
                <a:cubicBezTo>
                  <a:pt x="199073" y="49058"/>
                  <a:pt x="198120" y="50002"/>
                  <a:pt x="197168" y="51889"/>
                </a:cubicBezTo>
                <a:cubicBezTo>
                  <a:pt x="197168" y="51889"/>
                  <a:pt x="197168" y="51889"/>
                  <a:pt x="197168" y="51889"/>
                </a:cubicBezTo>
                <a:cubicBezTo>
                  <a:pt x="196215" y="52832"/>
                  <a:pt x="196215" y="53775"/>
                  <a:pt x="195263" y="53775"/>
                </a:cubicBezTo>
                <a:cubicBezTo>
                  <a:pt x="195263" y="54719"/>
                  <a:pt x="194310" y="54719"/>
                  <a:pt x="194310" y="55662"/>
                </a:cubicBezTo>
                <a:cubicBezTo>
                  <a:pt x="194310" y="55662"/>
                  <a:pt x="193358" y="56606"/>
                  <a:pt x="193358" y="56606"/>
                </a:cubicBezTo>
                <a:cubicBezTo>
                  <a:pt x="192405" y="57549"/>
                  <a:pt x="192405" y="58493"/>
                  <a:pt x="191453" y="59436"/>
                </a:cubicBezTo>
                <a:cubicBezTo>
                  <a:pt x="191453" y="59436"/>
                  <a:pt x="191453" y="59436"/>
                  <a:pt x="191453" y="60379"/>
                </a:cubicBezTo>
                <a:cubicBezTo>
                  <a:pt x="187643" y="66983"/>
                  <a:pt x="185738" y="74531"/>
                  <a:pt x="185738" y="82078"/>
                </a:cubicBezTo>
                <a:cubicBezTo>
                  <a:pt x="185738" y="89626"/>
                  <a:pt x="187643" y="97173"/>
                  <a:pt x="191453" y="103777"/>
                </a:cubicBezTo>
                <a:cubicBezTo>
                  <a:pt x="191453" y="103777"/>
                  <a:pt x="191453" y="103777"/>
                  <a:pt x="191453" y="104721"/>
                </a:cubicBezTo>
                <a:cubicBezTo>
                  <a:pt x="192405" y="105664"/>
                  <a:pt x="192405" y="106607"/>
                  <a:pt x="193358" y="107551"/>
                </a:cubicBezTo>
                <a:cubicBezTo>
                  <a:pt x="193358" y="107551"/>
                  <a:pt x="193358" y="108494"/>
                  <a:pt x="194310" y="108494"/>
                </a:cubicBezTo>
                <a:cubicBezTo>
                  <a:pt x="195263" y="109438"/>
                  <a:pt x="195263" y="110381"/>
                  <a:pt x="196215" y="110381"/>
                </a:cubicBezTo>
                <a:cubicBezTo>
                  <a:pt x="196215" y="111325"/>
                  <a:pt x="197168" y="111325"/>
                  <a:pt x="197168" y="112268"/>
                </a:cubicBezTo>
                <a:cubicBezTo>
                  <a:pt x="181928" y="128306"/>
                  <a:pt x="168593" y="145288"/>
                  <a:pt x="159068" y="164157"/>
                </a:cubicBezTo>
                <a:lnTo>
                  <a:pt x="159068" y="165100"/>
                </a:lnTo>
                <a:cubicBezTo>
                  <a:pt x="150495" y="180195"/>
                  <a:pt x="144780" y="197177"/>
                  <a:pt x="140970" y="214158"/>
                </a:cubicBezTo>
                <a:cubicBezTo>
                  <a:pt x="140018" y="212271"/>
                  <a:pt x="138113" y="210385"/>
                  <a:pt x="137160" y="208498"/>
                </a:cubicBezTo>
                <a:cubicBezTo>
                  <a:pt x="136208" y="207554"/>
                  <a:pt x="136208" y="206611"/>
                  <a:pt x="135255" y="206611"/>
                </a:cubicBezTo>
                <a:cubicBezTo>
                  <a:pt x="133350" y="203781"/>
                  <a:pt x="131445" y="200950"/>
                  <a:pt x="129540" y="198120"/>
                </a:cubicBezTo>
                <a:cubicBezTo>
                  <a:pt x="129540" y="198120"/>
                  <a:pt x="128588" y="197177"/>
                  <a:pt x="128588" y="197177"/>
                </a:cubicBezTo>
                <a:cubicBezTo>
                  <a:pt x="126683" y="195290"/>
                  <a:pt x="125730" y="193403"/>
                  <a:pt x="123825" y="190573"/>
                </a:cubicBezTo>
                <a:cubicBezTo>
                  <a:pt x="123825" y="190573"/>
                  <a:pt x="124778" y="189629"/>
                  <a:pt x="124778" y="189629"/>
                </a:cubicBezTo>
                <a:cubicBezTo>
                  <a:pt x="125730" y="188686"/>
                  <a:pt x="126683" y="186799"/>
                  <a:pt x="126683" y="185855"/>
                </a:cubicBezTo>
                <a:cubicBezTo>
                  <a:pt x="126683" y="185855"/>
                  <a:pt x="126683" y="185855"/>
                  <a:pt x="126683" y="184912"/>
                </a:cubicBezTo>
                <a:lnTo>
                  <a:pt x="126683" y="184912"/>
                </a:lnTo>
                <a:cubicBezTo>
                  <a:pt x="128588" y="181138"/>
                  <a:pt x="129540" y="177365"/>
                  <a:pt x="129540" y="172647"/>
                </a:cubicBezTo>
                <a:cubicBezTo>
                  <a:pt x="129540" y="172647"/>
                  <a:pt x="129540" y="172647"/>
                  <a:pt x="129540" y="172647"/>
                </a:cubicBezTo>
                <a:cubicBezTo>
                  <a:pt x="130493" y="161326"/>
                  <a:pt x="125730" y="148118"/>
                  <a:pt x="119063" y="137741"/>
                </a:cubicBezTo>
                <a:cubicBezTo>
                  <a:pt x="115253" y="132080"/>
                  <a:pt x="110490" y="126419"/>
                  <a:pt x="104775" y="122646"/>
                </a:cubicBezTo>
                <a:cubicBezTo>
                  <a:pt x="80010" y="103777"/>
                  <a:pt x="39053" y="107551"/>
                  <a:pt x="6668" y="132080"/>
                </a:cubicBezTo>
                <a:lnTo>
                  <a:pt x="0" y="136797"/>
                </a:lnTo>
                <a:lnTo>
                  <a:pt x="6668" y="140571"/>
                </a:lnTo>
                <a:cubicBezTo>
                  <a:pt x="7620" y="141514"/>
                  <a:pt x="8573" y="141514"/>
                  <a:pt x="9525" y="142458"/>
                </a:cubicBezTo>
                <a:cubicBezTo>
                  <a:pt x="20003" y="148118"/>
                  <a:pt x="28575" y="153779"/>
                  <a:pt x="39053" y="169817"/>
                </a:cubicBezTo>
                <a:cubicBezTo>
                  <a:pt x="41910" y="173591"/>
                  <a:pt x="44768" y="178308"/>
                  <a:pt x="47625" y="183025"/>
                </a:cubicBezTo>
                <a:cubicBezTo>
                  <a:pt x="47625" y="183025"/>
                  <a:pt x="48578" y="183969"/>
                  <a:pt x="48578" y="183969"/>
                </a:cubicBezTo>
                <a:cubicBezTo>
                  <a:pt x="47625" y="185855"/>
                  <a:pt x="48578" y="187742"/>
                  <a:pt x="49530" y="188686"/>
                </a:cubicBezTo>
                <a:cubicBezTo>
                  <a:pt x="49530" y="189629"/>
                  <a:pt x="50483" y="189629"/>
                  <a:pt x="50483" y="189629"/>
                </a:cubicBezTo>
                <a:cubicBezTo>
                  <a:pt x="51435" y="190573"/>
                  <a:pt x="52388" y="191516"/>
                  <a:pt x="53340" y="192459"/>
                </a:cubicBezTo>
                <a:cubicBezTo>
                  <a:pt x="53340" y="192459"/>
                  <a:pt x="54293" y="193403"/>
                  <a:pt x="54293" y="193403"/>
                </a:cubicBezTo>
                <a:cubicBezTo>
                  <a:pt x="55245" y="195290"/>
                  <a:pt x="56198" y="196233"/>
                  <a:pt x="57150" y="197177"/>
                </a:cubicBezTo>
                <a:cubicBezTo>
                  <a:pt x="57150" y="197177"/>
                  <a:pt x="58103" y="198120"/>
                  <a:pt x="58103" y="198120"/>
                </a:cubicBezTo>
                <a:cubicBezTo>
                  <a:pt x="59055" y="199063"/>
                  <a:pt x="60960" y="200007"/>
                  <a:pt x="61913" y="200950"/>
                </a:cubicBezTo>
                <a:cubicBezTo>
                  <a:pt x="61913" y="200950"/>
                  <a:pt x="62865" y="200950"/>
                  <a:pt x="62865" y="201894"/>
                </a:cubicBezTo>
                <a:cubicBezTo>
                  <a:pt x="63818" y="202837"/>
                  <a:pt x="65723" y="202837"/>
                  <a:pt x="66675" y="203781"/>
                </a:cubicBezTo>
                <a:cubicBezTo>
                  <a:pt x="66675" y="203781"/>
                  <a:pt x="67628" y="203781"/>
                  <a:pt x="67628" y="204724"/>
                </a:cubicBezTo>
                <a:cubicBezTo>
                  <a:pt x="70485" y="203781"/>
                  <a:pt x="71438" y="204724"/>
                  <a:pt x="72390" y="204724"/>
                </a:cubicBezTo>
                <a:cubicBezTo>
                  <a:pt x="73343" y="204724"/>
                  <a:pt x="73343" y="204724"/>
                  <a:pt x="74295" y="205667"/>
                </a:cubicBezTo>
                <a:cubicBezTo>
                  <a:pt x="75248" y="205667"/>
                  <a:pt x="76200" y="205667"/>
                  <a:pt x="78105" y="206611"/>
                </a:cubicBezTo>
                <a:cubicBezTo>
                  <a:pt x="79058" y="206611"/>
                  <a:pt x="80010" y="206611"/>
                  <a:pt x="80963" y="206611"/>
                </a:cubicBezTo>
                <a:cubicBezTo>
                  <a:pt x="80963" y="206611"/>
                  <a:pt x="80963" y="206611"/>
                  <a:pt x="80963" y="206611"/>
                </a:cubicBezTo>
                <a:cubicBezTo>
                  <a:pt x="81915" y="206611"/>
                  <a:pt x="82868" y="206611"/>
                  <a:pt x="83820" y="206611"/>
                </a:cubicBezTo>
                <a:cubicBezTo>
                  <a:pt x="84773" y="206611"/>
                  <a:pt x="85725" y="206611"/>
                  <a:pt x="86678" y="206611"/>
                </a:cubicBezTo>
                <a:cubicBezTo>
                  <a:pt x="87630" y="206611"/>
                  <a:pt x="88583" y="206611"/>
                  <a:pt x="89535" y="206611"/>
                </a:cubicBezTo>
                <a:cubicBezTo>
                  <a:pt x="89535" y="206611"/>
                  <a:pt x="90488" y="206611"/>
                  <a:pt x="90488" y="206611"/>
                </a:cubicBezTo>
                <a:cubicBezTo>
                  <a:pt x="91440" y="206611"/>
                  <a:pt x="92393" y="206611"/>
                  <a:pt x="93345" y="206611"/>
                </a:cubicBezTo>
                <a:cubicBezTo>
                  <a:pt x="94298" y="206611"/>
                  <a:pt x="95250" y="206611"/>
                  <a:pt x="96203" y="205667"/>
                </a:cubicBezTo>
                <a:cubicBezTo>
                  <a:pt x="97155" y="205667"/>
                  <a:pt x="98108" y="204724"/>
                  <a:pt x="99060" y="204724"/>
                </a:cubicBezTo>
                <a:cubicBezTo>
                  <a:pt x="100013" y="204724"/>
                  <a:pt x="100965" y="203781"/>
                  <a:pt x="101918" y="203781"/>
                </a:cubicBezTo>
                <a:cubicBezTo>
                  <a:pt x="102870" y="203781"/>
                  <a:pt x="102870" y="202837"/>
                  <a:pt x="103823" y="202837"/>
                </a:cubicBezTo>
                <a:cubicBezTo>
                  <a:pt x="104775" y="202837"/>
                  <a:pt x="105728" y="201894"/>
                  <a:pt x="106680" y="201894"/>
                </a:cubicBezTo>
                <a:cubicBezTo>
                  <a:pt x="107633" y="201894"/>
                  <a:pt x="107633" y="200950"/>
                  <a:pt x="108585" y="200950"/>
                </a:cubicBezTo>
                <a:cubicBezTo>
                  <a:pt x="109538" y="200950"/>
                  <a:pt x="110490" y="200007"/>
                  <a:pt x="110490" y="200007"/>
                </a:cubicBezTo>
                <a:cubicBezTo>
                  <a:pt x="111443" y="200007"/>
                  <a:pt x="111443" y="199063"/>
                  <a:pt x="112395" y="198120"/>
                </a:cubicBezTo>
                <a:cubicBezTo>
                  <a:pt x="112395" y="198120"/>
                  <a:pt x="112395" y="198120"/>
                  <a:pt x="112395" y="198120"/>
                </a:cubicBezTo>
                <a:cubicBezTo>
                  <a:pt x="113348" y="200007"/>
                  <a:pt x="115253" y="201894"/>
                  <a:pt x="116205" y="202837"/>
                </a:cubicBezTo>
                <a:cubicBezTo>
                  <a:pt x="116205" y="202837"/>
                  <a:pt x="116205" y="202837"/>
                  <a:pt x="116205" y="203781"/>
                </a:cubicBezTo>
                <a:cubicBezTo>
                  <a:pt x="118110" y="206611"/>
                  <a:pt x="120015" y="209441"/>
                  <a:pt x="121920" y="212271"/>
                </a:cubicBezTo>
                <a:cubicBezTo>
                  <a:pt x="121920" y="213215"/>
                  <a:pt x="122873" y="213215"/>
                  <a:pt x="122873" y="214158"/>
                </a:cubicBezTo>
                <a:cubicBezTo>
                  <a:pt x="124778" y="216989"/>
                  <a:pt x="126683" y="219819"/>
                  <a:pt x="127635" y="222649"/>
                </a:cubicBezTo>
                <a:cubicBezTo>
                  <a:pt x="127635" y="223593"/>
                  <a:pt x="128588" y="223593"/>
                  <a:pt x="128588" y="224536"/>
                </a:cubicBezTo>
                <a:cubicBezTo>
                  <a:pt x="129540" y="227366"/>
                  <a:pt x="131445" y="229253"/>
                  <a:pt x="132398" y="232083"/>
                </a:cubicBezTo>
                <a:cubicBezTo>
                  <a:pt x="131445" y="241518"/>
                  <a:pt x="130493" y="250952"/>
                  <a:pt x="130493" y="260386"/>
                </a:cubicBezTo>
                <a:lnTo>
                  <a:pt x="130493" y="287746"/>
                </a:lnTo>
                <a:lnTo>
                  <a:pt x="140970" y="287746"/>
                </a:lnTo>
                <a:lnTo>
                  <a:pt x="140970" y="260386"/>
                </a:lnTo>
                <a:cubicBezTo>
                  <a:pt x="140970" y="229253"/>
                  <a:pt x="148590" y="198120"/>
                  <a:pt x="162878" y="171704"/>
                </a:cubicBezTo>
                <a:lnTo>
                  <a:pt x="162878" y="170761"/>
                </a:lnTo>
                <a:cubicBezTo>
                  <a:pt x="172403" y="152835"/>
                  <a:pt x="184785" y="135854"/>
                  <a:pt x="199073" y="120759"/>
                </a:cubicBezTo>
                <a:cubicBezTo>
                  <a:pt x="207645" y="127363"/>
                  <a:pt x="218123" y="131137"/>
                  <a:pt x="229553" y="131137"/>
                </a:cubicBezTo>
                <a:cubicBezTo>
                  <a:pt x="239078" y="131137"/>
                  <a:pt x="247650" y="128306"/>
                  <a:pt x="255270" y="123589"/>
                </a:cubicBezTo>
                <a:cubicBezTo>
                  <a:pt x="255270" y="123589"/>
                  <a:pt x="256223" y="123589"/>
                  <a:pt x="256223" y="122646"/>
                </a:cubicBezTo>
                <a:cubicBezTo>
                  <a:pt x="257175" y="122646"/>
                  <a:pt x="257175" y="121702"/>
                  <a:pt x="258128" y="120759"/>
                </a:cubicBezTo>
                <a:cubicBezTo>
                  <a:pt x="260033" y="118872"/>
                  <a:pt x="261938" y="117929"/>
                  <a:pt x="263843" y="116042"/>
                </a:cubicBezTo>
                <a:lnTo>
                  <a:pt x="274320" y="104721"/>
                </a:lnTo>
                <a:lnTo>
                  <a:pt x="280988" y="111325"/>
                </a:lnTo>
                <a:lnTo>
                  <a:pt x="301943" y="90569"/>
                </a:lnTo>
                <a:lnTo>
                  <a:pt x="301943" y="90569"/>
                </a:lnTo>
                <a:lnTo>
                  <a:pt x="301943" y="90569"/>
                </a:lnTo>
                <a:lnTo>
                  <a:pt x="285750" y="74531"/>
                </a:lnTo>
                <a:lnTo>
                  <a:pt x="309563" y="50945"/>
                </a:lnTo>
                <a:lnTo>
                  <a:pt x="309563" y="50945"/>
                </a:lnTo>
                <a:cubicBezTo>
                  <a:pt x="309563" y="50945"/>
                  <a:pt x="309563" y="50945"/>
                  <a:pt x="309563" y="50945"/>
                </a:cubicBezTo>
                <a:cubicBezTo>
                  <a:pt x="313373" y="50945"/>
                  <a:pt x="313373" y="50945"/>
                  <a:pt x="314325" y="50002"/>
                </a:cubicBezTo>
                <a:close/>
                <a:moveTo>
                  <a:pt x="97155" y="195290"/>
                </a:moveTo>
                <a:cubicBezTo>
                  <a:pt x="97155" y="195290"/>
                  <a:pt x="97155" y="195290"/>
                  <a:pt x="97155" y="195290"/>
                </a:cubicBezTo>
                <a:cubicBezTo>
                  <a:pt x="96203" y="195290"/>
                  <a:pt x="95250" y="195290"/>
                  <a:pt x="94298" y="195290"/>
                </a:cubicBezTo>
                <a:cubicBezTo>
                  <a:pt x="94298" y="195290"/>
                  <a:pt x="94298" y="195290"/>
                  <a:pt x="93345" y="195290"/>
                </a:cubicBezTo>
                <a:cubicBezTo>
                  <a:pt x="92393" y="195290"/>
                  <a:pt x="91440" y="195290"/>
                  <a:pt x="90488" y="195290"/>
                </a:cubicBezTo>
                <a:cubicBezTo>
                  <a:pt x="90488" y="195290"/>
                  <a:pt x="89535" y="195290"/>
                  <a:pt x="89535" y="195290"/>
                </a:cubicBezTo>
                <a:cubicBezTo>
                  <a:pt x="88583" y="195290"/>
                  <a:pt x="87630" y="195290"/>
                  <a:pt x="86678" y="195290"/>
                </a:cubicBezTo>
                <a:cubicBezTo>
                  <a:pt x="85725" y="195290"/>
                  <a:pt x="84773" y="195290"/>
                  <a:pt x="84773" y="195290"/>
                </a:cubicBezTo>
                <a:cubicBezTo>
                  <a:pt x="83820" y="195290"/>
                  <a:pt x="82868" y="195290"/>
                  <a:pt x="82868" y="195290"/>
                </a:cubicBezTo>
                <a:cubicBezTo>
                  <a:pt x="81915" y="195290"/>
                  <a:pt x="81915" y="195290"/>
                  <a:pt x="80963" y="195290"/>
                </a:cubicBezTo>
                <a:cubicBezTo>
                  <a:pt x="80010" y="195290"/>
                  <a:pt x="79058" y="195290"/>
                  <a:pt x="78105" y="194346"/>
                </a:cubicBezTo>
                <a:cubicBezTo>
                  <a:pt x="78105" y="194346"/>
                  <a:pt x="78105" y="194346"/>
                  <a:pt x="78105" y="194346"/>
                </a:cubicBezTo>
                <a:cubicBezTo>
                  <a:pt x="75248" y="193403"/>
                  <a:pt x="73343" y="192459"/>
                  <a:pt x="71438" y="191516"/>
                </a:cubicBezTo>
                <a:cubicBezTo>
                  <a:pt x="71438" y="191516"/>
                  <a:pt x="70485" y="191516"/>
                  <a:pt x="70485" y="191516"/>
                </a:cubicBezTo>
                <a:cubicBezTo>
                  <a:pt x="69533" y="191516"/>
                  <a:pt x="68580" y="190573"/>
                  <a:pt x="67628" y="189629"/>
                </a:cubicBezTo>
                <a:cubicBezTo>
                  <a:pt x="67628" y="189629"/>
                  <a:pt x="66675" y="188686"/>
                  <a:pt x="66675" y="188686"/>
                </a:cubicBezTo>
                <a:cubicBezTo>
                  <a:pt x="65723" y="187742"/>
                  <a:pt x="64770" y="187742"/>
                  <a:pt x="64770" y="186799"/>
                </a:cubicBezTo>
                <a:cubicBezTo>
                  <a:pt x="63818" y="186799"/>
                  <a:pt x="63818" y="185855"/>
                  <a:pt x="63818" y="185855"/>
                </a:cubicBezTo>
                <a:cubicBezTo>
                  <a:pt x="62865" y="184912"/>
                  <a:pt x="62865" y="184912"/>
                  <a:pt x="61913" y="183969"/>
                </a:cubicBezTo>
                <a:cubicBezTo>
                  <a:pt x="60960" y="183025"/>
                  <a:pt x="60960" y="183025"/>
                  <a:pt x="60008" y="182082"/>
                </a:cubicBezTo>
                <a:cubicBezTo>
                  <a:pt x="59055" y="181138"/>
                  <a:pt x="59055" y="181138"/>
                  <a:pt x="58103" y="180195"/>
                </a:cubicBezTo>
                <a:cubicBezTo>
                  <a:pt x="57150" y="179251"/>
                  <a:pt x="57150" y="178308"/>
                  <a:pt x="56198" y="177365"/>
                </a:cubicBezTo>
                <a:cubicBezTo>
                  <a:pt x="56198" y="177365"/>
                  <a:pt x="55245" y="176421"/>
                  <a:pt x="55245" y="176421"/>
                </a:cubicBezTo>
                <a:cubicBezTo>
                  <a:pt x="51435" y="170761"/>
                  <a:pt x="48578" y="166043"/>
                  <a:pt x="45720" y="161326"/>
                </a:cubicBezTo>
                <a:cubicBezTo>
                  <a:pt x="36195" y="150949"/>
                  <a:pt x="28575" y="144345"/>
                  <a:pt x="20955" y="138684"/>
                </a:cubicBezTo>
                <a:cubicBezTo>
                  <a:pt x="20003" y="137741"/>
                  <a:pt x="18098" y="136797"/>
                  <a:pt x="17145" y="135854"/>
                </a:cubicBezTo>
                <a:cubicBezTo>
                  <a:pt x="33338" y="125476"/>
                  <a:pt x="51435" y="120759"/>
                  <a:pt x="66675" y="120759"/>
                </a:cubicBezTo>
                <a:cubicBezTo>
                  <a:pt x="78105" y="121702"/>
                  <a:pt x="87630" y="124533"/>
                  <a:pt x="96203" y="130193"/>
                </a:cubicBezTo>
                <a:lnTo>
                  <a:pt x="96203" y="130193"/>
                </a:lnTo>
                <a:cubicBezTo>
                  <a:pt x="100965" y="133967"/>
                  <a:pt x="104775" y="137741"/>
                  <a:pt x="107633" y="143401"/>
                </a:cubicBezTo>
                <a:cubicBezTo>
                  <a:pt x="115253" y="155666"/>
                  <a:pt x="119063" y="169817"/>
                  <a:pt x="114300" y="180195"/>
                </a:cubicBezTo>
                <a:cubicBezTo>
                  <a:pt x="114300" y="180195"/>
                  <a:pt x="114300" y="181138"/>
                  <a:pt x="113348" y="181138"/>
                </a:cubicBezTo>
                <a:cubicBezTo>
                  <a:pt x="113348" y="181138"/>
                  <a:pt x="113348" y="181138"/>
                  <a:pt x="113348" y="182082"/>
                </a:cubicBezTo>
                <a:cubicBezTo>
                  <a:pt x="112395" y="181138"/>
                  <a:pt x="112395" y="181138"/>
                  <a:pt x="111443" y="180195"/>
                </a:cubicBezTo>
                <a:cubicBezTo>
                  <a:pt x="95250" y="161326"/>
                  <a:pt x="76200" y="146231"/>
                  <a:pt x="62865" y="140571"/>
                </a:cubicBezTo>
                <a:lnTo>
                  <a:pt x="59055" y="150005"/>
                </a:lnTo>
                <a:cubicBezTo>
                  <a:pt x="71438" y="154722"/>
                  <a:pt x="88583" y="169817"/>
                  <a:pt x="104775" y="187742"/>
                </a:cubicBezTo>
                <a:cubicBezTo>
                  <a:pt x="105728" y="188686"/>
                  <a:pt x="106680" y="189629"/>
                  <a:pt x="107633" y="190573"/>
                </a:cubicBezTo>
                <a:cubicBezTo>
                  <a:pt x="107633" y="190573"/>
                  <a:pt x="107633" y="190573"/>
                  <a:pt x="106680" y="190573"/>
                </a:cubicBezTo>
                <a:cubicBezTo>
                  <a:pt x="102870" y="192459"/>
                  <a:pt x="100013" y="193403"/>
                  <a:pt x="97155" y="195290"/>
                </a:cubicBezTo>
                <a:close/>
                <a:moveTo>
                  <a:pt x="253365" y="114155"/>
                </a:moveTo>
                <a:cubicBezTo>
                  <a:pt x="253365" y="114155"/>
                  <a:pt x="252413" y="114155"/>
                  <a:pt x="252413" y="115098"/>
                </a:cubicBezTo>
                <a:cubicBezTo>
                  <a:pt x="251460" y="116042"/>
                  <a:pt x="250508" y="116042"/>
                  <a:pt x="249555" y="116042"/>
                </a:cubicBezTo>
                <a:cubicBezTo>
                  <a:pt x="249555" y="116042"/>
                  <a:pt x="249555" y="116042"/>
                  <a:pt x="249555" y="116042"/>
                </a:cubicBezTo>
                <a:cubicBezTo>
                  <a:pt x="235268" y="123589"/>
                  <a:pt x="216218" y="121702"/>
                  <a:pt x="203835" y="109438"/>
                </a:cubicBezTo>
                <a:cubicBezTo>
                  <a:pt x="202883" y="108494"/>
                  <a:pt x="202883" y="107551"/>
                  <a:pt x="201930" y="107551"/>
                </a:cubicBezTo>
                <a:cubicBezTo>
                  <a:pt x="201930" y="107551"/>
                  <a:pt x="201930" y="107551"/>
                  <a:pt x="200978" y="106607"/>
                </a:cubicBezTo>
                <a:cubicBezTo>
                  <a:pt x="200978" y="105664"/>
                  <a:pt x="200025" y="105664"/>
                  <a:pt x="200025" y="104721"/>
                </a:cubicBezTo>
                <a:cubicBezTo>
                  <a:pt x="200025" y="103777"/>
                  <a:pt x="199073" y="103777"/>
                  <a:pt x="199073" y="102834"/>
                </a:cubicBezTo>
                <a:cubicBezTo>
                  <a:pt x="199073" y="102834"/>
                  <a:pt x="199073" y="101890"/>
                  <a:pt x="198120" y="101890"/>
                </a:cubicBezTo>
                <a:cubicBezTo>
                  <a:pt x="198120" y="100947"/>
                  <a:pt x="197168" y="100003"/>
                  <a:pt x="197168" y="100003"/>
                </a:cubicBezTo>
                <a:cubicBezTo>
                  <a:pt x="197168" y="100003"/>
                  <a:pt x="197168" y="100003"/>
                  <a:pt x="197168" y="99060"/>
                </a:cubicBezTo>
                <a:cubicBezTo>
                  <a:pt x="192405" y="89626"/>
                  <a:pt x="191453" y="77361"/>
                  <a:pt x="196215" y="66983"/>
                </a:cubicBezTo>
                <a:cubicBezTo>
                  <a:pt x="196215" y="66983"/>
                  <a:pt x="196215" y="66983"/>
                  <a:pt x="196215" y="66983"/>
                </a:cubicBezTo>
                <a:cubicBezTo>
                  <a:pt x="196215" y="66040"/>
                  <a:pt x="197168" y="65097"/>
                  <a:pt x="197168" y="64153"/>
                </a:cubicBezTo>
                <a:cubicBezTo>
                  <a:pt x="197168" y="64153"/>
                  <a:pt x="197168" y="64153"/>
                  <a:pt x="197168" y="63210"/>
                </a:cubicBezTo>
                <a:cubicBezTo>
                  <a:pt x="197168" y="62266"/>
                  <a:pt x="198120" y="62266"/>
                  <a:pt x="198120" y="61323"/>
                </a:cubicBezTo>
                <a:cubicBezTo>
                  <a:pt x="198120" y="61323"/>
                  <a:pt x="199073" y="60379"/>
                  <a:pt x="199073" y="60379"/>
                </a:cubicBezTo>
                <a:cubicBezTo>
                  <a:pt x="199073" y="60379"/>
                  <a:pt x="200025" y="59436"/>
                  <a:pt x="200025" y="59436"/>
                </a:cubicBezTo>
                <a:cubicBezTo>
                  <a:pt x="200978" y="57549"/>
                  <a:pt x="202883" y="56606"/>
                  <a:pt x="203835" y="54719"/>
                </a:cubicBezTo>
                <a:lnTo>
                  <a:pt x="215265" y="44341"/>
                </a:lnTo>
                <a:lnTo>
                  <a:pt x="269558" y="98117"/>
                </a:lnTo>
                <a:lnTo>
                  <a:pt x="258128" y="109438"/>
                </a:lnTo>
                <a:cubicBezTo>
                  <a:pt x="256223" y="111325"/>
                  <a:pt x="255270" y="112268"/>
                  <a:pt x="253365" y="113211"/>
                </a:cubicBezTo>
                <a:cubicBezTo>
                  <a:pt x="254318" y="114155"/>
                  <a:pt x="253365" y="114155"/>
                  <a:pt x="253365" y="114155"/>
                </a:cubicBezTo>
                <a:close/>
                <a:moveTo>
                  <a:pt x="272415" y="11321"/>
                </a:moveTo>
                <a:cubicBezTo>
                  <a:pt x="272415" y="11321"/>
                  <a:pt x="272415" y="11321"/>
                  <a:pt x="272415" y="11321"/>
                </a:cubicBezTo>
                <a:cubicBezTo>
                  <a:pt x="272415" y="12265"/>
                  <a:pt x="272415" y="12265"/>
                  <a:pt x="272415" y="12265"/>
                </a:cubicBezTo>
                <a:lnTo>
                  <a:pt x="247650" y="35850"/>
                </a:lnTo>
                <a:lnTo>
                  <a:pt x="245745" y="33963"/>
                </a:lnTo>
                <a:lnTo>
                  <a:pt x="269558" y="10378"/>
                </a:lnTo>
                <a:cubicBezTo>
                  <a:pt x="270510" y="9434"/>
                  <a:pt x="270510" y="9434"/>
                  <a:pt x="271463" y="10378"/>
                </a:cubicBezTo>
                <a:cubicBezTo>
                  <a:pt x="272415" y="10378"/>
                  <a:pt x="272415" y="10378"/>
                  <a:pt x="272415" y="11321"/>
                </a:cubicBezTo>
                <a:cubicBezTo>
                  <a:pt x="272415" y="10378"/>
                  <a:pt x="272415" y="11321"/>
                  <a:pt x="272415" y="11321"/>
                </a:cubicBezTo>
                <a:close/>
                <a:moveTo>
                  <a:pt x="284798" y="98117"/>
                </a:moveTo>
                <a:lnTo>
                  <a:pt x="261938" y="75474"/>
                </a:lnTo>
                <a:lnTo>
                  <a:pt x="216218" y="30190"/>
                </a:lnTo>
                <a:lnTo>
                  <a:pt x="221933" y="24529"/>
                </a:lnTo>
                <a:lnTo>
                  <a:pt x="270510" y="72644"/>
                </a:lnTo>
                <a:lnTo>
                  <a:pt x="271463" y="73587"/>
                </a:lnTo>
                <a:lnTo>
                  <a:pt x="273368" y="75474"/>
                </a:lnTo>
                <a:lnTo>
                  <a:pt x="273368" y="75474"/>
                </a:lnTo>
                <a:lnTo>
                  <a:pt x="277178" y="79248"/>
                </a:lnTo>
                <a:lnTo>
                  <a:pt x="280035" y="82078"/>
                </a:lnTo>
                <a:lnTo>
                  <a:pt x="280035" y="82078"/>
                </a:lnTo>
                <a:lnTo>
                  <a:pt x="286703" y="88682"/>
                </a:lnTo>
                <a:lnTo>
                  <a:pt x="288608" y="90569"/>
                </a:lnTo>
                <a:lnTo>
                  <a:pt x="284798" y="98117"/>
                </a:lnTo>
                <a:close/>
                <a:moveTo>
                  <a:pt x="304800" y="44341"/>
                </a:moveTo>
                <a:lnTo>
                  <a:pt x="280988" y="67927"/>
                </a:lnTo>
                <a:lnTo>
                  <a:pt x="279083" y="66040"/>
                </a:lnTo>
                <a:lnTo>
                  <a:pt x="302895" y="42454"/>
                </a:lnTo>
                <a:cubicBezTo>
                  <a:pt x="302895" y="42454"/>
                  <a:pt x="302895" y="42454"/>
                  <a:pt x="302895" y="42454"/>
                </a:cubicBezTo>
                <a:cubicBezTo>
                  <a:pt x="303848" y="42454"/>
                  <a:pt x="303848" y="42454"/>
                  <a:pt x="304800" y="42454"/>
                </a:cubicBezTo>
                <a:cubicBezTo>
                  <a:pt x="304800" y="42454"/>
                  <a:pt x="304800" y="42454"/>
                  <a:pt x="304800" y="42454"/>
                </a:cubicBezTo>
                <a:cubicBezTo>
                  <a:pt x="304800" y="42454"/>
                  <a:pt x="304800" y="42454"/>
                  <a:pt x="304800" y="42454"/>
                </a:cubicBezTo>
                <a:cubicBezTo>
                  <a:pt x="305753" y="43398"/>
                  <a:pt x="305753" y="44341"/>
                  <a:pt x="304800" y="44341"/>
                </a:cubicBezTo>
                <a:cubicBezTo>
                  <a:pt x="304800" y="44341"/>
                  <a:pt x="304800" y="44341"/>
                  <a:pt x="304800" y="44341"/>
                </a:cubicBezTo>
                <a:close/>
              </a:path>
            </a:pathLst>
          </a:custGeom>
          <a:solidFill>
            <a:srgbClr val="009FDA"/>
          </a:solidFill>
          <a:ln w="9525" cap="flat">
            <a:noFill/>
            <a:prstDash val="solid"/>
            <a:miter/>
          </a:ln>
        </p:spPr>
        <p:txBody>
          <a:bodyPr rtlCol="0" anchor="ctr"/>
          <a:lstStyle/>
          <a:p>
            <a:pPr defTabSz="871014"/>
            <a:endParaRPr lang="it-IT">
              <a:solidFill>
                <a:srgbClr val="000000"/>
              </a:solidFill>
              <a:latin typeface="Gill Sans MT" panose="020B0502020104020203" pitchFamily="34" charset="0"/>
            </a:endParaRPr>
          </a:p>
        </p:txBody>
      </p:sp>
      <p:sp>
        <p:nvSpPr>
          <p:cNvPr id="68" name="Rettangolo 67">
            <a:extLst>
              <a:ext uri="{FF2B5EF4-FFF2-40B4-BE49-F238E27FC236}">
                <a16:creationId xmlns="" xmlns:a16="http://schemas.microsoft.com/office/drawing/2014/main" id="{4AE7288D-67D3-AE44-996C-7BC2D8D7772A}"/>
              </a:ext>
            </a:extLst>
          </p:cNvPr>
          <p:cNvSpPr/>
          <p:nvPr/>
        </p:nvSpPr>
        <p:spPr>
          <a:xfrm>
            <a:off x="1080313" y="4392547"/>
            <a:ext cx="3552409" cy="1323439"/>
          </a:xfrm>
          <a:prstGeom prst="rect">
            <a:avLst/>
          </a:prstGeom>
        </p:spPr>
        <p:txBody>
          <a:bodyPr wrap="square">
            <a:spAutoFit/>
          </a:bodyPr>
          <a:lstStyle/>
          <a:p>
            <a:pPr defTabSz="871014"/>
            <a:r>
              <a:rPr lang="it-IT" sz="2000" dirty="0">
                <a:solidFill>
                  <a:srgbClr val="474746"/>
                </a:solidFill>
                <a:ea typeface="Segoe UI" panose="020B0502040204020203" pitchFamily="34" charset="0"/>
                <a:cs typeface="Segoe UI" panose="020B0502040204020203" pitchFamily="34" charset="0"/>
              </a:rPr>
              <a:t>preservando le </a:t>
            </a:r>
            <a:r>
              <a:rPr lang="it-IT" sz="2000" b="1" dirty="0">
                <a:solidFill>
                  <a:srgbClr val="474746"/>
                </a:solidFill>
                <a:ea typeface="Segoe UI" panose="020B0502040204020203" pitchFamily="34" charset="0"/>
                <a:cs typeface="Segoe UI" panose="020B0502040204020203" pitchFamily="34" charset="0"/>
              </a:rPr>
              <a:t>risorse del pianeta</a:t>
            </a:r>
            <a:r>
              <a:rPr lang="it-IT" sz="2000" dirty="0">
                <a:solidFill>
                  <a:srgbClr val="474746"/>
                </a:solidFill>
                <a:ea typeface="Segoe UI" panose="020B0502040204020203" pitchFamily="34" charset="0"/>
                <a:cs typeface="Segoe UI" panose="020B0502040204020203" pitchFamily="34" charset="0"/>
              </a:rPr>
              <a:t>, proteggendo l’</a:t>
            </a:r>
            <a:r>
              <a:rPr lang="it-IT" sz="2000" b="1" dirty="0">
                <a:solidFill>
                  <a:srgbClr val="474746"/>
                </a:solidFill>
                <a:ea typeface="Segoe UI" panose="020B0502040204020203" pitchFamily="34" charset="0"/>
                <a:cs typeface="Segoe UI" panose="020B0502040204020203" pitchFamily="34" charset="0"/>
              </a:rPr>
              <a:t>ambiente</a:t>
            </a:r>
            <a:r>
              <a:rPr lang="it-IT" sz="2000" dirty="0">
                <a:solidFill>
                  <a:srgbClr val="474746"/>
                </a:solidFill>
                <a:ea typeface="Segoe UI" panose="020B0502040204020203" pitchFamily="34" charset="0"/>
                <a:cs typeface="Segoe UI" panose="020B0502040204020203" pitchFamily="34" charset="0"/>
              </a:rPr>
              <a:t>, utilizzando e producendo </a:t>
            </a:r>
            <a:r>
              <a:rPr lang="it-IT" sz="2000" b="1" dirty="0">
                <a:solidFill>
                  <a:srgbClr val="474746"/>
                </a:solidFill>
                <a:ea typeface="Segoe UI" panose="020B0502040204020203" pitchFamily="34" charset="0"/>
                <a:cs typeface="Segoe UI" panose="020B0502040204020203" pitchFamily="34" charset="0"/>
              </a:rPr>
              <a:t>energia pulita…</a:t>
            </a:r>
          </a:p>
        </p:txBody>
      </p:sp>
      <p:grpSp>
        <p:nvGrpSpPr>
          <p:cNvPr id="69" name="Gruppo 68"/>
          <p:cNvGrpSpPr/>
          <p:nvPr/>
        </p:nvGrpSpPr>
        <p:grpSpPr>
          <a:xfrm>
            <a:off x="5865618" y="17066"/>
            <a:ext cx="411147" cy="6822606"/>
            <a:chOff x="7091123" y="13163"/>
            <a:chExt cx="411174" cy="6823050"/>
          </a:xfrm>
        </p:grpSpPr>
        <p:pic>
          <p:nvPicPr>
            <p:cNvPr id="70" name="Immagine 69" descr="Immagine che contiene segnale&#10;&#10;Descrizione generata automaticamente">
              <a:extLst>
                <a:ext uri="{FF2B5EF4-FFF2-40B4-BE49-F238E27FC236}">
                  <a16:creationId xmlns="" xmlns:a16="http://schemas.microsoft.com/office/drawing/2014/main" id="{367027CA-6761-664E-86B0-5D742BF283A4}"/>
                </a:ext>
              </a:extLst>
            </p:cNvPr>
            <p:cNvPicPr>
              <a:picLocks noChangeAspect="1"/>
            </p:cNvPicPr>
            <p:nvPr/>
          </p:nvPicPr>
          <p:blipFill>
            <a:blip r:embed="rId6"/>
            <a:stretch>
              <a:fillRect/>
            </a:stretch>
          </p:blipFill>
          <p:spPr>
            <a:xfrm>
              <a:off x="7095734" y="2025629"/>
              <a:ext cx="396000" cy="396000"/>
            </a:xfrm>
            <a:prstGeom prst="rect">
              <a:avLst/>
            </a:prstGeom>
          </p:spPr>
        </p:pic>
        <p:pic>
          <p:nvPicPr>
            <p:cNvPr id="71" name="Immagine 70" descr="Immagine che contiene testo, segnale&#10;&#10;Descrizione generata automaticamente">
              <a:extLst>
                <a:ext uri="{FF2B5EF4-FFF2-40B4-BE49-F238E27FC236}">
                  <a16:creationId xmlns="" xmlns:a16="http://schemas.microsoft.com/office/drawing/2014/main" id="{2FB50D74-D52E-B642-BD90-4A4CB0C59DB3}"/>
                </a:ext>
              </a:extLst>
            </p:cNvPr>
            <p:cNvPicPr>
              <a:picLocks noChangeAspect="1"/>
            </p:cNvPicPr>
            <p:nvPr/>
          </p:nvPicPr>
          <p:blipFill>
            <a:blip r:embed="rId7"/>
            <a:stretch>
              <a:fillRect/>
            </a:stretch>
          </p:blipFill>
          <p:spPr>
            <a:xfrm>
              <a:off x="7091123" y="2439147"/>
              <a:ext cx="396000" cy="396000"/>
            </a:xfrm>
            <a:prstGeom prst="rect">
              <a:avLst/>
            </a:prstGeom>
          </p:spPr>
        </p:pic>
        <p:pic>
          <p:nvPicPr>
            <p:cNvPr id="72" name="Immagine 71" descr="Immagine che contiene disegnando, segnale&#10;&#10;Descrizione generata automaticamente">
              <a:extLst>
                <a:ext uri="{FF2B5EF4-FFF2-40B4-BE49-F238E27FC236}">
                  <a16:creationId xmlns="" xmlns:a16="http://schemas.microsoft.com/office/drawing/2014/main" id="{B2A519C4-76ED-4D4B-B13F-354974F6A361}"/>
                </a:ext>
              </a:extLst>
            </p:cNvPr>
            <p:cNvPicPr>
              <a:picLocks noChangeAspect="1"/>
            </p:cNvPicPr>
            <p:nvPr/>
          </p:nvPicPr>
          <p:blipFill>
            <a:blip r:embed="rId8"/>
            <a:stretch>
              <a:fillRect/>
            </a:stretch>
          </p:blipFill>
          <p:spPr>
            <a:xfrm>
              <a:off x="7098216" y="2860916"/>
              <a:ext cx="396000" cy="396000"/>
            </a:xfrm>
            <a:prstGeom prst="rect">
              <a:avLst/>
            </a:prstGeom>
          </p:spPr>
        </p:pic>
        <p:pic>
          <p:nvPicPr>
            <p:cNvPr id="73" name="Immagine 72" descr="Immagine che contiene disegnando&#10;&#10;Descrizione generata automaticamente">
              <a:extLst>
                <a:ext uri="{FF2B5EF4-FFF2-40B4-BE49-F238E27FC236}">
                  <a16:creationId xmlns="" xmlns:a16="http://schemas.microsoft.com/office/drawing/2014/main" id="{EA7DEFF5-9F24-8843-A106-01BDC38971D1}"/>
                </a:ext>
              </a:extLst>
            </p:cNvPr>
            <p:cNvPicPr>
              <a:picLocks noChangeAspect="1"/>
            </p:cNvPicPr>
            <p:nvPr/>
          </p:nvPicPr>
          <p:blipFill>
            <a:blip r:embed="rId9"/>
            <a:stretch>
              <a:fillRect/>
            </a:stretch>
          </p:blipFill>
          <p:spPr>
            <a:xfrm>
              <a:off x="7097343" y="3281317"/>
              <a:ext cx="396000" cy="396000"/>
            </a:xfrm>
            <a:prstGeom prst="rect">
              <a:avLst/>
            </a:prstGeom>
          </p:spPr>
        </p:pic>
        <p:pic>
          <p:nvPicPr>
            <p:cNvPr id="74" name="Immagine 73" descr="Immagine che contiene segnale, disegnando, arresto&#10;&#10;Descrizione generata automaticamente">
              <a:extLst>
                <a:ext uri="{FF2B5EF4-FFF2-40B4-BE49-F238E27FC236}">
                  <a16:creationId xmlns="" xmlns:a16="http://schemas.microsoft.com/office/drawing/2014/main" id="{DB95C8E6-4ADA-4B49-93A2-53663060440A}"/>
                </a:ext>
              </a:extLst>
            </p:cNvPr>
            <p:cNvPicPr>
              <a:picLocks noChangeAspect="1"/>
            </p:cNvPicPr>
            <p:nvPr/>
          </p:nvPicPr>
          <p:blipFill>
            <a:blip r:embed="rId10"/>
            <a:stretch>
              <a:fillRect/>
            </a:stretch>
          </p:blipFill>
          <p:spPr>
            <a:xfrm>
              <a:off x="7097343" y="1617328"/>
              <a:ext cx="396000" cy="396000"/>
            </a:xfrm>
            <a:prstGeom prst="rect">
              <a:avLst/>
            </a:prstGeom>
          </p:spPr>
        </p:pic>
        <p:pic>
          <p:nvPicPr>
            <p:cNvPr id="75" name="Immagine 74" descr="Immagine che contiene disegnando, segnale&#10;&#10;Descrizione generata automaticamente">
              <a:extLst>
                <a:ext uri="{FF2B5EF4-FFF2-40B4-BE49-F238E27FC236}">
                  <a16:creationId xmlns="" xmlns:a16="http://schemas.microsoft.com/office/drawing/2014/main" id="{512B1EA5-33E6-DC47-9445-352F69CF3EC2}"/>
                </a:ext>
              </a:extLst>
            </p:cNvPr>
            <p:cNvPicPr>
              <a:picLocks noChangeAspect="1"/>
            </p:cNvPicPr>
            <p:nvPr/>
          </p:nvPicPr>
          <p:blipFill>
            <a:blip r:embed="rId11"/>
            <a:stretch>
              <a:fillRect/>
            </a:stretch>
          </p:blipFill>
          <p:spPr>
            <a:xfrm>
              <a:off x="7097343" y="1222150"/>
              <a:ext cx="396000" cy="396000"/>
            </a:xfrm>
            <a:prstGeom prst="rect">
              <a:avLst/>
            </a:prstGeom>
          </p:spPr>
        </p:pic>
        <p:pic>
          <p:nvPicPr>
            <p:cNvPr id="76" name="Immagine 75" descr="Immagine che contiene disegnando, segnale&#10;&#10;Descrizione generata automaticamente">
              <a:extLst>
                <a:ext uri="{FF2B5EF4-FFF2-40B4-BE49-F238E27FC236}">
                  <a16:creationId xmlns="" xmlns:a16="http://schemas.microsoft.com/office/drawing/2014/main" id="{F6144BFD-D8ED-EF46-96FF-6A6D7B2289D3}"/>
                </a:ext>
              </a:extLst>
            </p:cNvPr>
            <p:cNvPicPr>
              <a:picLocks noChangeAspect="1"/>
            </p:cNvPicPr>
            <p:nvPr/>
          </p:nvPicPr>
          <p:blipFill>
            <a:blip r:embed="rId12"/>
            <a:stretch>
              <a:fillRect/>
            </a:stretch>
          </p:blipFill>
          <p:spPr>
            <a:xfrm>
              <a:off x="7093793" y="6440214"/>
              <a:ext cx="396000" cy="395999"/>
            </a:xfrm>
            <a:prstGeom prst="rect">
              <a:avLst/>
            </a:prstGeom>
          </p:spPr>
        </p:pic>
        <p:pic>
          <p:nvPicPr>
            <p:cNvPr id="77" name="Immagine 76" descr="Immagine che contiene segnale, disegnando&#10;&#10;Descrizione generata automaticamente">
              <a:extLst>
                <a:ext uri="{FF2B5EF4-FFF2-40B4-BE49-F238E27FC236}">
                  <a16:creationId xmlns="" xmlns:a16="http://schemas.microsoft.com/office/drawing/2014/main" id="{BF06C9B9-EE56-7844-9B23-579A4397710B}"/>
                </a:ext>
              </a:extLst>
            </p:cNvPr>
            <p:cNvPicPr>
              <a:picLocks noChangeAspect="1"/>
            </p:cNvPicPr>
            <p:nvPr/>
          </p:nvPicPr>
          <p:blipFill>
            <a:blip r:embed="rId13"/>
            <a:stretch>
              <a:fillRect/>
            </a:stretch>
          </p:blipFill>
          <p:spPr>
            <a:xfrm>
              <a:off x="7098737" y="5623062"/>
              <a:ext cx="396000" cy="396000"/>
            </a:xfrm>
            <a:prstGeom prst="rect">
              <a:avLst/>
            </a:prstGeom>
          </p:spPr>
        </p:pic>
        <p:pic>
          <p:nvPicPr>
            <p:cNvPr id="78" name="Immagine 77" descr="Immagine che contiene cibo, segnale&#10;&#10;Descrizione generata automaticamente">
              <a:extLst>
                <a:ext uri="{FF2B5EF4-FFF2-40B4-BE49-F238E27FC236}">
                  <a16:creationId xmlns="" xmlns:a16="http://schemas.microsoft.com/office/drawing/2014/main" id="{3BAE953E-1711-AC49-A265-3FD9EA781381}"/>
                </a:ext>
              </a:extLst>
            </p:cNvPr>
            <p:cNvPicPr>
              <a:picLocks noChangeAspect="1"/>
            </p:cNvPicPr>
            <p:nvPr/>
          </p:nvPicPr>
          <p:blipFill>
            <a:blip r:embed="rId14"/>
            <a:stretch>
              <a:fillRect/>
            </a:stretch>
          </p:blipFill>
          <p:spPr>
            <a:xfrm>
              <a:off x="7099419" y="4411560"/>
              <a:ext cx="396000" cy="396000"/>
            </a:xfrm>
            <a:prstGeom prst="rect">
              <a:avLst/>
            </a:prstGeom>
          </p:spPr>
        </p:pic>
        <p:pic>
          <p:nvPicPr>
            <p:cNvPr id="79" name="Immagine 78" descr="Immagine che contiene testo&#10;&#10;Descrizione generata automaticamente">
              <a:extLst>
                <a:ext uri="{FF2B5EF4-FFF2-40B4-BE49-F238E27FC236}">
                  <a16:creationId xmlns="" xmlns:a16="http://schemas.microsoft.com/office/drawing/2014/main" id="{7EE91332-D5D4-AA49-914F-1194BFC4ABA4}"/>
                </a:ext>
              </a:extLst>
            </p:cNvPr>
            <p:cNvPicPr>
              <a:picLocks noChangeAspect="1"/>
            </p:cNvPicPr>
            <p:nvPr/>
          </p:nvPicPr>
          <p:blipFill>
            <a:blip r:embed="rId15"/>
            <a:stretch>
              <a:fillRect/>
            </a:stretch>
          </p:blipFill>
          <p:spPr>
            <a:xfrm>
              <a:off x="7100001" y="3682980"/>
              <a:ext cx="396000" cy="396000"/>
            </a:xfrm>
            <a:prstGeom prst="rect">
              <a:avLst/>
            </a:prstGeom>
          </p:spPr>
        </p:pic>
        <p:pic>
          <p:nvPicPr>
            <p:cNvPr id="80" name="Immagine 79" descr="Immagine che contiene segnale, cibo, disegnando&#10;&#10;Descrizione generata automaticamente">
              <a:extLst>
                <a:ext uri="{FF2B5EF4-FFF2-40B4-BE49-F238E27FC236}">
                  <a16:creationId xmlns="" xmlns:a16="http://schemas.microsoft.com/office/drawing/2014/main" id="{9A56A91C-F2DB-FE4D-938E-04097AD87CFB}"/>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099419" y="13163"/>
              <a:ext cx="396000" cy="395999"/>
            </a:xfrm>
            <a:prstGeom prst="rect">
              <a:avLst/>
            </a:prstGeom>
          </p:spPr>
        </p:pic>
        <p:pic>
          <p:nvPicPr>
            <p:cNvPr id="81" name="Immagine 80">
              <a:extLst>
                <a:ext uri="{FF2B5EF4-FFF2-40B4-BE49-F238E27FC236}">
                  <a16:creationId xmlns="" xmlns:a16="http://schemas.microsoft.com/office/drawing/2014/main" id="{9BF0B29A-D35F-7F41-A9F1-E63AAF7D59FC}"/>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095734" y="416254"/>
              <a:ext cx="396000" cy="395999"/>
            </a:xfrm>
            <a:prstGeom prst="rect">
              <a:avLst/>
            </a:prstGeom>
          </p:spPr>
        </p:pic>
        <p:pic>
          <p:nvPicPr>
            <p:cNvPr id="82" name="Immagine 81" descr="Immagine che contiene segnale, disegnando&#10;&#10;Descrizione generata automaticamente">
              <a:extLst>
                <a:ext uri="{FF2B5EF4-FFF2-40B4-BE49-F238E27FC236}">
                  <a16:creationId xmlns="" xmlns:a16="http://schemas.microsoft.com/office/drawing/2014/main" id="{73C0CC34-F6A0-8C44-8890-6B4B9629A78A}"/>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096466" y="818100"/>
              <a:ext cx="396000" cy="395999"/>
            </a:xfrm>
            <a:prstGeom prst="rect">
              <a:avLst/>
            </a:prstGeom>
          </p:spPr>
        </p:pic>
        <p:pic>
          <p:nvPicPr>
            <p:cNvPr id="83" name="Immagine 82" descr="Immagine che contiene segnale, disegnando&#10;&#10;Descrizione generata automaticamente">
              <a:extLst>
                <a:ext uri="{FF2B5EF4-FFF2-40B4-BE49-F238E27FC236}">
                  <a16:creationId xmlns="" xmlns:a16="http://schemas.microsoft.com/office/drawing/2014/main" id="{44B0B86B-E03C-9C45-84F9-C66AFDE3A008}"/>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098217" y="4025171"/>
              <a:ext cx="396000" cy="395999"/>
            </a:xfrm>
            <a:prstGeom prst="rect">
              <a:avLst/>
            </a:prstGeom>
          </p:spPr>
        </p:pic>
        <p:pic>
          <p:nvPicPr>
            <p:cNvPr id="84" name="Immagine 83" descr="Immagine che contiene segnale&#10;&#10;Descrizione generata automaticamente">
              <a:extLst>
                <a:ext uri="{FF2B5EF4-FFF2-40B4-BE49-F238E27FC236}">
                  <a16:creationId xmlns="" xmlns:a16="http://schemas.microsoft.com/office/drawing/2014/main" id="{A4D10F6E-77DE-3349-848C-805CA76DCD43}"/>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106297" y="6020224"/>
              <a:ext cx="396000" cy="396000"/>
            </a:xfrm>
            <a:prstGeom prst="rect">
              <a:avLst/>
            </a:prstGeom>
          </p:spPr>
        </p:pic>
        <p:pic>
          <p:nvPicPr>
            <p:cNvPr id="85" name="Immagine 84">
              <a:extLst>
                <a:ext uri="{FF2B5EF4-FFF2-40B4-BE49-F238E27FC236}">
                  <a16:creationId xmlns="" xmlns:a16="http://schemas.microsoft.com/office/drawing/2014/main" id="{DF63B24D-8126-A148-A40A-4F0E508879B6}"/>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7106297" y="5211904"/>
              <a:ext cx="396000" cy="396000"/>
            </a:xfrm>
            <a:prstGeom prst="rect">
              <a:avLst/>
            </a:prstGeom>
          </p:spPr>
        </p:pic>
        <p:pic>
          <p:nvPicPr>
            <p:cNvPr id="86" name="Immagine 85">
              <a:extLst>
                <a:ext uri="{FF2B5EF4-FFF2-40B4-BE49-F238E27FC236}">
                  <a16:creationId xmlns="" xmlns:a16="http://schemas.microsoft.com/office/drawing/2014/main" id="{04B3176C-94CF-C44E-B6FF-78173D7F3A85}"/>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7106297" y="4815904"/>
              <a:ext cx="396000" cy="396000"/>
            </a:xfrm>
            <a:prstGeom prst="rect">
              <a:avLst/>
            </a:prstGeom>
          </p:spPr>
        </p:pic>
      </p:grpSp>
      <p:sp>
        <p:nvSpPr>
          <p:cNvPr id="89" name="Rettangolo 88">
            <a:extLst>
              <a:ext uri="{FF2B5EF4-FFF2-40B4-BE49-F238E27FC236}">
                <a16:creationId xmlns="" xmlns:a16="http://schemas.microsoft.com/office/drawing/2014/main" id="{A30BF5DD-FBD4-2A43-8913-382E9EDB13A8}"/>
              </a:ext>
            </a:extLst>
          </p:cNvPr>
          <p:cNvSpPr/>
          <p:nvPr/>
        </p:nvSpPr>
        <p:spPr>
          <a:xfrm>
            <a:off x="6960707" y="4872486"/>
            <a:ext cx="3067721" cy="1077218"/>
          </a:xfrm>
          <a:prstGeom prst="rect">
            <a:avLst/>
          </a:prstGeom>
        </p:spPr>
        <p:txBody>
          <a:bodyPr wrap="square">
            <a:spAutoFit/>
          </a:bodyPr>
          <a:lstStyle/>
          <a:p>
            <a:pPr defTabSz="871014"/>
            <a:r>
              <a:rPr lang="it-IT" sz="3200" i="1" kern="0" spc="-52" dirty="0">
                <a:solidFill>
                  <a:srgbClr val="009FDA"/>
                </a:solidFill>
              </a:rPr>
              <a:t>A2A.</a:t>
            </a:r>
          </a:p>
          <a:p>
            <a:pPr defTabSz="871014"/>
            <a:r>
              <a:rPr lang="it-IT" sz="3200" i="1" kern="0" spc="-52" dirty="0">
                <a:solidFill>
                  <a:srgbClr val="009FDA"/>
                </a:solidFill>
              </a:rPr>
              <a:t>Life Company.</a:t>
            </a:r>
          </a:p>
        </p:txBody>
      </p:sp>
      <p:pic>
        <p:nvPicPr>
          <p:cNvPr id="92" name="Segnaposto immagine 17">
            <a:extLst>
              <a:ext uri="{FF2B5EF4-FFF2-40B4-BE49-F238E27FC236}">
                <a16:creationId xmlns="" xmlns:a16="http://schemas.microsoft.com/office/drawing/2014/main" id="{BF6A73B1-24C8-0F46-9A26-A53C094EB377}"/>
              </a:ext>
            </a:extLst>
          </p:cNvPr>
          <p:cNvPicPr>
            <a:picLocks noChangeAspect="1"/>
          </p:cNvPicPr>
          <p:nvPr/>
        </p:nvPicPr>
        <p:blipFill rotWithShape="1">
          <a:blip r:embed="rId23" cstate="print">
            <a:extLst>
              <a:ext uri="{28A0092B-C50C-407E-A947-70E740481C1C}">
                <a14:useLocalDpi xmlns:a14="http://schemas.microsoft.com/office/drawing/2010/main" val="0"/>
              </a:ext>
            </a:extLst>
          </a:blip>
          <a:srcRect t="-15"/>
          <a:stretch/>
        </p:blipFill>
        <p:spPr>
          <a:xfrm>
            <a:off x="6960707" y="2157744"/>
            <a:ext cx="4071385" cy="2542513"/>
          </a:xfrm>
          <a:prstGeom prst="rect">
            <a:avLst/>
          </a:prstGeom>
          <a:solidFill>
            <a:srgbClr val="414141">
              <a:lumMod val="20000"/>
              <a:lumOff val="80000"/>
            </a:srgbClr>
          </a:solidFill>
          <a:ln w="6350">
            <a:noFill/>
          </a:ln>
        </p:spPr>
      </p:pic>
      <p:sp>
        <p:nvSpPr>
          <p:cNvPr id="93" name="Segnaposto testo 1">
            <a:extLst>
              <a:ext uri="{FF2B5EF4-FFF2-40B4-BE49-F238E27FC236}">
                <a16:creationId xmlns="" xmlns:a16="http://schemas.microsoft.com/office/drawing/2014/main" id="{16707533-2BAF-664A-B1CA-326A1AA98CE5}"/>
              </a:ext>
            </a:extLst>
          </p:cNvPr>
          <p:cNvSpPr txBox="1">
            <a:spLocks/>
          </p:cNvSpPr>
          <p:nvPr/>
        </p:nvSpPr>
        <p:spPr>
          <a:xfrm>
            <a:off x="6987115" y="512563"/>
            <a:ext cx="4044977" cy="3045282"/>
          </a:xfrm>
          <a:prstGeom prst="rect">
            <a:avLst/>
          </a:prstGeom>
        </p:spPr>
        <p:txBody>
          <a:bodyPr vert="horz" lIns="0" tIns="0" rIns="0" bIns="0" rtlCol="0">
            <a:noAutofit/>
          </a:bodyPr>
          <a:lstStyle>
            <a:lvl1pPr marL="0"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3200" kern="1200" baseline="0" dirty="0">
                <a:solidFill>
                  <a:schemeClr val="tx2"/>
                </a:solidFill>
                <a:latin typeface="Segoe UI" panose="020B0502040204020203" pitchFamily="34" charset="0"/>
                <a:ea typeface="+mn-ea"/>
                <a:cs typeface="Segoe UI" panose="020B0502040204020203" pitchFamily="34" charset="0"/>
              </a:defRPr>
            </a:lvl1pPr>
            <a:lvl2pPr marL="505067"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3600" kern="1200" dirty="0">
                <a:solidFill>
                  <a:schemeClr val="tx2"/>
                </a:solidFill>
                <a:latin typeface="Segoe UI" panose="020B0502040204020203" pitchFamily="34" charset="0"/>
                <a:ea typeface="+mn-ea"/>
                <a:cs typeface="Segoe UI" panose="020B0502040204020203" pitchFamily="34" charset="0"/>
              </a:defRPr>
            </a:lvl2pPr>
            <a:lvl3pPr marL="1028279"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3200" kern="1200" dirty="0">
                <a:solidFill>
                  <a:schemeClr val="tx2"/>
                </a:solidFill>
                <a:latin typeface="Segoe UI" panose="020B0502040204020203" pitchFamily="34" charset="0"/>
                <a:ea typeface="+mn-ea"/>
                <a:cs typeface="Segoe UI" panose="020B0502040204020203" pitchFamily="34" charset="0"/>
              </a:defRPr>
            </a:lvl3pPr>
            <a:lvl4pPr marL="1533347"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2800" kern="1200" dirty="0">
                <a:solidFill>
                  <a:schemeClr val="tx2"/>
                </a:solidFill>
                <a:latin typeface="Segoe UI" panose="020B0502040204020203" pitchFamily="34" charset="0"/>
                <a:ea typeface="+mn-ea"/>
                <a:cs typeface="Segoe UI" panose="020B0502040204020203" pitchFamily="34" charset="0"/>
              </a:defRPr>
            </a:lvl4pPr>
            <a:lvl5pPr marL="2056559"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2400" kern="1200" dirty="0">
                <a:solidFill>
                  <a:schemeClr val="tx2"/>
                </a:solidFill>
                <a:latin typeface="Segoe UI" panose="020B0502040204020203" pitchFamily="34" charset="0"/>
                <a:ea typeface="+mn-ea"/>
                <a:cs typeface="Segoe UI" panose="020B0502040204020203" pitchFamily="34" charset="0"/>
              </a:defRPr>
            </a:lvl5pPr>
            <a:lvl6pPr marL="6705229"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6pPr>
            <a:lvl7pPr marL="7924362"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7pPr>
            <a:lvl8pPr marL="9143493"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8pPr>
            <a:lvl9pPr marL="10362626"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9pPr>
          </a:lstStyle>
          <a:p>
            <a:pPr>
              <a:spcAft>
                <a:spcPts val="0"/>
              </a:spcAft>
            </a:pPr>
            <a:r>
              <a:rPr lang="it-IT" sz="2000">
                <a:ea typeface="Segoe UI" panose="020B0502040204020203" pitchFamily="34" charset="0"/>
              </a:rPr>
              <a:t>… e lo fa con le tecnologie più avanzate, perché guarda lontano.</a:t>
            </a:r>
          </a:p>
          <a:p>
            <a:pPr>
              <a:spcAft>
                <a:spcPts val="0"/>
              </a:spcAft>
            </a:pPr>
            <a:r>
              <a:rPr lang="it-IT" sz="2000">
                <a:ea typeface="Segoe UI" panose="020B0502040204020203" pitchFamily="34" charset="0"/>
              </a:rPr>
              <a:t>Pensando al futuro del Pianeta.</a:t>
            </a:r>
          </a:p>
          <a:p>
            <a:pPr>
              <a:spcAft>
                <a:spcPts val="0"/>
              </a:spcAft>
            </a:pPr>
            <a:r>
              <a:rPr lang="it-IT" sz="2000">
                <a:ea typeface="Segoe UI" panose="020B0502040204020203" pitchFamily="34" charset="0"/>
              </a:rPr>
              <a:t>Per migliorare la vita di tutti.</a:t>
            </a:r>
          </a:p>
        </p:txBody>
      </p:sp>
    </p:spTree>
    <p:extLst>
      <p:ext uri="{BB962C8B-B14F-4D97-AF65-F5344CB8AC3E}">
        <p14:creationId xmlns:p14="http://schemas.microsoft.com/office/powerpoint/2010/main" val="616826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ggetto 10" hidden="1"/>
          <p:cNvGraphicFramePr>
            <a:graphicFrameLocks noChangeAspect="1"/>
          </p:cNvGraphicFramePr>
          <p:nvPr>
            <p:custDataLst>
              <p:tags r:id="rId2"/>
            </p:custDataLst>
          </p:nvPr>
        </p:nvGraphicFramePr>
        <p:xfrm>
          <a:off x="1985" y="1811"/>
          <a:ext cx="1588" cy="1588"/>
        </p:xfrm>
        <a:graphic>
          <a:graphicData uri="http://schemas.openxmlformats.org/presentationml/2006/ole">
            <mc:AlternateContent xmlns:mc="http://schemas.openxmlformats.org/markup-compatibility/2006">
              <mc:Choice xmlns:v="urn:schemas-microsoft-com:vml" Requires="v">
                <p:oleObj spid="_x0000_s5162" name="Diapositiva think-cell" r:id="rId14" imgW="360" imgH="360" progId="TCLayout.ActiveDocument.1">
                  <p:embed/>
                </p:oleObj>
              </mc:Choice>
              <mc:Fallback>
                <p:oleObj name="Diapositiva think-cell" r:id="rId14" imgW="360" imgH="360" progId="TCLayout.ActiveDocument.1">
                  <p:embed/>
                  <p:pic>
                    <p:nvPicPr>
                      <p:cNvPr id="11" name="Oggetto 10" hidden="1"/>
                      <p:cNvPicPr/>
                      <p:nvPr/>
                    </p:nvPicPr>
                    <p:blipFill>
                      <a:blip r:embed="rId15"/>
                      <a:stretch>
                        <a:fillRect/>
                      </a:stretch>
                    </p:blipFill>
                    <p:spPr>
                      <a:xfrm>
                        <a:off x="1985" y="1811"/>
                        <a:ext cx="1588" cy="1588"/>
                      </a:xfrm>
                      <a:prstGeom prst="rect">
                        <a:avLst/>
                      </a:prstGeom>
                    </p:spPr>
                  </p:pic>
                </p:oleObj>
              </mc:Fallback>
            </mc:AlternateContent>
          </a:graphicData>
        </a:graphic>
      </p:graphicFrame>
      <p:sp>
        <p:nvSpPr>
          <p:cNvPr id="9" name="Titolo 3">
            <a:extLst>
              <a:ext uri="{FF2B5EF4-FFF2-40B4-BE49-F238E27FC236}">
                <a16:creationId xmlns="" xmlns:a16="http://schemas.microsoft.com/office/drawing/2014/main" id="{E94A5D4A-1822-524A-A8E5-552AB264C8E9}"/>
              </a:ext>
            </a:extLst>
          </p:cNvPr>
          <p:cNvSpPr>
            <a:spLocks noGrp="1"/>
          </p:cNvSpPr>
          <p:nvPr>
            <p:ph type="title"/>
          </p:nvPr>
        </p:nvSpPr>
        <p:spPr/>
        <p:txBody>
          <a:bodyPr vert="horz"/>
          <a:lstStyle/>
          <a:p>
            <a:r>
              <a:rPr lang="it-IT" cap="none" dirty="0"/>
              <a:t>IL GRUPPO A2A </a:t>
            </a:r>
          </a:p>
        </p:txBody>
      </p:sp>
      <p:sp>
        <p:nvSpPr>
          <p:cNvPr id="10" name="Segnaposto contenuto 2">
            <a:extLst>
              <a:ext uri="{FF2B5EF4-FFF2-40B4-BE49-F238E27FC236}">
                <a16:creationId xmlns="" xmlns:a16="http://schemas.microsoft.com/office/drawing/2014/main" id="{6BAEA7A4-A460-844F-87DF-6DEB17E36155}"/>
              </a:ext>
            </a:extLst>
          </p:cNvPr>
          <p:cNvSpPr>
            <a:spLocks noGrp="1"/>
          </p:cNvSpPr>
          <p:nvPr>
            <p:ph idx="15"/>
          </p:nvPr>
        </p:nvSpPr>
        <p:spPr/>
        <p:txBody>
          <a:bodyPr>
            <a:noAutofit/>
          </a:bodyPr>
          <a:lstStyle/>
          <a:p>
            <a:r>
              <a:rPr lang="it-IT" sz="1800" dirty="0"/>
              <a:t>I numeri più significativi</a:t>
            </a:r>
          </a:p>
        </p:txBody>
      </p:sp>
      <p:grpSp>
        <p:nvGrpSpPr>
          <p:cNvPr id="296" name="Gruppo 295"/>
          <p:cNvGrpSpPr/>
          <p:nvPr/>
        </p:nvGrpSpPr>
        <p:grpSpPr>
          <a:xfrm>
            <a:off x="5097410" y="4831107"/>
            <a:ext cx="1474171" cy="353314"/>
            <a:chOff x="531273" y="5321225"/>
            <a:chExt cx="2219050" cy="675598"/>
          </a:xfrm>
        </p:grpSpPr>
        <p:sp>
          <p:nvSpPr>
            <p:cNvPr id="299" name="Rettangolo 298"/>
            <p:cNvSpPr/>
            <p:nvPr/>
          </p:nvSpPr>
          <p:spPr>
            <a:xfrm>
              <a:off x="531273" y="5413496"/>
              <a:ext cx="2219050" cy="58332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871014"/>
              <a:r>
                <a:rPr lang="it-IT" sz="1050" b="1" dirty="0">
                  <a:solidFill>
                    <a:srgbClr val="009FDA"/>
                  </a:solidFill>
                </a:rPr>
                <a:t>2.604 GWh </a:t>
              </a:r>
              <a:r>
                <a:rPr lang="it-IT" sz="1000" dirty="0">
                  <a:solidFill>
                    <a:srgbClr val="474746"/>
                  </a:solidFill>
                </a:rPr>
                <a:t>di energia termica venduta</a:t>
              </a:r>
            </a:p>
          </p:txBody>
        </p:sp>
        <p:cxnSp>
          <p:nvCxnSpPr>
            <p:cNvPr id="300" name="Connettore 1 299"/>
            <p:cNvCxnSpPr/>
            <p:nvPr/>
          </p:nvCxnSpPr>
          <p:spPr>
            <a:xfrm>
              <a:off x="779198" y="5321225"/>
              <a:ext cx="1708889" cy="0"/>
            </a:xfrm>
            <a:prstGeom prst="line">
              <a:avLst/>
            </a:prstGeom>
            <a:ln w="6350">
              <a:solidFill>
                <a:schemeClr val="bg1"/>
              </a:solidFill>
            </a:ln>
            <a:effectLst/>
          </p:spPr>
          <p:style>
            <a:lnRef idx="2">
              <a:schemeClr val="accent1"/>
            </a:lnRef>
            <a:fillRef idx="0">
              <a:schemeClr val="accent1"/>
            </a:fillRef>
            <a:effectRef idx="1">
              <a:schemeClr val="accent1"/>
            </a:effectRef>
            <a:fontRef idx="minor">
              <a:schemeClr val="tx1"/>
            </a:fontRef>
          </p:style>
        </p:cxnSp>
      </p:grpSp>
      <p:pic>
        <p:nvPicPr>
          <p:cNvPr id="297" name="Immagine 296">
            <a:extLst>
              <a:ext uri="{FF2B5EF4-FFF2-40B4-BE49-F238E27FC236}">
                <a16:creationId xmlns="" xmlns:a16="http://schemas.microsoft.com/office/drawing/2014/main" id="{0086400B-4183-BA4C-ACB9-2E3558942688}"/>
              </a:ext>
            </a:extLst>
          </p:cNvPr>
          <p:cNvPicPr>
            <a:picLocks noChangeAspect="1"/>
          </p:cNvPicPr>
          <p:nvPr/>
        </p:nvPicPr>
        <p:blipFill>
          <a:blip r:embed="rId16"/>
          <a:stretch>
            <a:fillRect/>
          </a:stretch>
        </p:blipFill>
        <p:spPr>
          <a:xfrm>
            <a:off x="5097411" y="4291328"/>
            <a:ext cx="375922" cy="394261"/>
          </a:xfrm>
          <a:prstGeom prst="rect">
            <a:avLst/>
          </a:prstGeom>
        </p:spPr>
      </p:pic>
      <p:grpSp>
        <p:nvGrpSpPr>
          <p:cNvPr id="282" name="Gruppo 281"/>
          <p:cNvGrpSpPr/>
          <p:nvPr/>
        </p:nvGrpSpPr>
        <p:grpSpPr>
          <a:xfrm>
            <a:off x="8460105" y="4287023"/>
            <a:ext cx="760036" cy="370613"/>
            <a:chOff x="6237572" y="2490255"/>
            <a:chExt cx="1934366" cy="943249"/>
          </a:xfrm>
        </p:grpSpPr>
        <p:pic>
          <p:nvPicPr>
            <p:cNvPr id="287" name="Immagine 286">
              <a:extLst>
                <a:ext uri="{FF2B5EF4-FFF2-40B4-BE49-F238E27FC236}">
                  <a16:creationId xmlns="" xmlns:a16="http://schemas.microsoft.com/office/drawing/2014/main" id="{13FA5557-E0A2-514A-8787-865AC64DFAE8}"/>
                </a:ext>
              </a:extLst>
            </p:cNvPr>
            <p:cNvPicPr>
              <a:picLocks noChangeAspect="1"/>
            </p:cNvPicPr>
            <p:nvPr/>
          </p:nvPicPr>
          <p:blipFill>
            <a:blip r:embed="rId17"/>
            <a:stretch>
              <a:fillRect/>
            </a:stretch>
          </p:blipFill>
          <p:spPr>
            <a:xfrm>
              <a:off x="6237572" y="2490255"/>
              <a:ext cx="1140673" cy="943249"/>
            </a:xfrm>
            <a:prstGeom prst="rect">
              <a:avLst/>
            </a:prstGeom>
          </p:spPr>
        </p:pic>
        <p:grpSp>
          <p:nvGrpSpPr>
            <p:cNvPr id="288" name="Gruppo 287"/>
            <p:cNvGrpSpPr/>
            <p:nvPr/>
          </p:nvGrpSpPr>
          <p:grpSpPr>
            <a:xfrm>
              <a:off x="7253307" y="2991662"/>
              <a:ext cx="918631" cy="435613"/>
              <a:chOff x="7437705" y="1325410"/>
              <a:chExt cx="776680" cy="368300"/>
            </a:xfrm>
          </p:grpSpPr>
          <p:pic>
            <p:nvPicPr>
              <p:cNvPr id="289" name="Immagine 288">
                <a:extLst>
                  <a:ext uri="{FF2B5EF4-FFF2-40B4-BE49-F238E27FC236}">
                    <a16:creationId xmlns="" xmlns:a16="http://schemas.microsoft.com/office/drawing/2014/main" id="{75108A60-0536-1447-89B5-3D4A93CF371D}"/>
                  </a:ext>
                </a:extLst>
              </p:cNvPr>
              <p:cNvPicPr>
                <a:picLocks noChangeAspect="1"/>
              </p:cNvPicPr>
              <p:nvPr/>
            </p:nvPicPr>
            <p:blipFill>
              <a:blip r:embed="rId18"/>
              <a:stretch>
                <a:fillRect/>
              </a:stretch>
            </p:blipFill>
            <p:spPr>
              <a:xfrm>
                <a:off x="7604785" y="1325410"/>
                <a:ext cx="609600" cy="368300"/>
              </a:xfrm>
              <a:prstGeom prst="rect">
                <a:avLst/>
              </a:prstGeom>
            </p:spPr>
          </p:pic>
          <p:sp>
            <p:nvSpPr>
              <p:cNvPr id="290" name="Elemento grafico 44">
                <a:extLst>
                  <a:ext uri="{FF2B5EF4-FFF2-40B4-BE49-F238E27FC236}">
                    <a16:creationId xmlns="" xmlns:a16="http://schemas.microsoft.com/office/drawing/2014/main" id="{FCE339E4-3DBC-7747-8033-F255DB196AB5}"/>
                  </a:ext>
                </a:extLst>
              </p:cNvPr>
              <p:cNvSpPr/>
              <p:nvPr/>
            </p:nvSpPr>
            <p:spPr>
              <a:xfrm>
                <a:off x="7437705" y="1428750"/>
                <a:ext cx="167080" cy="204765"/>
              </a:xfrm>
              <a:custGeom>
                <a:avLst/>
                <a:gdLst>
                  <a:gd name="connsiteX0" fmla="*/ 383097 w 488517"/>
                  <a:gd name="connsiteY0" fmla="*/ 598692 h 598702"/>
                  <a:gd name="connsiteX1" fmla="*/ 153610 w 488517"/>
                  <a:gd name="connsiteY1" fmla="*/ 418257 h 598702"/>
                  <a:gd name="connsiteX2" fmla="*/ 153207 w 488517"/>
                  <a:gd name="connsiteY2" fmla="*/ 416389 h 598702"/>
                  <a:gd name="connsiteX3" fmla="*/ 114744 w 488517"/>
                  <a:gd name="connsiteY3" fmla="*/ 416389 h 598702"/>
                  <a:gd name="connsiteX4" fmla="*/ 0 w 488517"/>
                  <a:gd name="connsiteY4" fmla="*/ 300784 h 598702"/>
                  <a:gd name="connsiteX5" fmla="*/ 0 w 488517"/>
                  <a:gd name="connsiteY5" fmla="*/ 241153 h 598702"/>
                  <a:gd name="connsiteX6" fmla="*/ 43865 w 488517"/>
                  <a:gd name="connsiteY6" fmla="*/ 243347 h 598702"/>
                  <a:gd name="connsiteX7" fmla="*/ 97488 w 488517"/>
                  <a:gd name="connsiteY7" fmla="*/ 240666 h 598702"/>
                  <a:gd name="connsiteX8" fmla="*/ 107567 w 488517"/>
                  <a:gd name="connsiteY8" fmla="*/ 226042 h 598702"/>
                  <a:gd name="connsiteX9" fmla="*/ 95069 w 488517"/>
                  <a:gd name="connsiteY9" fmla="*/ 214425 h 598702"/>
                  <a:gd name="connsiteX10" fmla="*/ 93053 w 488517"/>
                  <a:gd name="connsiteY10" fmla="*/ 214425 h 598702"/>
                  <a:gd name="connsiteX11" fmla="*/ 0 w 488517"/>
                  <a:gd name="connsiteY11" fmla="*/ 205245 h 598702"/>
                  <a:gd name="connsiteX12" fmla="*/ 0 w 488517"/>
                  <a:gd name="connsiteY12" fmla="*/ 179817 h 598702"/>
                  <a:gd name="connsiteX13" fmla="*/ 27738 w 488517"/>
                  <a:gd name="connsiteY13" fmla="*/ 151951 h 598702"/>
                  <a:gd name="connsiteX14" fmla="*/ 65476 w 488517"/>
                  <a:gd name="connsiteY14" fmla="*/ 151951 h 598702"/>
                  <a:gd name="connsiteX15" fmla="*/ 65476 w 488517"/>
                  <a:gd name="connsiteY15" fmla="*/ 26678 h 598702"/>
                  <a:gd name="connsiteX16" fmla="*/ 94917 w 488517"/>
                  <a:gd name="connsiteY16" fmla="*/ 41 h 598702"/>
                  <a:gd name="connsiteX17" fmla="*/ 121356 w 488517"/>
                  <a:gd name="connsiteY17" fmla="*/ 26678 h 598702"/>
                  <a:gd name="connsiteX18" fmla="*/ 121356 w 488517"/>
                  <a:gd name="connsiteY18" fmla="*/ 151951 h 598702"/>
                  <a:gd name="connsiteX19" fmla="*/ 242308 w 488517"/>
                  <a:gd name="connsiteY19" fmla="*/ 151951 h 598702"/>
                  <a:gd name="connsiteX20" fmla="*/ 242308 w 488517"/>
                  <a:gd name="connsiteY20" fmla="*/ 26678 h 598702"/>
                  <a:gd name="connsiteX21" fmla="*/ 271750 w 488517"/>
                  <a:gd name="connsiteY21" fmla="*/ 41 h 598702"/>
                  <a:gd name="connsiteX22" fmla="*/ 298189 w 488517"/>
                  <a:gd name="connsiteY22" fmla="*/ 26678 h 598702"/>
                  <a:gd name="connsiteX23" fmla="*/ 298189 w 488517"/>
                  <a:gd name="connsiteY23" fmla="*/ 151951 h 598702"/>
                  <a:gd name="connsiteX24" fmla="*/ 339474 w 488517"/>
                  <a:gd name="connsiteY24" fmla="*/ 151951 h 598702"/>
                  <a:gd name="connsiteX25" fmla="*/ 367132 w 488517"/>
                  <a:gd name="connsiteY25" fmla="*/ 179817 h 598702"/>
                  <a:gd name="connsiteX26" fmla="*/ 367132 w 488517"/>
                  <a:gd name="connsiteY26" fmla="*/ 300784 h 598702"/>
                  <a:gd name="connsiteX27" fmla="*/ 252388 w 488517"/>
                  <a:gd name="connsiteY27" fmla="*/ 416389 h 598702"/>
                  <a:gd name="connsiteX28" fmla="*/ 208522 w 488517"/>
                  <a:gd name="connsiteY28" fmla="*/ 416389 h 598702"/>
                  <a:gd name="connsiteX29" fmla="*/ 209571 w 488517"/>
                  <a:gd name="connsiteY29" fmla="*/ 419557 h 598702"/>
                  <a:gd name="connsiteX30" fmla="*/ 442306 w 488517"/>
                  <a:gd name="connsiteY30" fmla="*/ 535039 h 598702"/>
                  <a:gd name="connsiteX31" fmla="*/ 451556 w 488517"/>
                  <a:gd name="connsiteY31" fmla="*/ 531588 h 598702"/>
                  <a:gd name="connsiteX32" fmla="*/ 461636 w 488517"/>
                  <a:gd name="connsiteY32" fmla="*/ 529557 h 598702"/>
                  <a:gd name="connsiteX33" fmla="*/ 488517 w 488517"/>
                  <a:gd name="connsiteY33" fmla="*/ 556417 h 598702"/>
                  <a:gd name="connsiteX34" fmla="*/ 486310 w 488517"/>
                  <a:gd name="connsiteY34" fmla="*/ 567252 h 598702"/>
                  <a:gd name="connsiteX35" fmla="*/ 471796 w 488517"/>
                  <a:gd name="connsiteY35" fmla="*/ 581713 h 598702"/>
                  <a:gd name="connsiteX36" fmla="*/ 383097 w 488517"/>
                  <a:gd name="connsiteY36" fmla="*/ 598692 h 59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8517" h="598702">
                    <a:moveTo>
                      <a:pt x="383097" y="598692"/>
                    </a:moveTo>
                    <a:cubicBezTo>
                      <a:pt x="274241" y="599697"/>
                      <a:pt x="179094" y="524888"/>
                      <a:pt x="153610" y="418257"/>
                    </a:cubicBezTo>
                    <a:lnTo>
                      <a:pt x="153207" y="416389"/>
                    </a:lnTo>
                    <a:lnTo>
                      <a:pt x="114744" y="416389"/>
                    </a:lnTo>
                    <a:cubicBezTo>
                      <a:pt x="51391" y="416344"/>
                      <a:pt x="44" y="364612"/>
                      <a:pt x="0" y="300784"/>
                    </a:cubicBezTo>
                    <a:lnTo>
                      <a:pt x="0" y="241153"/>
                    </a:lnTo>
                    <a:cubicBezTo>
                      <a:pt x="14572" y="242677"/>
                      <a:pt x="29215" y="243409"/>
                      <a:pt x="43865" y="243347"/>
                    </a:cubicBezTo>
                    <a:cubicBezTo>
                      <a:pt x="61773" y="243363"/>
                      <a:pt x="79670" y="242467"/>
                      <a:pt x="97488" y="240666"/>
                    </a:cubicBezTo>
                    <a:cubicBezTo>
                      <a:pt x="104177" y="239275"/>
                      <a:pt x="108611" y="232844"/>
                      <a:pt x="107567" y="226042"/>
                    </a:cubicBezTo>
                    <a:cubicBezTo>
                      <a:pt x="107024" y="219489"/>
                      <a:pt x="101595" y="214444"/>
                      <a:pt x="95069" y="214425"/>
                    </a:cubicBezTo>
                    <a:lnTo>
                      <a:pt x="93053" y="214425"/>
                    </a:lnTo>
                    <a:cubicBezTo>
                      <a:pt x="61819" y="214288"/>
                      <a:pt x="30667" y="211214"/>
                      <a:pt x="0" y="205245"/>
                    </a:cubicBezTo>
                    <a:lnTo>
                      <a:pt x="0" y="179817"/>
                    </a:lnTo>
                    <a:cubicBezTo>
                      <a:pt x="44" y="164413"/>
                      <a:pt x="12450" y="151951"/>
                      <a:pt x="27738" y="151951"/>
                    </a:cubicBezTo>
                    <a:lnTo>
                      <a:pt x="65476" y="151951"/>
                    </a:lnTo>
                    <a:lnTo>
                      <a:pt x="65476" y="26678"/>
                    </a:lnTo>
                    <a:cubicBezTo>
                      <a:pt x="66305" y="11132"/>
                      <a:pt x="79486" y="-794"/>
                      <a:pt x="94917" y="41"/>
                    </a:cubicBezTo>
                    <a:cubicBezTo>
                      <a:pt x="109189" y="814"/>
                      <a:pt x="120589" y="12299"/>
                      <a:pt x="121356" y="26678"/>
                    </a:cubicBezTo>
                    <a:lnTo>
                      <a:pt x="121356" y="151951"/>
                    </a:lnTo>
                    <a:lnTo>
                      <a:pt x="242308" y="151951"/>
                    </a:lnTo>
                    <a:lnTo>
                      <a:pt x="242308" y="26678"/>
                    </a:lnTo>
                    <a:cubicBezTo>
                      <a:pt x="243137" y="11132"/>
                      <a:pt x="256319" y="-794"/>
                      <a:pt x="271750" y="41"/>
                    </a:cubicBezTo>
                    <a:cubicBezTo>
                      <a:pt x="286022" y="814"/>
                      <a:pt x="297422" y="12299"/>
                      <a:pt x="298189" y="26678"/>
                    </a:cubicBezTo>
                    <a:lnTo>
                      <a:pt x="298189" y="151951"/>
                    </a:lnTo>
                    <a:lnTo>
                      <a:pt x="339474" y="151951"/>
                    </a:lnTo>
                    <a:cubicBezTo>
                      <a:pt x="354731" y="151996"/>
                      <a:pt x="367087" y="164445"/>
                      <a:pt x="367132" y="179817"/>
                    </a:cubicBezTo>
                    <a:lnTo>
                      <a:pt x="367132" y="300784"/>
                    </a:lnTo>
                    <a:cubicBezTo>
                      <a:pt x="367087" y="364612"/>
                      <a:pt x="315740" y="416344"/>
                      <a:pt x="252388" y="416389"/>
                    </a:cubicBezTo>
                    <a:lnTo>
                      <a:pt x="208522" y="416389"/>
                    </a:lnTo>
                    <a:lnTo>
                      <a:pt x="209571" y="419557"/>
                    </a:lnTo>
                    <a:cubicBezTo>
                      <a:pt x="242187" y="516197"/>
                      <a:pt x="346387" y="567900"/>
                      <a:pt x="442306" y="535039"/>
                    </a:cubicBezTo>
                    <a:cubicBezTo>
                      <a:pt x="445420" y="533972"/>
                      <a:pt x="448504" y="532822"/>
                      <a:pt x="451556" y="531588"/>
                    </a:cubicBezTo>
                    <a:cubicBezTo>
                      <a:pt x="454757" y="530269"/>
                      <a:pt x="458178" y="529579"/>
                      <a:pt x="461636" y="529557"/>
                    </a:cubicBezTo>
                    <a:cubicBezTo>
                      <a:pt x="476421" y="529495"/>
                      <a:pt x="488456" y="541521"/>
                      <a:pt x="488517" y="556417"/>
                    </a:cubicBezTo>
                    <a:cubicBezTo>
                      <a:pt x="488533" y="560144"/>
                      <a:pt x="487781" y="563833"/>
                      <a:pt x="486310" y="567252"/>
                    </a:cubicBezTo>
                    <a:cubicBezTo>
                      <a:pt x="483619" y="573856"/>
                      <a:pt x="478381" y="579075"/>
                      <a:pt x="471796" y="581713"/>
                    </a:cubicBezTo>
                    <a:cubicBezTo>
                      <a:pt x="443605" y="593124"/>
                      <a:pt x="413477" y="598891"/>
                      <a:pt x="383097" y="598692"/>
                    </a:cubicBezTo>
                    <a:close/>
                  </a:path>
                </a:pathLst>
              </a:custGeom>
              <a:solidFill>
                <a:srgbClr val="009FDA"/>
              </a:solidFill>
              <a:ln w="7964" cap="flat">
                <a:noFill/>
                <a:prstDash val="solid"/>
                <a:miter/>
              </a:ln>
            </p:spPr>
            <p:txBody>
              <a:bodyPr rtlCol="0" anchor="ctr"/>
              <a:lstStyle/>
              <a:p>
                <a:pPr defTabSz="871014"/>
                <a:endParaRPr lang="de-DE" sz="1100">
                  <a:solidFill>
                    <a:srgbClr val="000000"/>
                  </a:solidFill>
                </a:endParaRPr>
              </a:p>
            </p:txBody>
          </p:sp>
        </p:grpSp>
      </p:grpSp>
      <p:sp>
        <p:nvSpPr>
          <p:cNvPr id="283" name="CasellaDiTesto 282"/>
          <p:cNvSpPr txBox="1"/>
          <p:nvPr/>
        </p:nvSpPr>
        <p:spPr>
          <a:xfrm>
            <a:off x="8604383" y="4055280"/>
            <a:ext cx="1227378" cy="205892"/>
          </a:xfrm>
          <a:prstGeom prst="rect">
            <a:avLst/>
          </a:prstGeom>
        </p:spPr>
        <p:txBody>
          <a:bodyPr vert="horz" wrap="square" lIns="0" tIns="0" rIns="0" bIns="0" rtlCol="0">
            <a:noAutofit/>
          </a:bodyPr>
          <a:lstStyle/>
          <a:p>
            <a:pPr algn="ctr" defTabSz="871014"/>
            <a:endParaRPr lang="it-IT" sz="1200" b="1" dirty="0">
              <a:solidFill>
                <a:srgbClr val="009FDA"/>
              </a:solidFill>
            </a:endParaRPr>
          </a:p>
        </p:txBody>
      </p:sp>
      <p:grpSp>
        <p:nvGrpSpPr>
          <p:cNvPr id="284" name="Gruppo 283"/>
          <p:cNvGrpSpPr/>
          <p:nvPr/>
        </p:nvGrpSpPr>
        <p:grpSpPr>
          <a:xfrm>
            <a:off x="8420948" y="4832602"/>
            <a:ext cx="1499412" cy="353314"/>
            <a:chOff x="632139" y="5321225"/>
            <a:chExt cx="2017318" cy="675598"/>
          </a:xfrm>
        </p:grpSpPr>
        <p:sp>
          <p:nvSpPr>
            <p:cNvPr id="285" name="Rettangolo 284"/>
            <p:cNvSpPr/>
            <p:nvPr/>
          </p:nvSpPr>
          <p:spPr>
            <a:xfrm>
              <a:off x="632139" y="5413496"/>
              <a:ext cx="2017318" cy="58332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871014"/>
              <a:r>
                <a:rPr lang="it-IT" sz="1050" b="1" dirty="0">
                  <a:solidFill>
                    <a:srgbClr val="009FDA"/>
                  </a:solidFill>
                </a:rPr>
                <a:t>680+ </a:t>
              </a:r>
              <a:r>
                <a:rPr lang="it-IT" sz="1000" dirty="0">
                  <a:solidFill>
                    <a:srgbClr val="474746"/>
                  </a:solidFill>
                </a:rPr>
                <a:t>punti di ricarica elettrica</a:t>
              </a:r>
            </a:p>
          </p:txBody>
        </p:sp>
        <p:cxnSp>
          <p:nvCxnSpPr>
            <p:cNvPr id="286" name="Connettore 1 285"/>
            <p:cNvCxnSpPr/>
            <p:nvPr/>
          </p:nvCxnSpPr>
          <p:spPr>
            <a:xfrm>
              <a:off x="779198" y="5321225"/>
              <a:ext cx="1708889" cy="0"/>
            </a:xfrm>
            <a:prstGeom prst="line">
              <a:avLst/>
            </a:prstGeom>
            <a:ln w="6350">
              <a:solidFill>
                <a:schemeClr val="bg1"/>
              </a:solidFill>
            </a:ln>
            <a:effectLst/>
          </p:spPr>
          <p:style>
            <a:lnRef idx="2">
              <a:schemeClr val="accent1"/>
            </a:lnRef>
            <a:fillRef idx="0">
              <a:schemeClr val="accent1"/>
            </a:fillRef>
            <a:effectRef idx="1">
              <a:schemeClr val="accent1"/>
            </a:effectRef>
            <a:fontRef idx="minor">
              <a:schemeClr val="tx1"/>
            </a:fontRef>
          </p:style>
        </p:cxnSp>
      </p:grpSp>
      <p:pic>
        <p:nvPicPr>
          <p:cNvPr id="277" name="Immagine 276">
            <a:extLst>
              <a:ext uri="{FF2B5EF4-FFF2-40B4-BE49-F238E27FC236}">
                <a16:creationId xmlns="" xmlns:a16="http://schemas.microsoft.com/office/drawing/2014/main" id="{CFA7FE40-5CCD-6D4A-B0FB-FDA718253873}"/>
              </a:ext>
            </a:extLst>
          </p:cNvPr>
          <p:cNvPicPr>
            <a:picLocks noChangeAspect="1"/>
          </p:cNvPicPr>
          <p:nvPr/>
        </p:nvPicPr>
        <p:blipFill>
          <a:blip r:embed="rId19"/>
          <a:stretch>
            <a:fillRect/>
          </a:stretch>
        </p:blipFill>
        <p:spPr>
          <a:xfrm>
            <a:off x="10144652" y="4334564"/>
            <a:ext cx="306205" cy="347584"/>
          </a:xfrm>
          <a:prstGeom prst="rect">
            <a:avLst/>
          </a:prstGeom>
        </p:spPr>
      </p:pic>
      <p:grpSp>
        <p:nvGrpSpPr>
          <p:cNvPr id="278" name="Gruppo 277"/>
          <p:cNvGrpSpPr/>
          <p:nvPr/>
        </p:nvGrpSpPr>
        <p:grpSpPr>
          <a:xfrm>
            <a:off x="10032075" y="4831107"/>
            <a:ext cx="1478251" cy="353314"/>
            <a:chOff x="632139" y="5321225"/>
            <a:chExt cx="2017318" cy="675598"/>
          </a:xfrm>
        </p:grpSpPr>
        <p:sp>
          <p:nvSpPr>
            <p:cNvPr id="280" name="Rettangolo 279"/>
            <p:cNvSpPr/>
            <p:nvPr/>
          </p:nvSpPr>
          <p:spPr>
            <a:xfrm>
              <a:off x="632139" y="5413496"/>
              <a:ext cx="2017318" cy="58332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871014"/>
              <a:r>
                <a:rPr lang="it-IT" sz="1050" b="1" dirty="0">
                  <a:solidFill>
                    <a:srgbClr val="009FDA"/>
                  </a:solidFill>
                </a:rPr>
                <a:t>328 mila </a:t>
              </a:r>
              <a:r>
                <a:rPr lang="it-IT" sz="1000" dirty="0">
                  <a:solidFill>
                    <a:srgbClr val="474746"/>
                  </a:solidFill>
                </a:rPr>
                <a:t>punti luce gestiti</a:t>
              </a:r>
            </a:p>
          </p:txBody>
        </p:sp>
        <p:cxnSp>
          <p:nvCxnSpPr>
            <p:cNvPr id="281" name="Connettore 1 280"/>
            <p:cNvCxnSpPr/>
            <p:nvPr/>
          </p:nvCxnSpPr>
          <p:spPr>
            <a:xfrm>
              <a:off x="779198" y="5321225"/>
              <a:ext cx="1708889" cy="0"/>
            </a:xfrm>
            <a:prstGeom prst="line">
              <a:avLst/>
            </a:prstGeom>
            <a:ln w="6350">
              <a:solidFill>
                <a:schemeClr val="bg1"/>
              </a:solidFill>
            </a:ln>
            <a:effectLst/>
          </p:spPr>
          <p:style>
            <a:lnRef idx="2">
              <a:schemeClr val="accent1"/>
            </a:lnRef>
            <a:fillRef idx="0">
              <a:schemeClr val="accent1"/>
            </a:fillRef>
            <a:effectRef idx="1">
              <a:schemeClr val="accent1"/>
            </a:effectRef>
            <a:fontRef idx="minor">
              <a:schemeClr val="tx1"/>
            </a:fontRef>
          </p:style>
        </p:cxnSp>
      </p:grpSp>
      <p:sp>
        <p:nvSpPr>
          <p:cNvPr id="279" name="CasellaDiTesto 278"/>
          <p:cNvSpPr txBox="1"/>
          <p:nvPr/>
        </p:nvSpPr>
        <p:spPr>
          <a:xfrm>
            <a:off x="8361720" y="3976948"/>
            <a:ext cx="1227378" cy="205892"/>
          </a:xfrm>
          <a:prstGeom prst="rect">
            <a:avLst/>
          </a:prstGeom>
        </p:spPr>
        <p:txBody>
          <a:bodyPr vert="horz" wrap="square" lIns="0" tIns="0" rIns="0" bIns="0" rtlCol="0">
            <a:noAutofit/>
          </a:bodyPr>
          <a:lstStyle/>
          <a:p>
            <a:pPr algn="ctr" defTabSz="871014"/>
            <a:endParaRPr lang="it-IT" sz="1200" b="1" dirty="0">
              <a:solidFill>
                <a:srgbClr val="009FDA"/>
              </a:solidFill>
            </a:endParaRPr>
          </a:p>
        </p:txBody>
      </p:sp>
      <p:cxnSp>
        <p:nvCxnSpPr>
          <p:cNvPr id="301" name="Connettore 1 300"/>
          <p:cNvCxnSpPr/>
          <p:nvPr/>
        </p:nvCxnSpPr>
        <p:spPr>
          <a:xfrm>
            <a:off x="5072169" y="4708666"/>
            <a:ext cx="149941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02" name="CasellaDiTesto 301"/>
          <p:cNvSpPr txBox="1"/>
          <p:nvPr/>
        </p:nvSpPr>
        <p:spPr>
          <a:xfrm>
            <a:off x="5044986" y="4033477"/>
            <a:ext cx="1409719" cy="216413"/>
          </a:xfrm>
          <a:prstGeom prst="rect">
            <a:avLst/>
          </a:prstGeom>
        </p:spPr>
        <p:txBody>
          <a:bodyPr vert="horz" wrap="square" lIns="0" tIns="0" rIns="0" bIns="0" rtlCol="0">
            <a:noAutofit/>
          </a:bodyPr>
          <a:lstStyle/>
          <a:p>
            <a:pPr algn="ctr" defTabSz="871014"/>
            <a:r>
              <a:rPr lang="it-IT" sz="1200" b="1" dirty="0">
                <a:solidFill>
                  <a:srgbClr val="474746"/>
                </a:solidFill>
                <a:ea typeface="Segoe UI" panose="020B0502040204020203" pitchFamily="34" charset="0"/>
                <a:cs typeface="Segoe UI" panose="020B0502040204020203" pitchFamily="34" charset="0"/>
              </a:rPr>
              <a:t>Teleriscaldamento</a:t>
            </a:r>
          </a:p>
        </p:txBody>
      </p:sp>
      <p:cxnSp>
        <p:nvCxnSpPr>
          <p:cNvPr id="313" name="Connettore 1 312"/>
          <p:cNvCxnSpPr/>
          <p:nvPr/>
        </p:nvCxnSpPr>
        <p:spPr>
          <a:xfrm>
            <a:off x="6775876" y="4708666"/>
            <a:ext cx="149941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14" name="CasellaDiTesto 313"/>
          <p:cNvSpPr txBox="1"/>
          <p:nvPr/>
        </p:nvSpPr>
        <p:spPr>
          <a:xfrm>
            <a:off x="6748693" y="4033477"/>
            <a:ext cx="1409719" cy="216413"/>
          </a:xfrm>
          <a:prstGeom prst="rect">
            <a:avLst/>
          </a:prstGeom>
        </p:spPr>
        <p:txBody>
          <a:bodyPr vert="horz" wrap="square" lIns="0" tIns="0" rIns="0" bIns="0" rtlCol="0">
            <a:noAutofit/>
          </a:bodyPr>
          <a:lstStyle/>
          <a:p>
            <a:pPr defTabSz="871014"/>
            <a:r>
              <a:rPr lang="it-IT" sz="1200" b="1" dirty="0">
                <a:solidFill>
                  <a:srgbClr val="474746"/>
                </a:solidFill>
                <a:ea typeface="Segoe UI" panose="020B0502040204020203" pitchFamily="34" charset="0"/>
                <a:cs typeface="Segoe UI" panose="020B0502040204020203" pitchFamily="34" charset="0"/>
              </a:rPr>
              <a:t>Ciclo Idrico</a:t>
            </a:r>
          </a:p>
        </p:txBody>
      </p:sp>
      <p:cxnSp>
        <p:nvCxnSpPr>
          <p:cNvPr id="319" name="Connettore 1 318"/>
          <p:cNvCxnSpPr/>
          <p:nvPr/>
        </p:nvCxnSpPr>
        <p:spPr>
          <a:xfrm>
            <a:off x="8420949" y="4708666"/>
            <a:ext cx="149941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20" name="CasellaDiTesto 319"/>
          <p:cNvSpPr txBox="1"/>
          <p:nvPr/>
        </p:nvSpPr>
        <p:spPr>
          <a:xfrm>
            <a:off x="8393766" y="3877811"/>
            <a:ext cx="1409719" cy="216413"/>
          </a:xfrm>
          <a:prstGeom prst="rect">
            <a:avLst/>
          </a:prstGeom>
        </p:spPr>
        <p:txBody>
          <a:bodyPr vert="horz" wrap="square" lIns="0" tIns="0" rIns="0" bIns="0" rtlCol="0">
            <a:noAutofit/>
          </a:bodyPr>
          <a:lstStyle/>
          <a:p>
            <a:pPr defTabSz="871014"/>
            <a:r>
              <a:rPr lang="it-IT" sz="1200" b="1" dirty="0">
                <a:solidFill>
                  <a:srgbClr val="474746"/>
                </a:solidFill>
                <a:ea typeface="Segoe UI" panose="020B0502040204020203" pitchFamily="34" charset="0"/>
                <a:cs typeface="Segoe UI" panose="020B0502040204020203" pitchFamily="34" charset="0"/>
              </a:rPr>
              <a:t>Mobilità elettrica &amp; Smart City</a:t>
            </a:r>
          </a:p>
        </p:txBody>
      </p:sp>
      <p:cxnSp>
        <p:nvCxnSpPr>
          <p:cNvPr id="325" name="Connettore 1 324"/>
          <p:cNvCxnSpPr/>
          <p:nvPr/>
        </p:nvCxnSpPr>
        <p:spPr>
          <a:xfrm>
            <a:off x="10032075" y="4708666"/>
            <a:ext cx="149941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26" name="CasellaDiTesto 325"/>
          <p:cNvSpPr txBox="1"/>
          <p:nvPr/>
        </p:nvSpPr>
        <p:spPr>
          <a:xfrm>
            <a:off x="10004892" y="4033477"/>
            <a:ext cx="1409719" cy="216413"/>
          </a:xfrm>
          <a:prstGeom prst="rect">
            <a:avLst/>
          </a:prstGeom>
        </p:spPr>
        <p:txBody>
          <a:bodyPr vert="horz" wrap="square" lIns="0" tIns="0" rIns="0" bIns="0" rtlCol="0">
            <a:noAutofit/>
          </a:bodyPr>
          <a:lstStyle/>
          <a:p>
            <a:pPr algn="ctr" defTabSz="871014"/>
            <a:r>
              <a:rPr lang="it-IT" sz="1200" b="1" dirty="0">
                <a:solidFill>
                  <a:srgbClr val="474746"/>
                </a:solidFill>
                <a:ea typeface="Segoe UI" panose="020B0502040204020203" pitchFamily="34" charset="0"/>
                <a:cs typeface="Segoe UI" panose="020B0502040204020203" pitchFamily="34" charset="0"/>
              </a:rPr>
              <a:t>Illuminazione LED</a:t>
            </a:r>
          </a:p>
        </p:txBody>
      </p:sp>
      <p:pic>
        <p:nvPicPr>
          <p:cNvPr id="291" name="Immagine 290">
            <a:extLst>
              <a:ext uri="{FF2B5EF4-FFF2-40B4-BE49-F238E27FC236}">
                <a16:creationId xmlns="" xmlns:a16="http://schemas.microsoft.com/office/drawing/2014/main" id="{F1EC4D25-6C31-004E-A2F0-04F450883019}"/>
              </a:ext>
            </a:extLst>
          </p:cNvPr>
          <p:cNvPicPr>
            <a:picLocks noChangeAspect="1"/>
          </p:cNvPicPr>
          <p:nvPr/>
        </p:nvPicPr>
        <p:blipFill>
          <a:blip r:embed="rId20"/>
          <a:stretch>
            <a:fillRect/>
          </a:stretch>
        </p:blipFill>
        <p:spPr>
          <a:xfrm>
            <a:off x="6816838" y="4300155"/>
            <a:ext cx="253801" cy="376607"/>
          </a:xfrm>
          <a:prstGeom prst="rect">
            <a:avLst/>
          </a:prstGeom>
        </p:spPr>
      </p:pic>
      <p:grpSp>
        <p:nvGrpSpPr>
          <p:cNvPr id="292" name="Gruppo 291"/>
          <p:cNvGrpSpPr/>
          <p:nvPr/>
        </p:nvGrpSpPr>
        <p:grpSpPr>
          <a:xfrm>
            <a:off x="6777865" y="4855234"/>
            <a:ext cx="1497423" cy="353314"/>
            <a:chOff x="632139" y="5321225"/>
            <a:chExt cx="2017318" cy="675598"/>
          </a:xfrm>
        </p:grpSpPr>
        <p:sp>
          <p:nvSpPr>
            <p:cNvPr id="294" name="Rettangolo 293"/>
            <p:cNvSpPr/>
            <p:nvPr/>
          </p:nvSpPr>
          <p:spPr>
            <a:xfrm>
              <a:off x="632139" y="5413496"/>
              <a:ext cx="2017318" cy="58332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871014"/>
              <a:r>
                <a:rPr lang="it-IT" sz="1050" b="1" dirty="0">
                  <a:solidFill>
                    <a:srgbClr val="009FDA"/>
                  </a:solidFill>
                </a:rPr>
                <a:t>83 milioni di m3 </a:t>
              </a:r>
              <a:r>
                <a:rPr lang="it-IT" sz="1000" dirty="0">
                  <a:solidFill>
                    <a:srgbClr val="474746"/>
                  </a:solidFill>
                </a:rPr>
                <a:t>di acqua distribuita</a:t>
              </a:r>
            </a:p>
          </p:txBody>
        </p:sp>
        <p:cxnSp>
          <p:nvCxnSpPr>
            <p:cNvPr id="295" name="Connettore 1 294"/>
            <p:cNvCxnSpPr/>
            <p:nvPr/>
          </p:nvCxnSpPr>
          <p:spPr>
            <a:xfrm>
              <a:off x="779198" y="5321225"/>
              <a:ext cx="1708889" cy="0"/>
            </a:xfrm>
            <a:prstGeom prst="line">
              <a:avLst/>
            </a:prstGeom>
            <a:ln w="6350">
              <a:solidFill>
                <a:schemeClr val="bg1"/>
              </a:solidFill>
            </a:ln>
            <a:effectLst/>
          </p:spPr>
          <p:style>
            <a:lnRef idx="2">
              <a:schemeClr val="accent1"/>
            </a:lnRef>
            <a:fillRef idx="0">
              <a:schemeClr val="accent1"/>
            </a:fillRef>
            <a:effectRef idx="1">
              <a:schemeClr val="accent1"/>
            </a:effectRef>
            <a:fontRef idx="minor">
              <a:schemeClr val="tx1"/>
            </a:fontRef>
          </p:style>
        </p:cxnSp>
      </p:grpSp>
      <p:sp>
        <p:nvSpPr>
          <p:cNvPr id="293" name="CasellaDiTesto 292"/>
          <p:cNvSpPr txBox="1"/>
          <p:nvPr/>
        </p:nvSpPr>
        <p:spPr>
          <a:xfrm>
            <a:off x="7078738" y="4685589"/>
            <a:ext cx="1227378" cy="205892"/>
          </a:xfrm>
          <a:prstGeom prst="rect">
            <a:avLst/>
          </a:prstGeom>
        </p:spPr>
        <p:txBody>
          <a:bodyPr vert="horz" wrap="square" lIns="0" tIns="0" rIns="0" bIns="0" rtlCol="0">
            <a:noAutofit/>
          </a:bodyPr>
          <a:lstStyle/>
          <a:p>
            <a:pPr algn="ctr" defTabSz="871014"/>
            <a:endParaRPr lang="it-IT" sz="1200" b="1" dirty="0">
              <a:solidFill>
                <a:srgbClr val="009FDA"/>
              </a:solidFill>
            </a:endParaRPr>
          </a:p>
        </p:txBody>
      </p:sp>
      <p:sp>
        <p:nvSpPr>
          <p:cNvPr id="328" name="Rettangolo 327"/>
          <p:cNvSpPr/>
          <p:nvPr/>
        </p:nvSpPr>
        <p:spPr>
          <a:xfrm>
            <a:off x="5085686" y="3190530"/>
            <a:ext cx="1568740" cy="30505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871014"/>
            <a:r>
              <a:rPr lang="it-IT" sz="1050" b="1" dirty="0">
                <a:solidFill>
                  <a:srgbClr val="009FDA"/>
                </a:solidFill>
              </a:rPr>
              <a:t>15.919 </a:t>
            </a:r>
            <a:r>
              <a:rPr lang="it-IT" sz="1050" b="1" dirty="0" err="1">
                <a:solidFill>
                  <a:srgbClr val="009FDA"/>
                </a:solidFill>
              </a:rPr>
              <a:t>GWh</a:t>
            </a:r>
            <a:r>
              <a:rPr lang="it-IT" sz="1050" b="1" dirty="0">
                <a:solidFill>
                  <a:srgbClr val="009FDA"/>
                </a:solidFill>
              </a:rPr>
              <a:t> </a:t>
            </a:r>
            <a:r>
              <a:rPr lang="it-IT" sz="1000" dirty="0">
                <a:solidFill>
                  <a:srgbClr val="474746"/>
                </a:solidFill>
              </a:rPr>
              <a:t>di energia elettrica prodotta</a:t>
            </a:r>
          </a:p>
        </p:txBody>
      </p:sp>
      <p:sp>
        <p:nvSpPr>
          <p:cNvPr id="337" name="Rettangolo 336"/>
          <p:cNvSpPr/>
          <p:nvPr/>
        </p:nvSpPr>
        <p:spPr>
          <a:xfrm>
            <a:off x="8393766" y="3192023"/>
            <a:ext cx="1638310" cy="30505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871014"/>
            <a:r>
              <a:rPr lang="it-IT" sz="1050" b="1" dirty="0">
                <a:solidFill>
                  <a:srgbClr val="009FDA"/>
                </a:solidFill>
              </a:rPr>
              <a:t>10.781 </a:t>
            </a:r>
            <a:r>
              <a:rPr lang="it-IT" sz="1050" b="1" dirty="0" err="1">
                <a:solidFill>
                  <a:srgbClr val="009FDA"/>
                </a:solidFill>
              </a:rPr>
              <a:t>GWh</a:t>
            </a:r>
            <a:r>
              <a:rPr lang="it-IT" sz="1050" b="1" dirty="0">
                <a:solidFill>
                  <a:srgbClr val="009FDA"/>
                </a:solidFill>
              </a:rPr>
              <a:t> </a:t>
            </a:r>
            <a:r>
              <a:rPr lang="it-IT" sz="1000" dirty="0">
                <a:solidFill>
                  <a:srgbClr val="474746"/>
                </a:solidFill>
              </a:rPr>
              <a:t>energia elettrica distribuita,</a:t>
            </a:r>
            <a:r>
              <a:rPr lang="it-IT" sz="1050" b="1" dirty="0">
                <a:solidFill>
                  <a:srgbClr val="009FDA"/>
                </a:solidFill>
              </a:rPr>
              <a:t> 2.569 Mm2 </a:t>
            </a:r>
            <a:r>
              <a:rPr lang="it-IT" sz="1000" dirty="0">
                <a:solidFill>
                  <a:srgbClr val="474746"/>
                </a:solidFill>
              </a:rPr>
              <a:t>gas distribuito</a:t>
            </a:r>
          </a:p>
        </p:txBody>
      </p:sp>
      <p:sp>
        <p:nvSpPr>
          <p:cNvPr id="341" name="Rettangolo 340"/>
          <p:cNvSpPr/>
          <p:nvPr/>
        </p:nvSpPr>
        <p:spPr>
          <a:xfrm>
            <a:off x="10032075" y="3190528"/>
            <a:ext cx="1478251" cy="30505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871014"/>
            <a:r>
              <a:rPr lang="it-IT" sz="1050" b="1" dirty="0">
                <a:solidFill>
                  <a:srgbClr val="009FDA"/>
                </a:solidFill>
              </a:rPr>
              <a:t>1,6 milioni </a:t>
            </a:r>
            <a:r>
              <a:rPr lang="it-IT" sz="1000" dirty="0">
                <a:solidFill>
                  <a:srgbClr val="474746"/>
                </a:solidFill>
              </a:rPr>
              <a:t>di clienti gas, </a:t>
            </a:r>
            <a:r>
              <a:rPr lang="it-IT" sz="1050" b="1" dirty="0">
                <a:solidFill>
                  <a:srgbClr val="009FDA"/>
                </a:solidFill>
              </a:rPr>
              <a:t>1,3 milioni </a:t>
            </a:r>
            <a:r>
              <a:rPr lang="it-IT" sz="1000" dirty="0">
                <a:solidFill>
                  <a:srgbClr val="474746"/>
                </a:solidFill>
              </a:rPr>
              <a:t>clienti elettricità</a:t>
            </a:r>
          </a:p>
        </p:txBody>
      </p:sp>
      <p:cxnSp>
        <p:nvCxnSpPr>
          <p:cNvPr id="343" name="Connettore 1 342"/>
          <p:cNvCxnSpPr/>
          <p:nvPr/>
        </p:nvCxnSpPr>
        <p:spPr>
          <a:xfrm>
            <a:off x="5072169" y="3019832"/>
            <a:ext cx="149941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44" name="CasellaDiTesto 343"/>
          <p:cNvSpPr txBox="1"/>
          <p:nvPr/>
        </p:nvSpPr>
        <p:spPr>
          <a:xfrm>
            <a:off x="5044986" y="2344643"/>
            <a:ext cx="1409719" cy="216413"/>
          </a:xfrm>
          <a:prstGeom prst="rect">
            <a:avLst/>
          </a:prstGeom>
        </p:spPr>
        <p:txBody>
          <a:bodyPr vert="horz" wrap="square" lIns="0" tIns="0" rIns="0" bIns="0" rtlCol="0">
            <a:noAutofit/>
          </a:bodyPr>
          <a:lstStyle/>
          <a:p>
            <a:pPr defTabSz="871014"/>
            <a:r>
              <a:rPr lang="it-IT" sz="1200" b="1" dirty="0">
                <a:solidFill>
                  <a:srgbClr val="474746"/>
                </a:solidFill>
                <a:ea typeface="Segoe UI" panose="020B0502040204020203" pitchFamily="34" charset="0"/>
                <a:cs typeface="Segoe UI" panose="020B0502040204020203" pitchFamily="34" charset="0"/>
              </a:rPr>
              <a:t>Generazione</a:t>
            </a:r>
          </a:p>
        </p:txBody>
      </p:sp>
      <p:cxnSp>
        <p:nvCxnSpPr>
          <p:cNvPr id="345" name="Connettore 1 344"/>
          <p:cNvCxnSpPr/>
          <p:nvPr/>
        </p:nvCxnSpPr>
        <p:spPr>
          <a:xfrm>
            <a:off x="6775876" y="3019832"/>
            <a:ext cx="149941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46" name="CasellaDiTesto 345"/>
          <p:cNvSpPr txBox="1"/>
          <p:nvPr/>
        </p:nvSpPr>
        <p:spPr>
          <a:xfrm>
            <a:off x="6748693" y="2344643"/>
            <a:ext cx="1409719" cy="216413"/>
          </a:xfrm>
          <a:prstGeom prst="rect">
            <a:avLst/>
          </a:prstGeom>
        </p:spPr>
        <p:txBody>
          <a:bodyPr vert="horz" wrap="square" lIns="0" tIns="0" rIns="0" bIns="0" rtlCol="0">
            <a:noAutofit/>
          </a:bodyPr>
          <a:lstStyle/>
          <a:p>
            <a:pPr defTabSz="871014"/>
            <a:r>
              <a:rPr lang="it-IT" sz="1200" b="1" dirty="0">
                <a:solidFill>
                  <a:srgbClr val="474746"/>
                </a:solidFill>
                <a:ea typeface="Segoe UI" panose="020B0502040204020203" pitchFamily="34" charset="0"/>
                <a:cs typeface="Segoe UI" panose="020B0502040204020203" pitchFamily="34" charset="0"/>
              </a:rPr>
              <a:t>Ambiente</a:t>
            </a:r>
          </a:p>
        </p:txBody>
      </p:sp>
      <p:cxnSp>
        <p:nvCxnSpPr>
          <p:cNvPr id="347" name="Connettore 1 346"/>
          <p:cNvCxnSpPr/>
          <p:nvPr/>
        </p:nvCxnSpPr>
        <p:spPr>
          <a:xfrm>
            <a:off x="8420949" y="3019832"/>
            <a:ext cx="149941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48" name="CasellaDiTesto 347"/>
          <p:cNvSpPr txBox="1"/>
          <p:nvPr/>
        </p:nvSpPr>
        <p:spPr>
          <a:xfrm>
            <a:off x="8393766" y="2342997"/>
            <a:ext cx="1409719" cy="216413"/>
          </a:xfrm>
          <a:prstGeom prst="rect">
            <a:avLst/>
          </a:prstGeom>
        </p:spPr>
        <p:txBody>
          <a:bodyPr vert="horz" wrap="square" lIns="0" tIns="0" rIns="0" bIns="0" rtlCol="0">
            <a:noAutofit/>
          </a:bodyPr>
          <a:lstStyle/>
          <a:p>
            <a:pPr defTabSz="871014"/>
            <a:r>
              <a:rPr lang="it-IT" sz="1200" b="1" dirty="0">
                <a:solidFill>
                  <a:srgbClr val="474746"/>
                </a:solidFill>
                <a:ea typeface="Segoe UI" panose="020B0502040204020203" pitchFamily="34" charset="0"/>
                <a:cs typeface="Segoe UI" panose="020B0502040204020203" pitchFamily="34" charset="0"/>
              </a:rPr>
              <a:t>Reti distribuzione</a:t>
            </a:r>
          </a:p>
        </p:txBody>
      </p:sp>
      <p:cxnSp>
        <p:nvCxnSpPr>
          <p:cNvPr id="349" name="Connettore 1 348"/>
          <p:cNvCxnSpPr/>
          <p:nvPr/>
        </p:nvCxnSpPr>
        <p:spPr>
          <a:xfrm>
            <a:off x="10032075" y="3019832"/>
            <a:ext cx="149941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50" name="CasellaDiTesto 349"/>
          <p:cNvSpPr txBox="1"/>
          <p:nvPr/>
        </p:nvSpPr>
        <p:spPr>
          <a:xfrm>
            <a:off x="10004892" y="2344643"/>
            <a:ext cx="1409719" cy="216413"/>
          </a:xfrm>
          <a:prstGeom prst="rect">
            <a:avLst/>
          </a:prstGeom>
        </p:spPr>
        <p:txBody>
          <a:bodyPr vert="horz" wrap="square" lIns="0" tIns="0" rIns="0" bIns="0" rtlCol="0">
            <a:noAutofit/>
          </a:bodyPr>
          <a:lstStyle/>
          <a:p>
            <a:pPr algn="ctr" defTabSz="871014"/>
            <a:r>
              <a:rPr lang="it-IT" sz="1200" b="1" dirty="0">
                <a:solidFill>
                  <a:srgbClr val="474746"/>
                </a:solidFill>
                <a:ea typeface="Segoe UI" panose="020B0502040204020203" pitchFamily="34" charset="0"/>
                <a:cs typeface="Segoe UI" panose="020B0502040204020203" pitchFamily="34" charset="0"/>
              </a:rPr>
              <a:t>Vendita energia</a:t>
            </a:r>
          </a:p>
        </p:txBody>
      </p:sp>
      <p:sp>
        <p:nvSpPr>
          <p:cNvPr id="353" name="Rettangolo 352"/>
          <p:cNvSpPr/>
          <p:nvPr/>
        </p:nvSpPr>
        <p:spPr>
          <a:xfrm>
            <a:off x="6777865" y="3214654"/>
            <a:ext cx="1615901" cy="2639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871014"/>
            <a:r>
              <a:rPr lang="it-IT" sz="1050" b="1" dirty="0">
                <a:solidFill>
                  <a:srgbClr val="009FDA"/>
                </a:solidFill>
              </a:rPr>
              <a:t>3,3 </a:t>
            </a:r>
            <a:r>
              <a:rPr lang="it-IT" sz="1050" b="1" dirty="0" err="1">
                <a:solidFill>
                  <a:srgbClr val="009FDA"/>
                </a:solidFill>
              </a:rPr>
              <a:t>Mton</a:t>
            </a:r>
            <a:r>
              <a:rPr lang="it-IT" sz="1050" b="1" dirty="0">
                <a:solidFill>
                  <a:srgbClr val="009FDA"/>
                </a:solidFill>
              </a:rPr>
              <a:t> </a:t>
            </a:r>
            <a:r>
              <a:rPr lang="it-IT" sz="1000" dirty="0">
                <a:solidFill>
                  <a:srgbClr val="474746"/>
                </a:solidFill>
              </a:rPr>
              <a:t>di rifiuti trattati</a:t>
            </a:r>
          </a:p>
        </p:txBody>
      </p:sp>
      <p:sp>
        <p:nvSpPr>
          <p:cNvPr id="239" name="Ovale 238">
            <a:extLst>
              <a:ext uri="{FF2B5EF4-FFF2-40B4-BE49-F238E27FC236}">
                <a16:creationId xmlns="" xmlns:a16="http://schemas.microsoft.com/office/drawing/2014/main" id="{715EB914-FC56-2D4E-AC5E-ADECCFB27F05}"/>
              </a:ext>
            </a:extLst>
          </p:cNvPr>
          <p:cNvSpPr/>
          <p:nvPr/>
        </p:nvSpPr>
        <p:spPr>
          <a:xfrm>
            <a:off x="6722555" y="828869"/>
            <a:ext cx="1410420" cy="1433628"/>
          </a:xfrm>
          <a:prstGeom prst="ellipse">
            <a:avLst/>
          </a:prstGeom>
          <a:solidFill>
            <a:srgbClr val="009FDA"/>
          </a:solidFill>
          <a:ln>
            <a:noFill/>
          </a:ln>
        </p:spPr>
        <p:style>
          <a:lnRef idx="2">
            <a:schemeClr val="accent1">
              <a:shade val="50000"/>
            </a:schemeClr>
          </a:lnRef>
          <a:fillRef idx="1">
            <a:schemeClr val="accent1"/>
          </a:fillRef>
          <a:effectRef idx="0">
            <a:schemeClr val="accent1"/>
          </a:effectRef>
          <a:fontRef idx="minor">
            <a:schemeClr val="lt1"/>
          </a:fontRef>
        </p:style>
        <p:txBody>
          <a:bodyPr tIns="46797" rtlCol="0" anchor="ctr"/>
          <a:lstStyle/>
          <a:p>
            <a:pPr algn="ctr" defTabSz="871014">
              <a:spcAft>
                <a:spcPts val="600"/>
              </a:spcAft>
            </a:pPr>
            <a:r>
              <a:rPr lang="it-IT" sz="4000" b="1" dirty="0">
                <a:solidFill>
                  <a:srgbClr val="FFFFFF"/>
                </a:solidFill>
              </a:rPr>
              <a:t>1°</a:t>
            </a:r>
            <a:r>
              <a:rPr lang="it-IT" sz="3200" b="1" dirty="0">
                <a:solidFill>
                  <a:srgbClr val="FFFFFF"/>
                </a:solidFill>
              </a:rPr>
              <a:t/>
            </a:r>
            <a:br>
              <a:rPr lang="it-IT" sz="3200" b="1" dirty="0">
                <a:solidFill>
                  <a:srgbClr val="FFFFFF"/>
                </a:solidFill>
              </a:rPr>
            </a:br>
            <a:r>
              <a:rPr lang="it-IT" sz="1000" dirty="0">
                <a:solidFill>
                  <a:srgbClr val="FFFFFF"/>
                </a:solidFill>
              </a:rPr>
              <a:t>Operatore in Italia per tonnellate di rifiuti trattati</a:t>
            </a:r>
            <a:endParaRPr lang="it-IT" sz="3200" dirty="0">
              <a:solidFill>
                <a:srgbClr val="FFFFFF"/>
              </a:solidFill>
              <a:cs typeface="Calibri" panose="020F0502020204030204" pitchFamily="34" charset="0"/>
            </a:endParaRPr>
          </a:p>
        </p:txBody>
      </p:sp>
      <p:sp>
        <p:nvSpPr>
          <p:cNvPr id="237" name="Ovale 236">
            <a:extLst>
              <a:ext uri="{FF2B5EF4-FFF2-40B4-BE49-F238E27FC236}">
                <a16:creationId xmlns="" xmlns:a16="http://schemas.microsoft.com/office/drawing/2014/main" id="{715EB914-FC56-2D4E-AC5E-ADECCFB27F05}"/>
              </a:ext>
            </a:extLst>
          </p:cNvPr>
          <p:cNvSpPr/>
          <p:nvPr/>
        </p:nvSpPr>
        <p:spPr>
          <a:xfrm>
            <a:off x="8328446" y="828869"/>
            <a:ext cx="1410420" cy="1433628"/>
          </a:xfrm>
          <a:prstGeom prst="ellipse">
            <a:avLst/>
          </a:prstGeom>
          <a:solidFill>
            <a:srgbClr val="009FDA"/>
          </a:solidFill>
          <a:ln>
            <a:noFill/>
          </a:ln>
        </p:spPr>
        <p:style>
          <a:lnRef idx="2">
            <a:schemeClr val="accent1">
              <a:shade val="50000"/>
            </a:schemeClr>
          </a:lnRef>
          <a:fillRef idx="1">
            <a:schemeClr val="accent1"/>
          </a:fillRef>
          <a:effectRef idx="0">
            <a:schemeClr val="accent1"/>
          </a:effectRef>
          <a:fontRef idx="minor">
            <a:schemeClr val="lt1"/>
          </a:fontRef>
        </p:style>
        <p:txBody>
          <a:bodyPr tIns="46797" rtlCol="0" anchor="ctr"/>
          <a:lstStyle/>
          <a:p>
            <a:pPr algn="ctr" defTabSz="871014">
              <a:spcAft>
                <a:spcPts val="600"/>
              </a:spcAft>
            </a:pPr>
            <a:r>
              <a:rPr lang="it-IT" sz="3200" b="1" dirty="0">
                <a:solidFill>
                  <a:srgbClr val="FFFFFF"/>
                </a:solidFill>
              </a:rPr>
              <a:t>2°</a:t>
            </a:r>
            <a:br>
              <a:rPr lang="it-IT" sz="3200" b="1" dirty="0">
                <a:solidFill>
                  <a:srgbClr val="FFFFFF"/>
                </a:solidFill>
              </a:rPr>
            </a:br>
            <a:r>
              <a:rPr lang="it-IT" sz="1000" dirty="0">
                <a:solidFill>
                  <a:srgbClr val="FFFFFF"/>
                </a:solidFill>
              </a:rPr>
              <a:t>Produttore di energia in Italia per capacità installata</a:t>
            </a:r>
          </a:p>
        </p:txBody>
      </p:sp>
      <p:sp>
        <p:nvSpPr>
          <p:cNvPr id="235" name="Ovale 234">
            <a:extLst>
              <a:ext uri="{FF2B5EF4-FFF2-40B4-BE49-F238E27FC236}">
                <a16:creationId xmlns="" xmlns:a16="http://schemas.microsoft.com/office/drawing/2014/main" id="{715EB914-FC56-2D4E-AC5E-ADECCFB27F05}"/>
              </a:ext>
            </a:extLst>
          </p:cNvPr>
          <p:cNvSpPr/>
          <p:nvPr/>
        </p:nvSpPr>
        <p:spPr>
          <a:xfrm>
            <a:off x="9934336" y="828869"/>
            <a:ext cx="1410420" cy="1433628"/>
          </a:xfrm>
          <a:prstGeom prst="ellipse">
            <a:avLst/>
          </a:prstGeom>
          <a:solidFill>
            <a:srgbClr val="009FDA"/>
          </a:solidFill>
          <a:ln>
            <a:noFill/>
          </a:ln>
        </p:spPr>
        <p:style>
          <a:lnRef idx="2">
            <a:schemeClr val="accent1">
              <a:shade val="50000"/>
            </a:schemeClr>
          </a:lnRef>
          <a:fillRef idx="1">
            <a:schemeClr val="accent1"/>
          </a:fillRef>
          <a:effectRef idx="0">
            <a:schemeClr val="accent1"/>
          </a:effectRef>
          <a:fontRef idx="minor">
            <a:schemeClr val="lt1"/>
          </a:fontRef>
        </p:style>
        <p:txBody>
          <a:bodyPr tIns="46797" rtlCol="0" anchor="ctr"/>
          <a:lstStyle/>
          <a:p>
            <a:pPr algn="ctr" defTabSz="871014">
              <a:spcAft>
                <a:spcPts val="600"/>
              </a:spcAft>
            </a:pPr>
            <a:r>
              <a:rPr lang="it-IT" sz="3200" b="1" dirty="0">
                <a:solidFill>
                  <a:srgbClr val="FFFFFF"/>
                </a:solidFill>
              </a:rPr>
              <a:t>2°</a:t>
            </a:r>
            <a:br>
              <a:rPr lang="it-IT" sz="3200" b="1" dirty="0">
                <a:solidFill>
                  <a:srgbClr val="FFFFFF"/>
                </a:solidFill>
              </a:rPr>
            </a:br>
            <a:r>
              <a:rPr lang="it-IT" sz="1000" dirty="0">
                <a:solidFill>
                  <a:srgbClr val="FFFFFF"/>
                </a:solidFill>
              </a:rPr>
              <a:t>Operatore in Italia per # di </a:t>
            </a:r>
            <a:r>
              <a:rPr lang="it-IT" sz="1000" dirty="0" err="1">
                <a:solidFill>
                  <a:srgbClr val="FFFFFF"/>
                </a:solidFill>
              </a:rPr>
              <a:t>PoD</a:t>
            </a:r>
            <a:r>
              <a:rPr lang="it-IT" sz="1000" dirty="0">
                <a:solidFill>
                  <a:srgbClr val="FFFFFF"/>
                </a:solidFill>
              </a:rPr>
              <a:t> gestiti</a:t>
            </a:r>
          </a:p>
        </p:txBody>
      </p:sp>
      <p:pic>
        <p:nvPicPr>
          <p:cNvPr id="359" name="Immagine 358">
            <a:extLst>
              <a:ext uri="{FF2B5EF4-FFF2-40B4-BE49-F238E27FC236}">
                <a16:creationId xmlns="" xmlns:a16="http://schemas.microsoft.com/office/drawing/2014/main" id="{FA7F8AEA-69D1-F642-9485-C6527F03A81B}"/>
              </a:ext>
            </a:extLst>
          </p:cNvPr>
          <p:cNvPicPr>
            <a:picLocks noChangeAspect="1"/>
          </p:cNvPicPr>
          <p:nvPr/>
        </p:nvPicPr>
        <p:blipFill>
          <a:blip r:embed="rId21"/>
          <a:stretch>
            <a:fillRect/>
          </a:stretch>
        </p:blipFill>
        <p:spPr>
          <a:xfrm>
            <a:off x="5073077" y="2584819"/>
            <a:ext cx="444438" cy="379923"/>
          </a:xfrm>
          <a:prstGeom prst="rect">
            <a:avLst/>
          </a:prstGeom>
        </p:spPr>
      </p:pic>
      <p:pic>
        <p:nvPicPr>
          <p:cNvPr id="360" name="Immagine 359">
            <a:extLst>
              <a:ext uri="{FF2B5EF4-FFF2-40B4-BE49-F238E27FC236}">
                <a16:creationId xmlns="" xmlns:a16="http://schemas.microsoft.com/office/drawing/2014/main" id="{B28476CD-45EE-3B4B-9C37-40DD00726BC1}"/>
              </a:ext>
            </a:extLst>
          </p:cNvPr>
          <p:cNvPicPr>
            <a:picLocks noChangeAspect="1"/>
          </p:cNvPicPr>
          <p:nvPr/>
        </p:nvPicPr>
        <p:blipFill>
          <a:blip r:embed="rId22"/>
          <a:stretch>
            <a:fillRect/>
          </a:stretch>
        </p:blipFill>
        <p:spPr>
          <a:xfrm>
            <a:off x="6846483" y="2624244"/>
            <a:ext cx="301071" cy="301071"/>
          </a:xfrm>
          <a:prstGeom prst="rect">
            <a:avLst/>
          </a:prstGeom>
        </p:spPr>
      </p:pic>
      <p:grpSp>
        <p:nvGrpSpPr>
          <p:cNvPr id="361" name="Elemento grafico 18">
            <a:extLst>
              <a:ext uri="{FF2B5EF4-FFF2-40B4-BE49-F238E27FC236}">
                <a16:creationId xmlns="" xmlns:a16="http://schemas.microsoft.com/office/drawing/2014/main" id="{70FEAA35-C046-9D47-8F95-0695FB6915E8}"/>
              </a:ext>
            </a:extLst>
          </p:cNvPr>
          <p:cNvGrpSpPr/>
          <p:nvPr/>
        </p:nvGrpSpPr>
        <p:grpSpPr>
          <a:xfrm>
            <a:off x="10139837" y="2610789"/>
            <a:ext cx="431996" cy="327981"/>
            <a:chOff x="4792525" y="2503426"/>
            <a:chExt cx="810400" cy="615273"/>
          </a:xfrm>
          <a:solidFill>
            <a:srgbClr val="009FDA"/>
          </a:solidFill>
        </p:grpSpPr>
        <p:sp>
          <p:nvSpPr>
            <p:cNvPr id="362" name="Freihandform: Form 88">
              <a:extLst>
                <a:ext uri="{FF2B5EF4-FFF2-40B4-BE49-F238E27FC236}">
                  <a16:creationId xmlns="" xmlns:a16="http://schemas.microsoft.com/office/drawing/2014/main" id="{FD16B4F7-04EE-3345-894A-23093EFABAB9}"/>
                </a:ext>
              </a:extLst>
            </p:cNvPr>
            <p:cNvSpPr/>
            <p:nvPr/>
          </p:nvSpPr>
          <p:spPr>
            <a:xfrm>
              <a:off x="4792525" y="2503426"/>
              <a:ext cx="380375" cy="615273"/>
            </a:xfrm>
            <a:custGeom>
              <a:avLst/>
              <a:gdLst>
                <a:gd name="connsiteX0" fmla="*/ 192284 w 380375"/>
                <a:gd name="connsiteY0" fmla="*/ 372 h 615273"/>
                <a:gd name="connsiteX1" fmla="*/ 192284 w 380375"/>
                <a:gd name="connsiteY1" fmla="*/ 0 h 615273"/>
                <a:gd name="connsiteX2" fmla="*/ 188096 w 380375"/>
                <a:gd name="connsiteY2" fmla="*/ 0 h 615273"/>
                <a:gd name="connsiteX3" fmla="*/ 188096 w 380375"/>
                <a:gd name="connsiteY3" fmla="*/ 0 h 615273"/>
                <a:gd name="connsiteX4" fmla="*/ 29 w 380375"/>
                <a:gd name="connsiteY4" fmla="*/ 185003 h 615273"/>
                <a:gd name="connsiteX5" fmla="*/ 7507 w 380375"/>
                <a:gd name="connsiteY5" fmla="*/ 238329 h 615273"/>
                <a:gd name="connsiteX6" fmla="*/ 89314 w 380375"/>
                <a:gd name="connsiteY6" fmla="*/ 407766 h 615273"/>
                <a:gd name="connsiteX7" fmla="*/ 115188 w 380375"/>
                <a:gd name="connsiteY7" fmla="*/ 483063 h 615273"/>
                <a:gd name="connsiteX8" fmla="*/ 229673 w 380375"/>
                <a:gd name="connsiteY8" fmla="*/ 469210 h 615273"/>
                <a:gd name="connsiteX9" fmla="*/ 239678 w 380375"/>
                <a:gd name="connsiteY9" fmla="*/ 475910 h 615273"/>
                <a:gd name="connsiteX10" fmla="*/ 232951 w 380375"/>
                <a:gd name="connsiteY10" fmla="*/ 485875 h 615273"/>
                <a:gd name="connsiteX11" fmla="*/ 232365 w 380375"/>
                <a:gd name="connsiteY11" fmla="*/ 485968 h 615273"/>
                <a:gd name="connsiteX12" fmla="*/ 116758 w 380375"/>
                <a:gd name="connsiteY12" fmla="*/ 511812 h 615273"/>
                <a:gd name="connsiteX13" fmla="*/ 116758 w 380375"/>
                <a:gd name="connsiteY13" fmla="*/ 534155 h 615273"/>
                <a:gd name="connsiteX14" fmla="*/ 229299 w 380375"/>
                <a:gd name="connsiteY14" fmla="*/ 520228 h 615273"/>
                <a:gd name="connsiteX15" fmla="*/ 237869 w 380375"/>
                <a:gd name="connsiteY15" fmla="*/ 528672 h 615273"/>
                <a:gd name="connsiteX16" fmla="*/ 231842 w 380375"/>
                <a:gd name="connsiteY16" fmla="*/ 536836 h 615273"/>
                <a:gd name="connsiteX17" fmla="*/ 118029 w 380375"/>
                <a:gd name="connsiteY17" fmla="*/ 562531 h 615273"/>
                <a:gd name="connsiteX18" fmla="*/ 143603 w 380375"/>
                <a:gd name="connsiteY18" fmla="*/ 591205 h 615273"/>
                <a:gd name="connsiteX19" fmla="*/ 160428 w 380375"/>
                <a:gd name="connsiteY19" fmla="*/ 607143 h 615273"/>
                <a:gd name="connsiteX20" fmla="*/ 190340 w 380375"/>
                <a:gd name="connsiteY20" fmla="*/ 615187 h 615273"/>
                <a:gd name="connsiteX21" fmla="*/ 220251 w 380375"/>
                <a:gd name="connsiteY21" fmla="*/ 607143 h 615273"/>
                <a:gd name="connsiteX22" fmla="*/ 237076 w 380375"/>
                <a:gd name="connsiteY22" fmla="*/ 591205 h 615273"/>
                <a:gd name="connsiteX23" fmla="*/ 263473 w 380375"/>
                <a:gd name="connsiteY23" fmla="*/ 556126 h 615273"/>
                <a:gd name="connsiteX24" fmla="*/ 263921 w 380375"/>
                <a:gd name="connsiteY24" fmla="*/ 505779 h 615273"/>
                <a:gd name="connsiteX25" fmla="*/ 291365 w 380375"/>
                <a:gd name="connsiteY25" fmla="*/ 407766 h 615273"/>
                <a:gd name="connsiteX26" fmla="*/ 372873 w 380375"/>
                <a:gd name="connsiteY26" fmla="*/ 238329 h 615273"/>
                <a:gd name="connsiteX27" fmla="*/ 380351 w 380375"/>
                <a:gd name="connsiteY27" fmla="*/ 185301 h 615273"/>
                <a:gd name="connsiteX28" fmla="*/ 192284 w 380375"/>
                <a:gd name="connsiteY28" fmla="*/ 372 h 615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80375" h="615273">
                  <a:moveTo>
                    <a:pt x="192284" y="372"/>
                  </a:moveTo>
                  <a:lnTo>
                    <a:pt x="192284" y="0"/>
                  </a:lnTo>
                  <a:lnTo>
                    <a:pt x="188096" y="0"/>
                  </a:lnTo>
                  <a:lnTo>
                    <a:pt x="188096" y="0"/>
                  </a:lnTo>
                  <a:cubicBezTo>
                    <a:pt x="88791" y="2681"/>
                    <a:pt x="29" y="86767"/>
                    <a:pt x="29" y="185003"/>
                  </a:cubicBezTo>
                  <a:cubicBezTo>
                    <a:pt x="-305" y="203059"/>
                    <a:pt x="2219" y="221055"/>
                    <a:pt x="7507" y="238329"/>
                  </a:cubicBezTo>
                  <a:lnTo>
                    <a:pt x="89314" y="407766"/>
                  </a:lnTo>
                  <a:cubicBezTo>
                    <a:pt x="101785" y="431387"/>
                    <a:pt x="110513" y="456786"/>
                    <a:pt x="115188" y="483063"/>
                  </a:cubicBezTo>
                  <a:lnTo>
                    <a:pt x="229673" y="469210"/>
                  </a:lnTo>
                  <a:cubicBezTo>
                    <a:pt x="234294" y="468308"/>
                    <a:pt x="238773" y="471308"/>
                    <a:pt x="239678" y="475910"/>
                  </a:cubicBezTo>
                  <a:cubicBezTo>
                    <a:pt x="240583" y="480512"/>
                    <a:pt x="237571" y="484973"/>
                    <a:pt x="232951" y="485875"/>
                  </a:cubicBezTo>
                  <a:cubicBezTo>
                    <a:pt x="232757" y="485913"/>
                    <a:pt x="232562" y="485943"/>
                    <a:pt x="232365" y="485968"/>
                  </a:cubicBezTo>
                  <a:lnTo>
                    <a:pt x="116758" y="511812"/>
                  </a:lnTo>
                  <a:cubicBezTo>
                    <a:pt x="116758" y="518589"/>
                    <a:pt x="116758" y="526707"/>
                    <a:pt x="116758" y="534155"/>
                  </a:cubicBezTo>
                  <a:lnTo>
                    <a:pt x="229299" y="520228"/>
                  </a:lnTo>
                  <a:cubicBezTo>
                    <a:pt x="234007" y="520202"/>
                    <a:pt x="237844" y="523983"/>
                    <a:pt x="237869" y="528672"/>
                  </a:cubicBezTo>
                  <a:cubicBezTo>
                    <a:pt x="237890" y="532420"/>
                    <a:pt x="235440" y="535738"/>
                    <a:pt x="231842" y="536836"/>
                  </a:cubicBezTo>
                  <a:lnTo>
                    <a:pt x="118029" y="562531"/>
                  </a:lnTo>
                  <a:cubicBezTo>
                    <a:pt x="121918" y="579884"/>
                    <a:pt x="138145" y="586141"/>
                    <a:pt x="143603" y="591205"/>
                  </a:cubicBezTo>
                  <a:cubicBezTo>
                    <a:pt x="149062" y="596270"/>
                    <a:pt x="154671" y="602302"/>
                    <a:pt x="160428" y="607143"/>
                  </a:cubicBezTo>
                  <a:cubicBezTo>
                    <a:pt x="169261" y="612982"/>
                    <a:pt x="179758" y="615805"/>
                    <a:pt x="190340" y="615187"/>
                  </a:cubicBezTo>
                  <a:cubicBezTo>
                    <a:pt x="200923" y="615816"/>
                    <a:pt x="211424" y="612992"/>
                    <a:pt x="220251" y="607143"/>
                  </a:cubicBezTo>
                  <a:cubicBezTo>
                    <a:pt x="226009" y="602302"/>
                    <a:pt x="231019" y="596940"/>
                    <a:pt x="237076" y="591205"/>
                  </a:cubicBezTo>
                  <a:cubicBezTo>
                    <a:pt x="243133" y="585470"/>
                    <a:pt x="262725" y="578469"/>
                    <a:pt x="263473" y="556126"/>
                  </a:cubicBezTo>
                  <a:cubicBezTo>
                    <a:pt x="263473" y="549125"/>
                    <a:pt x="264071" y="521419"/>
                    <a:pt x="263921" y="505779"/>
                  </a:cubicBezTo>
                  <a:cubicBezTo>
                    <a:pt x="263323" y="466827"/>
                    <a:pt x="281943" y="426162"/>
                    <a:pt x="291365" y="407766"/>
                  </a:cubicBezTo>
                  <a:lnTo>
                    <a:pt x="372873" y="238329"/>
                  </a:lnTo>
                  <a:cubicBezTo>
                    <a:pt x="378131" y="221150"/>
                    <a:pt x="380654" y="203257"/>
                    <a:pt x="380351" y="185301"/>
                  </a:cubicBezTo>
                  <a:cubicBezTo>
                    <a:pt x="380351" y="86767"/>
                    <a:pt x="291664" y="2681"/>
                    <a:pt x="192284" y="372"/>
                  </a:cubicBezTo>
                  <a:close/>
                </a:path>
              </a:pathLst>
            </a:custGeom>
            <a:solidFill>
              <a:srgbClr val="009FDA"/>
            </a:solidFill>
            <a:ln w="7408" cap="flat">
              <a:noFill/>
              <a:prstDash val="solid"/>
              <a:miter/>
            </a:ln>
          </p:spPr>
          <p:txBody>
            <a:bodyPr rtlCol="0" anchor="ctr"/>
            <a:lstStyle/>
            <a:p>
              <a:pPr defTabSz="871014"/>
              <a:endParaRPr lang="de-DE">
                <a:solidFill>
                  <a:srgbClr val="000000"/>
                </a:solidFill>
              </a:endParaRPr>
            </a:p>
          </p:txBody>
        </p:sp>
        <p:sp>
          <p:nvSpPr>
            <p:cNvPr id="363" name="Freihandform: Form 89">
              <a:extLst>
                <a:ext uri="{FF2B5EF4-FFF2-40B4-BE49-F238E27FC236}">
                  <a16:creationId xmlns="" xmlns:a16="http://schemas.microsoft.com/office/drawing/2014/main" id="{2DC262C0-328A-B644-8092-E64C5D9126BA}"/>
                </a:ext>
              </a:extLst>
            </p:cNvPr>
            <p:cNvSpPr/>
            <p:nvPr/>
          </p:nvSpPr>
          <p:spPr>
            <a:xfrm>
              <a:off x="5219686" y="2503426"/>
              <a:ext cx="383239" cy="615224"/>
            </a:xfrm>
            <a:custGeom>
              <a:avLst/>
              <a:gdLst>
                <a:gd name="connsiteX0" fmla="*/ 331642 w 383239"/>
                <a:gd name="connsiteY0" fmla="*/ 225370 h 615224"/>
                <a:gd name="connsiteX1" fmla="*/ 324935 w 383239"/>
                <a:gd name="connsiteY1" fmla="*/ 223872 h 615224"/>
                <a:gd name="connsiteX2" fmla="*/ 322744 w 383239"/>
                <a:gd name="connsiteY2" fmla="*/ 227157 h 615224"/>
                <a:gd name="connsiteX3" fmla="*/ 288047 w 383239"/>
                <a:gd name="connsiteY3" fmla="*/ 303125 h 615224"/>
                <a:gd name="connsiteX4" fmla="*/ 279164 w 383239"/>
                <a:gd name="connsiteY4" fmla="*/ 303174 h 615224"/>
                <a:gd name="connsiteX5" fmla="*/ 277802 w 383239"/>
                <a:gd name="connsiteY5" fmla="*/ 296273 h 615224"/>
                <a:gd name="connsiteX6" fmla="*/ 269277 w 383239"/>
                <a:gd name="connsiteY6" fmla="*/ 137263 h 615224"/>
                <a:gd name="connsiteX7" fmla="*/ 134826 w 383239"/>
                <a:gd name="connsiteY7" fmla="*/ 0 h 615224"/>
                <a:gd name="connsiteX8" fmla="*/ 100952 w 383239"/>
                <a:gd name="connsiteY8" fmla="*/ 172640 h 615224"/>
                <a:gd name="connsiteX9" fmla="*/ 76 w 383239"/>
                <a:gd name="connsiteY9" fmla="*/ 403074 h 615224"/>
                <a:gd name="connsiteX10" fmla="*/ 41353 w 383239"/>
                <a:gd name="connsiteY10" fmla="*/ 531176 h 615224"/>
                <a:gd name="connsiteX11" fmla="*/ 200107 w 383239"/>
                <a:gd name="connsiteY11" fmla="*/ 615187 h 615224"/>
                <a:gd name="connsiteX12" fmla="*/ 207823 w 383239"/>
                <a:gd name="connsiteY12" fmla="*/ 608944 h 615224"/>
                <a:gd name="connsiteX13" fmla="*/ 201555 w 383239"/>
                <a:gd name="connsiteY13" fmla="*/ 601260 h 615224"/>
                <a:gd name="connsiteX14" fmla="*/ 200107 w 383239"/>
                <a:gd name="connsiteY14" fmla="*/ 601260 h 615224"/>
                <a:gd name="connsiteX15" fmla="*/ 81360 w 383239"/>
                <a:gd name="connsiteY15" fmla="*/ 486415 h 615224"/>
                <a:gd name="connsiteX16" fmla="*/ 80911 w 383239"/>
                <a:gd name="connsiteY16" fmla="*/ 479563 h 615224"/>
                <a:gd name="connsiteX17" fmla="*/ 105289 w 383239"/>
                <a:gd name="connsiteY17" fmla="*/ 398680 h 615224"/>
                <a:gd name="connsiteX18" fmla="*/ 112767 w 383239"/>
                <a:gd name="connsiteY18" fmla="*/ 395105 h 615224"/>
                <a:gd name="connsiteX19" fmla="*/ 118599 w 383239"/>
                <a:gd name="connsiteY19" fmla="*/ 400914 h 615224"/>
                <a:gd name="connsiteX20" fmla="*/ 152025 w 383239"/>
                <a:gd name="connsiteY20" fmla="*/ 450293 h 615224"/>
                <a:gd name="connsiteX21" fmla="*/ 155988 w 383239"/>
                <a:gd name="connsiteY21" fmla="*/ 453123 h 615224"/>
                <a:gd name="connsiteX22" fmla="*/ 155465 w 383239"/>
                <a:gd name="connsiteY22" fmla="*/ 441951 h 615224"/>
                <a:gd name="connsiteX23" fmla="*/ 161148 w 383239"/>
                <a:gd name="connsiteY23" fmla="*/ 369931 h 615224"/>
                <a:gd name="connsiteX24" fmla="*/ 214988 w 383239"/>
                <a:gd name="connsiteY24" fmla="*/ 292326 h 615224"/>
                <a:gd name="connsiteX25" fmla="*/ 222840 w 383239"/>
                <a:gd name="connsiteY25" fmla="*/ 291283 h 615224"/>
                <a:gd name="connsiteX26" fmla="*/ 226729 w 383239"/>
                <a:gd name="connsiteY26" fmla="*/ 298209 h 615224"/>
                <a:gd name="connsiteX27" fmla="*/ 236151 w 383239"/>
                <a:gd name="connsiteY27" fmla="*/ 365686 h 615224"/>
                <a:gd name="connsiteX28" fmla="*/ 272792 w 383239"/>
                <a:gd name="connsiteY28" fmla="*/ 431078 h 615224"/>
                <a:gd name="connsiteX29" fmla="*/ 279746 w 383239"/>
                <a:gd name="connsiteY29" fmla="*/ 441430 h 615224"/>
                <a:gd name="connsiteX30" fmla="*/ 299787 w 383239"/>
                <a:gd name="connsiteY30" fmla="*/ 531697 h 615224"/>
                <a:gd name="connsiteX31" fmla="*/ 273241 w 383239"/>
                <a:gd name="connsiteY31" fmla="*/ 580927 h 615224"/>
                <a:gd name="connsiteX32" fmla="*/ 273323 w 383239"/>
                <a:gd name="connsiteY32" fmla="*/ 584929 h 615224"/>
                <a:gd name="connsiteX33" fmla="*/ 276606 w 383239"/>
                <a:gd name="connsiteY33" fmla="*/ 585396 h 615224"/>
                <a:gd name="connsiteX34" fmla="*/ 383239 w 383239"/>
                <a:gd name="connsiteY34" fmla="*/ 403372 h 615224"/>
                <a:gd name="connsiteX35" fmla="*/ 331642 w 383239"/>
                <a:gd name="connsiteY35" fmla="*/ 225370 h 615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83239" h="615224">
                  <a:moveTo>
                    <a:pt x="331642" y="225370"/>
                  </a:moveTo>
                  <a:cubicBezTo>
                    <a:pt x="330207" y="223112"/>
                    <a:pt x="327200" y="222441"/>
                    <a:pt x="324935" y="223872"/>
                  </a:cubicBezTo>
                  <a:cubicBezTo>
                    <a:pt x="323768" y="224608"/>
                    <a:pt x="322975" y="225802"/>
                    <a:pt x="322744" y="227157"/>
                  </a:cubicBezTo>
                  <a:cubicBezTo>
                    <a:pt x="319528" y="249501"/>
                    <a:pt x="314518" y="278175"/>
                    <a:pt x="288047" y="303125"/>
                  </a:cubicBezTo>
                  <a:cubicBezTo>
                    <a:pt x="285607" y="305582"/>
                    <a:pt x="281630" y="305603"/>
                    <a:pt x="279164" y="303174"/>
                  </a:cubicBezTo>
                  <a:cubicBezTo>
                    <a:pt x="277332" y="301369"/>
                    <a:pt x="276792" y="298634"/>
                    <a:pt x="277802" y="296273"/>
                  </a:cubicBezTo>
                  <a:cubicBezTo>
                    <a:pt x="298795" y="244636"/>
                    <a:pt x="295672" y="186379"/>
                    <a:pt x="269277" y="137263"/>
                  </a:cubicBezTo>
                  <a:cubicBezTo>
                    <a:pt x="203846" y="20854"/>
                    <a:pt x="144173" y="0"/>
                    <a:pt x="134826" y="0"/>
                  </a:cubicBezTo>
                  <a:cubicBezTo>
                    <a:pt x="125479" y="0"/>
                    <a:pt x="175281" y="54965"/>
                    <a:pt x="100952" y="172640"/>
                  </a:cubicBezTo>
                  <a:cubicBezTo>
                    <a:pt x="65282" y="229094"/>
                    <a:pt x="450" y="326362"/>
                    <a:pt x="76" y="403074"/>
                  </a:cubicBezTo>
                  <a:cubicBezTo>
                    <a:pt x="-1189" y="449207"/>
                    <a:pt x="13371" y="494391"/>
                    <a:pt x="41353" y="531176"/>
                  </a:cubicBezTo>
                  <a:cubicBezTo>
                    <a:pt x="73882" y="579363"/>
                    <a:pt x="128470" y="612282"/>
                    <a:pt x="200107" y="615187"/>
                  </a:cubicBezTo>
                  <a:cubicBezTo>
                    <a:pt x="203969" y="615585"/>
                    <a:pt x="207423" y="612790"/>
                    <a:pt x="207823" y="608944"/>
                  </a:cubicBezTo>
                  <a:cubicBezTo>
                    <a:pt x="208223" y="605098"/>
                    <a:pt x="205417" y="601658"/>
                    <a:pt x="201555" y="601260"/>
                  </a:cubicBezTo>
                  <a:cubicBezTo>
                    <a:pt x="201074" y="601210"/>
                    <a:pt x="200589" y="601210"/>
                    <a:pt x="200107" y="601260"/>
                  </a:cubicBezTo>
                  <a:cubicBezTo>
                    <a:pt x="147015" y="596419"/>
                    <a:pt x="83154" y="562978"/>
                    <a:pt x="81360" y="486415"/>
                  </a:cubicBezTo>
                  <a:cubicBezTo>
                    <a:pt x="81360" y="483957"/>
                    <a:pt x="81360" y="481648"/>
                    <a:pt x="80911" y="479563"/>
                  </a:cubicBezTo>
                  <a:cubicBezTo>
                    <a:pt x="83870" y="451317"/>
                    <a:pt x="92141" y="423879"/>
                    <a:pt x="105289" y="398680"/>
                  </a:cubicBezTo>
                  <a:cubicBezTo>
                    <a:pt x="106828" y="396094"/>
                    <a:pt x="109778" y="394684"/>
                    <a:pt x="112767" y="395105"/>
                  </a:cubicBezTo>
                  <a:cubicBezTo>
                    <a:pt x="115705" y="395701"/>
                    <a:pt x="118000" y="397988"/>
                    <a:pt x="118599" y="400914"/>
                  </a:cubicBezTo>
                  <a:cubicBezTo>
                    <a:pt x="123672" y="420729"/>
                    <a:pt x="135485" y="438179"/>
                    <a:pt x="152025" y="450293"/>
                  </a:cubicBezTo>
                  <a:cubicBezTo>
                    <a:pt x="153670" y="451559"/>
                    <a:pt x="154941" y="452453"/>
                    <a:pt x="155988" y="453123"/>
                  </a:cubicBezTo>
                  <a:cubicBezTo>
                    <a:pt x="155988" y="449995"/>
                    <a:pt x="155988" y="445675"/>
                    <a:pt x="155465" y="441951"/>
                  </a:cubicBezTo>
                  <a:cubicBezTo>
                    <a:pt x="152991" y="417800"/>
                    <a:pt x="154915" y="393402"/>
                    <a:pt x="161148" y="369931"/>
                  </a:cubicBezTo>
                  <a:cubicBezTo>
                    <a:pt x="172739" y="330160"/>
                    <a:pt x="213493" y="293815"/>
                    <a:pt x="214988" y="292326"/>
                  </a:cubicBezTo>
                  <a:cubicBezTo>
                    <a:pt x="217141" y="290402"/>
                    <a:pt x="220256" y="289988"/>
                    <a:pt x="222840" y="291283"/>
                  </a:cubicBezTo>
                  <a:cubicBezTo>
                    <a:pt x="225467" y="292550"/>
                    <a:pt x="227020" y="295317"/>
                    <a:pt x="226729" y="298209"/>
                  </a:cubicBezTo>
                  <a:cubicBezTo>
                    <a:pt x="225676" y="321087"/>
                    <a:pt x="228870" y="343962"/>
                    <a:pt x="236151" y="365686"/>
                  </a:cubicBezTo>
                  <a:cubicBezTo>
                    <a:pt x="245647" y="388887"/>
                    <a:pt x="257952" y="410847"/>
                    <a:pt x="272792" y="431078"/>
                  </a:cubicBezTo>
                  <a:cubicBezTo>
                    <a:pt x="275484" y="435025"/>
                    <a:pt x="277802" y="438525"/>
                    <a:pt x="279746" y="441430"/>
                  </a:cubicBezTo>
                  <a:cubicBezTo>
                    <a:pt x="299039" y="471221"/>
                    <a:pt x="306143" y="503172"/>
                    <a:pt x="299787" y="531697"/>
                  </a:cubicBezTo>
                  <a:cubicBezTo>
                    <a:pt x="295551" y="550189"/>
                    <a:pt x="286379" y="567197"/>
                    <a:pt x="273241" y="580927"/>
                  </a:cubicBezTo>
                  <a:cubicBezTo>
                    <a:pt x="272154" y="582055"/>
                    <a:pt x="272191" y="583847"/>
                    <a:pt x="273323" y="584929"/>
                  </a:cubicBezTo>
                  <a:cubicBezTo>
                    <a:pt x="274203" y="585770"/>
                    <a:pt x="275524" y="585958"/>
                    <a:pt x="276606" y="585396"/>
                  </a:cubicBezTo>
                  <a:cubicBezTo>
                    <a:pt x="334633" y="555605"/>
                    <a:pt x="381744" y="494607"/>
                    <a:pt x="383239" y="403372"/>
                  </a:cubicBezTo>
                  <a:cubicBezTo>
                    <a:pt x="382633" y="340466"/>
                    <a:pt x="364791" y="278919"/>
                    <a:pt x="331642" y="225370"/>
                  </a:cubicBezTo>
                  <a:close/>
                </a:path>
              </a:pathLst>
            </a:custGeom>
            <a:solidFill>
              <a:srgbClr val="009FDA"/>
            </a:solidFill>
            <a:ln w="7408" cap="flat">
              <a:noFill/>
              <a:prstDash val="solid"/>
              <a:miter/>
            </a:ln>
          </p:spPr>
          <p:txBody>
            <a:bodyPr rtlCol="0" anchor="ctr"/>
            <a:lstStyle/>
            <a:p>
              <a:pPr defTabSz="871014"/>
              <a:endParaRPr lang="de-DE">
                <a:solidFill>
                  <a:srgbClr val="000000"/>
                </a:solidFill>
              </a:endParaRPr>
            </a:p>
          </p:txBody>
        </p:sp>
      </p:grpSp>
      <p:sp>
        <p:nvSpPr>
          <p:cNvPr id="364" name="Freihandform: Form 82">
            <a:extLst>
              <a:ext uri="{FF2B5EF4-FFF2-40B4-BE49-F238E27FC236}">
                <a16:creationId xmlns="" xmlns:a16="http://schemas.microsoft.com/office/drawing/2014/main" id="{225454B3-596A-C543-A197-4121197EF380}"/>
              </a:ext>
            </a:extLst>
          </p:cNvPr>
          <p:cNvSpPr/>
          <p:nvPr/>
        </p:nvSpPr>
        <p:spPr>
          <a:xfrm>
            <a:off x="8493445" y="2570118"/>
            <a:ext cx="178342" cy="409325"/>
          </a:xfrm>
          <a:custGeom>
            <a:avLst/>
            <a:gdLst>
              <a:gd name="connsiteX0" fmla="*/ 194771 w 251358"/>
              <a:gd name="connsiteY0" fmla="*/ 463700 h 576912"/>
              <a:gd name="connsiteX1" fmla="*/ 170212 w 251358"/>
              <a:gd name="connsiteY1" fmla="*/ 469509 h 576912"/>
              <a:gd name="connsiteX2" fmla="*/ 78336 w 251358"/>
              <a:gd name="connsiteY2" fmla="*/ 377008 h 576912"/>
              <a:gd name="connsiteX3" fmla="*/ 84106 w 251358"/>
              <a:gd name="connsiteY3" fmla="*/ 355633 h 576912"/>
              <a:gd name="connsiteX4" fmla="*/ 82331 w 251358"/>
              <a:gd name="connsiteY4" fmla="*/ 343493 h 576912"/>
              <a:gd name="connsiteX5" fmla="*/ 168510 w 251358"/>
              <a:gd name="connsiteY5" fmla="*/ 256726 h 576912"/>
              <a:gd name="connsiteX6" fmla="*/ 244697 w 251358"/>
              <a:gd name="connsiteY6" fmla="*/ 233468 h 576912"/>
              <a:gd name="connsiteX7" fmla="*/ 221596 w 251358"/>
              <a:gd name="connsiteY7" fmla="*/ 156762 h 576912"/>
              <a:gd name="connsiteX8" fmla="*/ 170212 w 251358"/>
              <a:gd name="connsiteY8" fmla="*/ 155883 h 576912"/>
              <a:gd name="connsiteX9" fmla="*/ 78336 w 251358"/>
              <a:gd name="connsiteY9" fmla="*/ 63382 h 576912"/>
              <a:gd name="connsiteX10" fmla="*/ 63236 w 251358"/>
              <a:gd name="connsiteY10" fmla="*/ 5738 h 576912"/>
              <a:gd name="connsiteX11" fmla="*/ 5981 w 251358"/>
              <a:gd name="connsiteY11" fmla="*/ 20941 h 576912"/>
              <a:gd name="connsiteX12" fmla="*/ 21082 w 251358"/>
              <a:gd name="connsiteY12" fmla="*/ 78585 h 576912"/>
              <a:gd name="connsiteX13" fmla="*/ 55182 w 251358"/>
              <a:gd name="connsiteY13" fmla="*/ 82225 h 576912"/>
              <a:gd name="connsiteX14" fmla="*/ 147872 w 251358"/>
              <a:gd name="connsiteY14" fmla="*/ 175545 h 576912"/>
              <a:gd name="connsiteX15" fmla="*/ 146910 w 251358"/>
              <a:gd name="connsiteY15" fmla="*/ 236319 h 576912"/>
              <a:gd name="connsiteX16" fmla="*/ 64133 w 251358"/>
              <a:gd name="connsiteY16" fmla="*/ 319660 h 576912"/>
              <a:gd name="connsiteX17" fmla="*/ 6293 w 251358"/>
              <a:gd name="connsiteY17" fmla="*/ 333372 h 576912"/>
              <a:gd name="connsiteX18" fmla="*/ 19913 w 251358"/>
              <a:gd name="connsiteY18" fmla="*/ 391606 h 576912"/>
              <a:gd name="connsiteX19" fmla="*/ 41941 w 251358"/>
              <a:gd name="connsiteY19" fmla="*/ 397936 h 576912"/>
              <a:gd name="connsiteX20" fmla="*/ 54960 w 251358"/>
              <a:gd name="connsiteY20" fmla="*/ 395776 h 576912"/>
              <a:gd name="connsiteX21" fmla="*/ 147872 w 251358"/>
              <a:gd name="connsiteY21" fmla="*/ 489172 h 576912"/>
              <a:gd name="connsiteX22" fmla="*/ 163904 w 251358"/>
              <a:gd name="connsiteY22" fmla="*/ 567577 h 576912"/>
              <a:gd name="connsiteX23" fmla="*/ 241778 w 251358"/>
              <a:gd name="connsiteY23" fmla="*/ 551435 h 576912"/>
              <a:gd name="connsiteX24" fmla="*/ 225746 w 251358"/>
              <a:gd name="connsiteY24" fmla="*/ 473030 h 576912"/>
              <a:gd name="connsiteX25" fmla="*/ 194771 w 251358"/>
              <a:gd name="connsiteY25" fmla="*/ 463700 h 576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51358" h="576912">
                <a:moveTo>
                  <a:pt x="194771" y="463700"/>
                </a:moveTo>
                <a:cubicBezTo>
                  <a:pt x="186247" y="463687"/>
                  <a:pt x="177839" y="465677"/>
                  <a:pt x="170212" y="469509"/>
                </a:cubicBezTo>
                <a:lnTo>
                  <a:pt x="78336" y="377008"/>
                </a:lnTo>
                <a:cubicBezTo>
                  <a:pt x="82111" y="370525"/>
                  <a:pt x="84102" y="363148"/>
                  <a:pt x="84106" y="355633"/>
                </a:cubicBezTo>
                <a:cubicBezTo>
                  <a:pt x="84123" y="351519"/>
                  <a:pt x="83525" y="347427"/>
                  <a:pt x="82331" y="343493"/>
                </a:cubicBezTo>
                <a:lnTo>
                  <a:pt x="168510" y="256726"/>
                </a:lnTo>
                <a:cubicBezTo>
                  <a:pt x="195928" y="271485"/>
                  <a:pt x="230038" y="261072"/>
                  <a:pt x="244697" y="233468"/>
                </a:cubicBezTo>
                <a:cubicBezTo>
                  <a:pt x="259357" y="205863"/>
                  <a:pt x="249014" y="171521"/>
                  <a:pt x="221596" y="156762"/>
                </a:cubicBezTo>
                <a:cubicBezTo>
                  <a:pt x="205608" y="148155"/>
                  <a:pt x="186481" y="147828"/>
                  <a:pt x="170212" y="155883"/>
                </a:cubicBezTo>
                <a:lnTo>
                  <a:pt x="78336" y="63382"/>
                </a:lnTo>
                <a:cubicBezTo>
                  <a:pt x="89977" y="43265"/>
                  <a:pt x="83215" y="17457"/>
                  <a:pt x="63236" y="5738"/>
                </a:cubicBezTo>
                <a:cubicBezTo>
                  <a:pt x="43255" y="-5982"/>
                  <a:pt x="17622" y="825"/>
                  <a:pt x="5981" y="20941"/>
                </a:cubicBezTo>
                <a:cubicBezTo>
                  <a:pt x="-5659" y="41057"/>
                  <a:pt x="1101" y="66865"/>
                  <a:pt x="21082" y="78585"/>
                </a:cubicBezTo>
                <a:cubicBezTo>
                  <a:pt x="31411" y="84644"/>
                  <a:pt x="43821" y="85969"/>
                  <a:pt x="55182" y="82225"/>
                </a:cubicBezTo>
                <a:lnTo>
                  <a:pt x="147872" y="175545"/>
                </a:lnTo>
                <a:cubicBezTo>
                  <a:pt x="135804" y="193880"/>
                  <a:pt x="135429" y="217607"/>
                  <a:pt x="146910" y="236319"/>
                </a:cubicBezTo>
                <a:lnTo>
                  <a:pt x="64133" y="319660"/>
                </a:lnTo>
                <a:cubicBezTo>
                  <a:pt x="44400" y="307366"/>
                  <a:pt x="18504" y="313505"/>
                  <a:pt x="6293" y="333372"/>
                </a:cubicBezTo>
                <a:cubicBezTo>
                  <a:pt x="-5917" y="353240"/>
                  <a:pt x="180" y="379312"/>
                  <a:pt x="19913" y="391606"/>
                </a:cubicBezTo>
                <a:cubicBezTo>
                  <a:pt x="26531" y="395729"/>
                  <a:pt x="34157" y="397921"/>
                  <a:pt x="41941" y="397936"/>
                </a:cubicBezTo>
                <a:cubicBezTo>
                  <a:pt x="46369" y="397940"/>
                  <a:pt x="50767" y="397210"/>
                  <a:pt x="54960" y="395776"/>
                </a:cubicBezTo>
                <a:lnTo>
                  <a:pt x="147872" y="489172"/>
                </a:lnTo>
                <a:cubicBezTo>
                  <a:pt x="130794" y="515280"/>
                  <a:pt x="137973" y="550383"/>
                  <a:pt x="163904" y="567577"/>
                </a:cubicBezTo>
                <a:cubicBezTo>
                  <a:pt x="189835" y="584770"/>
                  <a:pt x="224701" y="577543"/>
                  <a:pt x="241778" y="551435"/>
                </a:cubicBezTo>
                <a:cubicBezTo>
                  <a:pt x="258856" y="525327"/>
                  <a:pt x="251677" y="490224"/>
                  <a:pt x="225746" y="473030"/>
                </a:cubicBezTo>
                <a:cubicBezTo>
                  <a:pt x="216551" y="466934"/>
                  <a:pt x="205781" y="463690"/>
                  <a:pt x="194771" y="463700"/>
                </a:cubicBezTo>
                <a:close/>
              </a:path>
            </a:pathLst>
          </a:custGeom>
          <a:solidFill>
            <a:srgbClr val="009FDA"/>
          </a:solidFill>
          <a:ln w="7374" cap="flat">
            <a:noFill/>
            <a:prstDash val="solid"/>
            <a:miter/>
          </a:ln>
        </p:spPr>
        <p:txBody>
          <a:bodyPr rtlCol="0" anchor="ctr"/>
          <a:lstStyle/>
          <a:p>
            <a:pPr defTabSz="871014"/>
            <a:endParaRPr lang="de-DE">
              <a:solidFill>
                <a:srgbClr val="000000"/>
              </a:solidFill>
            </a:endParaRPr>
          </a:p>
        </p:txBody>
      </p:sp>
      <p:sp>
        <p:nvSpPr>
          <p:cNvPr id="58" name="CasellaDiTesto 57"/>
          <p:cNvSpPr txBox="1"/>
          <p:nvPr/>
        </p:nvSpPr>
        <p:spPr>
          <a:xfrm>
            <a:off x="620982" y="1612909"/>
            <a:ext cx="2770315" cy="461665"/>
          </a:xfrm>
          <a:prstGeom prst="rect">
            <a:avLst/>
          </a:prstGeom>
          <a:noFill/>
        </p:spPr>
        <p:txBody>
          <a:bodyPr wrap="square" rtlCol="0">
            <a:spAutoFit/>
          </a:bodyPr>
          <a:lstStyle/>
          <a:p>
            <a:r>
              <a:rPr lang="it-IT" sz="2400" b="1" dirty="0">
                <a:solidFill>
                  <a:srgbClr val="232323"/>
                </a:solidFill>
              </a:rPr>
              <a:t>EBITDA | B€</a:t>
            </a:r>
          </a:p>
        </p:txBody>
      </p:sp>
      <p:cxnSp>
        <p:nvCxnSpPr>
          <p:cNvPr id="21" name="Connettore 1 20"/>
          <p:cNvCxnSpPr/>
          <p:nvPr>
            <p:custDataLst>
              <p:tags r:id="rId3"/>
            </p:custDataLst>
          </p:nvPr>
        </p:nvCxnSpPr>
        <p:spPr bwMode="auto">
          <a:xfrm>
            <a:off x="2153047" y="3201988"/>
            <a:ext cx="278607" cy="0"/>
          </a:xfrm>
          <a:prstGeom prst="line">
            <a:avLst/>
          </a:prstGeom>
          <a:ln w="3175" cap="flat" cmpd="sng" algn="ctr">
            <a:solidFill>
              <a:schemeClr val="tx1"/>
            </a:solidFill>
            <a:prstDash val="lg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 name="Connettore 1 21"/>
          <p:cNvCxnSpPr/>
          <p:nvPr>
            <p:custDataLst>
              <p:tags r:id="rId4"/>
            </p:custDataLst>
          </p:nvPr>
        </p:nvCxnSpPr>
        <p:spPr bwMode="auto">
          <a:xfrm>
            <a:off x="2989660" y="2474119"/>
            <a:ext cx="278607" cy="0"/>
          </a:xfrm>
          <a:prstGeom prst="line">
            <a:avLst/>
          </a:prstGeom>
          <a:ln w="3175" cap="flat" cmpd="sng" algn="ctr">
            <a:solidFill>
              <a:schemeClr val="tx1"/>
            </a:solidFill>
            <a:prstDash val="lg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9" name="Connettore 1 28"/>
          <p:cNvCxnSpPr/>
          <p:nvPr>
            <p:custDataLst>
              <p:tags r:id="rId5"/>
            </p:custDataLst>
          </p:nvPr>
        </p:nvCxnSpPr>
        <p:spPr bwMode="auto">
          <a:xfrm>
            <a:off x="1317229" y="4371182"/>
            <a:ext cx="278607" cy="0"/>
          </a:xfrm>
          <a:prstGeom prst="line">
            <a:avLst/>
          </a:prstGeom>
          <a:ln w="3175" cap="flat" cmpd="sng" algn="ctr">
            <a:solidFill>
              <a:schemeClr val="tx1"/>
            </a:solidFill>
            <a:prstDash val="lg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graphicFrame>
        <p:nvGraphicFramePr>
          <p:cNvPr id="142" name="Chart 3"/>
          <p:cNvGraphicFramePr/>
          <p:nvPr>
            <p:custDataLst>
              <p:tags r:id="rId6"/>
            </p:custDataLst>
            <p:extLst>
              <p:ext uri="{D42A27DB-BD31-4B8C-83A1-F6EECF244321}">
                <p14:modId xmlns:p14="http://schemas.microsoft.com/office/powerpoint/2010/main" val="973989276"/>
              </p:ext>
            </p:extLst>
          </p:nvPr>
        </p:nvGraphicFramePr>
        <p:xfrm>
          <a:off x="579835" y="2225675"/>
          <a:ext cx="4262438" cy="3425825"/>
        </p:xfrm>
        <a:graphic>
          <a:graphicData uri="http://schemas.openxmlformats.org/drawingml/2006/chart">
            <c:chart xmlns:c="http://schemas.openxmlformats.org/drawingml/2006/chart" xmlns:r="http://schemas.openxmlformats.org/officeDocument/2006/relationships" r:id="rId23"/>
          </a:graphicData>
        </a:graphic>
      </p:graphicFrame>
      <p:sp>
        <p:nvSpPr>
          <p:cNvPr id="104" name="Textplatzhalter 3"/>
          <p:cNvSpPr>
            <a:spLocks noGrp="1"/>
          </p:cNvSpPr>
          <p:nvPr>
            <p:custDataLst>
              <p:tags r:id="rId7"/>
            </p:custDataLst>
          </p:nvPr>
        </p:nvSpPr>
        <p:spPr bwMode="auto">
          <a:xfrm>
            <a:off x="1722835" y="5651500"/>
            <a:ext cx="304007" cy="256382"/>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4000" kern="1200" baseline="0" dirty="0" smtClean="0">
                <a:solidFill>
                  <a:schemeClr val="tx2"/>
                </a:solidFill>
                <a:latin typeface="Segoe UI" panose="020B0502040204020203" pitchFamily="34" charset="0"/>
                <a:ea typeface="+mn-ea"/>
                <a:cs typeface="Segoe UI" panose="020B0502040204020203" pitchFamily="34" charset="0"/>
              </a:defRPr>
            </a:lvl1pPr>
            <a:lvl2pPr marL="505067"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3600" kern="1200" dirty="0" smtClean="0">
                <a:solidFill>
                  <a:schemeClr val="tx2"/>
                </a:solidFill>
                <a:latin typeface="Segoe UI" panose="020B0502040204020203" pitchFamily="34" charset="0"/>
                <a:ea typeface="+mn-ea"/>
                <a:cs typeface="Segoe UI" panose="020B0502040204020203" pitchFamily="34" charset="0"/>
              </a:defRPr>
            </a:lvl2pPr>
            <a:lvl3pPr marL="1028279"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3200" kern="1200" dirty="0" smtClean="0">
                <a:solidFill>
                  <a:schemeClr val="tx2"/>
                </a:solidFill>
                <a:latin typeface="Segoe UI" panose="020B0502040204020203" pitchFamily="34" charset="0"/>
                <a:ea typeface="+mn-ea"/>
                <a:cs typeface="Segoe UI" panose="020B0502040204020203" pitchFamily="34" charset="0"/>
              </a:defRPr>
            </a:lvl3pPr>
            <a:lvl4pPr marL="1533347"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2800" kern="1200" dirty="0" smtClean="0">
                <a:solidFill>
                  <a:schemeClr val="tx2"/>
                </a:solidFill>
                <a:latin typeface="Segoe UI" panose="020B0502040204020203" pitchFamily="34" charset="0"/>
                <a:ea typeface="+mn-ea"/>
                <a:cs typeface="Segoe UI" panose="020B0502040204020203" pitchFamily="34" charset="0"/>
              </a:defRPr>
            </a:lvl4pPr>
            <a:lvl5pPr marL="2056559"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2400" kern="1200" dirty="0">
                <a:solidFill>
                  <a:schemeClr val="tx2"/>
                </a:solidFill>
                <a:latin typeface="Segoe UI" panose="020B0502040204020203" pitchFamily="34" charset="0"/>
                <a:ea typeface="+mn-ea"/>
                <a:cs typeface="Segoe UI" panose="020B0502040204020203" pitchFamily="34" charset="0"/>
              </a:defRPr>
            </a:lvl5pPr>
            <a:lvl6pPr marL="6705229"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6pPr>
            <a:lvl7pPr marL="7924362"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7pPr>
            <a:lvl8pPr marL="9143493"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8pPr>
            <a:lvl9pPr marL="10362626"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9pPr>
          </a:lstStyle>
          <a:p>
            <a:pPr algn="ctr">
              <a:spcBef>
                <a:spcPct val="0"/>
              </a:spcBef>
              <a:spcAft>
                <a:spcPct val="0"/>
              </a:spcAft>
            </a:pPr>
            <a:fld id="{F322F886-9E52-47CD-8DBC-3B7D5ABB17EC}" type="datetime'''''''''R''''''et''''i'''''''''''''''''''''''''''''''''''''">
              <a:rPr lang="it-IT" altLang="en-US" sz="1400">
                <a:latin typeface="+mn-lt"/>
                <a:cs typeface="+mn-cs"/>
              </a:rPr>
              <a:pPr/>
              <a:t>Reti</a:t>
            </a:fld>
            <a:endParaRPr lang="it-IT" sz="1400" dirty="0">
              <a:latin typeface="+mn-lt"/>
              <a:cs typeface="+mn-cs"/>
            </a:endParaRPr>
          </a:p>
        </p:txBody>
      </p:sp>
      <p:sp>
        <p:nvSpPr>
          <p:cNvPr id="113" name="Textplatzhalter 3"/>
          <p:cNvSpPr>
            <a:spLocks noGrp="1"/>
          </p:cNvSpPr>
          <p:nvPr>
            <p:custDataLst>
              <p:tags r:id="rId8"/>
            </p:custDataLst>
          </p:nvPr>
        </p:nvSpPr>
        <p:spPr bwMode="auto">
          <a:xfrm>
            <a:off x="744935" y="5651500"/>
            <a:ext cx="587375" cy="256382"/>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4000" kern="1200" baseline="0" dirty="0" smtClean="0">
                <a:solidFill>
                  <a:schemeClr val="tx2"/>
                </a:solidFill>
                <a:latin typeface="Segoe UI" panose="020B0502040204020203" pitchFamily="34" charset="0"/>
                <a:ea typeface="+mn-ea"/>
                <a:cs typeface="Segoe UI" panose="020B0502040204020203" pitchFamily="34" charset="0"/>
              </a:defRPr>
            </a:lvl1pPr>
            <a:lvl2pPr marL="505067"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3600" kern="1200" dirty="0" smtClean="0">
                <a:solidFill>
                  <a:schemeClr val="tx2"/>
                </a:solidFill>
                <a:latin typeface="Segoe UI" panose="020B0502040204020203" pitchFamily="34" charset="0"/>
                <a:ea typeface="+mn-ea"/>
                <a:cs typeface="Segoe UI" panose="020B0502040204020203" pitchFamily="34" charset="0"/>
              </a:defRPr>
            </a:lvl2pPr>
            <a:lvl3pPr marL="1028279"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3200" kern="1200" dirty="0" smtClean="0">
                <a:solidFill>
                  <a:schemeClr val="tx2"/>
                </a:solidFill>
                <a:latin typeface="Segoe UI" panose="020B0502040204020203" pitchFamily="34" charset="0"/>
                <a:ea typeface="+mn-ea"/>
                <a:cs typeface="Segoe UI" panose="020B0502040204020203" pitchFamily="34" charset="0"/>
              </a:defRPr>
            </a:lvl3pPr>
            <a:lvl4pPr marL="1533347"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2800" kern="1200" dirty="0" smtClean="0">
                <a:solidFill>
                  <a:schemeClr val="tx2"/>
                </a:solidFill>
                <a:latin typeface="Segoe UI" panose="020B0502040204020203" pitchFamily="34" charset="0"/>
                <a:ea typeface="+mn-ea"/>
                <a:cs typeface="Segoe UI" panose="020B0502040204020203" pitchFamily="34" charset="0"/>
              </a:defRPr>
            </a:lvl4pPr>
            <a:lvl5pPr marL="2056559"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2400" kern="1200" dirty="0">
                <a:solidFill>
                  <a:schemeClr val="tx2"/>
                </a:solidFill>
                <a:latin typeface="Segoe UI" panose="020B0502040204020203" pitchFamily="34" charset="0"/>
                <a:ea typeface="+mn-ea"/>
                <a:cs typeface="Segoe UI" panose="020B0502040204020203" pitchFamily="34" charset="0"/>
              </a:defRPr>
            </a:lvl5pPr>
            <a:lvl6pPr marL="6705229"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6pPr>
            <a:lvl7pPr marL="7924362"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7pPr>
            <a:lvl8pPr marL="9143493"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8pPr>
            <a:lvl9pPr marL="10362626"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9pPr>
          </a:lstStyle>
          <a:p>
            <a:pPr algn="ctr">
              <a:spcBef>
                <a:spcPct val="0"/>
              </a:spcBef>
              <a:spcAft>
                <a:spcPct val="0"/>
              </a:spcAft>
            </a:pPr>
            <a:fld id="{52F50670-18D2-4921-A051-5AF31F1C77AE}" type="datetime'''E''''n''''''''e''r''''''''g''''''''''''''i''''''''''a'''">
              <a:rPr lang="it-IT" altLang="en-US" sz="1400">
                <a:latin typeface="+mn-lt"/>
                <a:cs typeface="+mn-cs"/>
              </a:rPr>
              <a:pPr/>
              <a:t>Energia</a:t>
            </a:fld>
            <a:endParaRPr lang="it-IT" sz="1400" dirty="0">
              <a:latin typeface="+mn-lt"/>
              <a:cs typeface="+mn-cs"/>
            </a:endParaRPr>
          </a:p>
        </p:txBody>
      </p:sp>
      <p:sp>
        <p:nvSpPr>
          <p:cNvPr id="106" name="Textplatzhalter 3"/>
          <p:cNvSpPr>
            <a:spLocks noGrp="1"/>
          </p:cNvSpPr>
          <p:nvPr>
            <p:custDataLst>
              <p:tags r:id="rId9"/>
            </p:custDataLst>
          </p:nvPr>
        </p:nvSpPr>
        <p:spPr bwMode="auto">
          <a:xfrm>
            <a:off x="2326879" y="5651500"/>
            <a:ext cx="766763" cy="256382"/>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4000" kern="1200" baseline="0" dirty="0" smtClean="0">
                <a:solidFill>
                  <a:schemeClr val="tx2"/>
                </a:solidFill>
                <a:latin typeface="Segoe UI" panose="020B0502040204020203" pitchFamily="34" charset="0"/>
                <a:ea typeface="+mn-ea"/>
                <a:cs typeface="Segoe UI" panose="020B0502040204020203" pitchFamily="34" charset="0"/>
              </a:defRPr>
            </a:lvl1pPr>
            <a:lvl2pPr marL="505067"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3600" kern="1200" dirty="0" smtClean="0">
                <a:solidFill>
                  <a:schemeClr val="tx2"/>
                </a:solidFill>
                <a:latin typeface="Segoe UI" panose="020B0502040204020203" pitchFamily="34" charset="0"/>
                <a:ea typeface="+mn-ea"/>
                <a:cs typeface="Segoe UI" panose="020B0502040204020203" pitchFamily="34" charset="0"/>
              </a:defRPr>
            </a:lvl2pPr>
            <a:lvl3pPr marL="1028279"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3200" kern="1200" dirty="0" smtClean="0">
                <a:solidFill>
                  <a:schemeClr val="tx2"/>
                </a:solidFill>
                <a:latin typeface="Segoe UI" panose="020B0502040204020203" pitchFamily="34" charset="0"/>
                <a:ea typeface="+mn-ea"/>
                <a:cs typeface="Segoe UI" panose="020B0502040204020203" pitchFamily="34" charset="0"/>
              </a:defRPr>
            </a:lvl3pPr>
            <a:lvl4pPr marL="1533347"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2800" kern="1200" dirty="0" smtClean="0">
                <a:solidFill>
                  <a:schemeClr val="tx2"/>
                </a:solidFill>
                <a:latin typeface="Segoe UI" panose="020B0502040204020203" pitchFamily="34" charset="0"/>
                <a:ea typeface="+mn-ea"/>
                <a:cs typeface="Segoe UI" panose="020B0502040204020203" pitchFamily="34" charset="0"/>
              </a:defRPr>
            </a:lvl4pPr>
            <a:lvl5pPr marL="2056559"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2400" kern="1200" dirty="0">
                <a:solidFill>
                  <a:schemeClr val="tx2"/>
                </a:solidFill>
                <a:latin typeface="Segoe UI" panose="020B0502040204020203" pitchFamily="34" charset="0"/>
                <a:ea typeface="+mn-ea"/>
                <a:cs typeface="Segoe UI" panose="020B0502040204020203" pitchFamily="34" charset="0"/>
              </a:defRPr>
            </a:lvl5pPr>
            <a:lvl6pPr marL="6705229"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6pPr>
            <a:lvl7pPr marL="7924362"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7pPr>
            <a:lvl8pPr marL="9143493"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8pPr>
            <a:lvl9pPr marL="10362626"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9pPr>
          </a:lstStyle>
          <a:p>
            <a:pPr algn="ctr">
              <a:spcBef>
                <a:spcPct val="0"/>
              </a:spcBef>
              <a:spcAft>
                <a:spcPct val="0"/>
              </a:spcAft>
            </a:pPr>
            <a:fld id="{FD61D74E-D413-4DC6-B118-6FA5ABE097E7}" type="datetime'''''''''''''''Am''''''''''''''''''''b''''i''''''e''nt''''''e'">
              <a:rPr lang="it-IT" altLang="en-US" sz="1400">
                <a:latin typeface="+mn-lt"/>
                <a:cs typeface="+mn-cs"/>
              </a:rPr>
              <a:pPr/>
              <a:t>Ambiente</a:t>
            </a:fld>
            <a:endParaRPr lang="it-IT" sz="1400" dirty="0">
              <a:latin typeface="+mn-lt"/>
              <a:cs typeface="+mn-cs"/>
            </a:endParaRPr>
          </a:p>
        </p:txBody>
      </p:sp>
      <p:sp>
        <p:nvSpPr>
          <p:cNvPr id="107" name="Textplatzhalter 3"/>
          <p:cNvSpPr>
            <a:spLocks noGrp="1"/>
          </p:cNvSpPr>
          <p:nvPr>
            <p:custDataLst>
              <p:tags r:id="rId10"/>
            </p:custDataLst>
          </p:nvPr>
        </p:nvSpPr>
        <p:spPr bwMode="auto">
          <a:xfrm>
            <a:off x="3351610" y="5651500"/>
            <a:ext cx="390525" cy="256382"/>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4000" kern="1200" baseline="0" dirty="0" smtClean="0">
                <a:solidFill>
                  <a:schemeClr val="tx2"/>
                </a:solidFill>
                <a:latin typeface="Segoe UI" panose="020B0502040204020203" pitchFamily="34" charset="0"/>
                <a:ea typeface="+mn-ea"/>
                <a:cs typeface="Segoe UI" panose="020B0502040204020203" pitchFamily="34" charset="0"/>
              </a:defRPr>
            </a:lvl1pPr>
            <a:lvl2pPr marL="505067"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3600" kern="1200" dirty="0" smtClean="0">
                <a:solidFill>
                  <a:schemeClr val="tx2"/>
                </a:solidFill>
                <a:latin typeface="Segoe UI" panose="020B0502040204020203" pitchFamily="34" charset="0"/>
                <a:ea typeface="+mn-ea"/>
                <a:cs typeface="Segoe UI" panose="020B0502040204020203" pitchFamily="34" charset="0"/>
              </a:defRPr>
            </a:lvl2pPr>
            <a:lvl3pPr marL="1028279"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3200" kern="1200" dirty="0" smtClean="0">
                <a:solidFill>
                  <a:schemeClr val="tx2"/>
                </a:solidFill>
                <a:latin typeface="Segoe UI" panose="020B0502040204020203" pitchFamily="34" charset="0"/>
                <a:ea typeface="+mn-ea"/>
                <a:cs typeface="Segoe UI" panose="020B0502040204020203" pitchFamily="34" charset="0"/>
              </a:defRPr>
            </a:lvl3pPr>
            <a:lvl4pPr marL="1533347"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2800" kern="1200" dirty="0" smtClean="0">
                <a:solidFill>
                  <a:schemeClr val="tx2"/>
                </a:solidFill>
                <a:latin typeface="Segoe UI" panose="020B0502040204020203" pitchFamily="34" charset="0"/>
                <a:ea typeface="+mn-ea"/>
                <a:cs typeface="Segoe UI" panose="020B0502040204020203" pitchFamily="34" charset="0"/>
              </a:defRPr>
            </a:lvl4pPr>
            <a:lvl5pPr marL="2056559"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2400" kern="1200" dirty="0">
                <a:solidFill>
                  <a:schemeClr val="tx2"/>
                </a:solidFill>
                <a:latin typeface="Segoe UI" panose="020B0502040204020203" pitchFamily="34" charset="0"/>
                <a:ea typeface="+mn-ea"/>
                <a:cs typeface="Segoe UI" panose="020B0502040204020203" pitchFamily="34" charset="0"/>
              </a:defRPr>
            </a:lvl5pPr>
            <a:lvl6pPr marL="6705229"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6pPr>
            <a:lvl7pPr marL="7924362"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7pPr>
            <a:lvl8pPr marL="9143493"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8pPr>
            <a:lvl9pPr marL="10362626"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9pPr>
          </a:lstStyle>
          <a:p>
            <a:pPr algn="ctr">
              <a:spcBef>
                <a:spcPct val="0"/>
              </a:spcBef>
              <a:spcAft>
                <a:spcPct val="0"/>
              </a:spcAft>
            </a:pPr>
            <a:fld id="{3C66015D-D1B5-49A7-8BA2-B205A3633434}" type="datetime'2''''''''''''''''''''''''''''''''''02''''''''''''''''''''''0'">
              <a:rPr lang="it-IT" altLang="en-US" sz="1400">
                <a:latin typeface="+mn-lt"/>
                <a:cs typeface="+mn-cs"/>
              </a:rPr>
              <a:pPr/>
              <a:t>2020</a:t>
            </a:fld>
            <a:endParaRPr lang="it-IT" sz="1400" dirty="0">
              <a:latin typeface="+mn-lt"/>
              <a:cs typeface="+mn-cs"/>
            </a:endParaRPr>
          </a:p>
        </p:txBody>
      </p:sp>
      <p:sp>
        <p:nvSpPr>
          <p:cNvPr id="186" name="Textplatzhalter 3"/>
          <p:cNvSpPr>
            <a:spLocks noGrp="1"/>
          </p:cNvSpPr>
          <p:nvPr>
            <p:custDataLst>
              <p:tags r:id="rId11"/>
            </p:custDataLst>
          </p:nvPr>
        </p:nvSpPr>
        <p:spPr bwMode="gray">
          <a:xfrm>
            <a:off x="3240485" y="2095500"/>
            <a:ext cx="613569" cy="365919"/>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36513" tIns="0" rIns="36513" bIns="0" numCol="1" spcCol="0" rtlCol="0" anchor="b" anchorCtr="0">
            <a:noAutofit/>
          </a:bodyPr>
          <a:lstStyle>
            <a:lvl1pPr marL="0"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4000" kern="1200" baseline="0" dirty="0" smtClean="0">
                <a:solidFill>
                  <a:schemeClr val="tx2"/>
                </a:solidFill>
                <a:latin typeface="Segoe UI" panose="020B0502040204020203" pitchFamily="34" charset="0"/>
                <a:ea typeface="+mn-ea"/>
                <a:cs typeface="Segoe UI" panose="020B0502040204020203" pitchFamily="34" charset="0"/>
              </a:defRPr>
            </a:lvl1pPr>
            <a:lvl2pPr marL="505067"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3600" kern="1200" dirty="0" smtClean="0">
                <a:solidFill>
                  <a:schemeClr val="tx2"/>
                </a:solidFill>
                <a:latin typeface="Segoe UI" panose="020B0502040204020203" pitchFamily="34" charset="0"/>
                <a:ea typeface="+mn-ea"/>
                <a:cs typeface="Segoe UI" panose="020B0502040204020203" pitchFamily="34" charset="0"/>
              </a:defRPr>
            </a:lvl2pPr>
            <a:lvl3pPr marL="1028279"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3200" kern="1200" dirty="0" smtClean="0">
                <a:solidFill>
                  <a:schemeClr val="tx2"/>
                </a:solidFill>
                <a:latin typeface="Segoe UI" panose="020B0502040204020203" pitchFamily="34" charset="0"/>
                <a:ea typeface="+mn-ea"/>
                <a:cs typeface="Segoe UI" panose="020B0502040204020203" pitchFamily="34" charset="0"/>
              </a:defRPr>
            </a:lvl3pPr>
            <a:lvl4pPr marL="1533347"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2800" kern="1200" dirty="0" smtClean="0">
                <a:solidFill>
                  <a:schemeClr val="tx2"/>
                </a:solidFill>
                <a:latin typeface="Segoe UI" panose="020B0502040204020203" pitchFamily="34" charset="0"/>
                <a:ea typeface="+mn-ea"/>
                <a:cs typeface="Segoe UI" panose="020B0502040204020203" pitchFamily="34" charset="0"/>
              </a:defRPr>
            </a:lvl4pPr>
            <a:lvl5pPr marL="2056559"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2400" kern="1200" dirty="0">
                <a:solidFill>
                  <a:schemeClr val="tx2"/>
                </a:solidFill>
                <a:latin typeface="Segoe UI" panose="020B0502040204020203" pitchFamily="34" charset="0"/>
                <a:ea typeface="+mn-ea"/>
                <a:cs typeface="Segoe UI" panose="020B0502040204020203" pitchFamily="34" charset="0"/>
              </a:defRPr>
            </a:lvl5pPr>
            <a:lvl6pPr marL="6705229"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6pPr>
            <a:lvl7pPr marL="7924362"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7pPr>
            <a:lvl8pPr marL="9143493"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8pPr>
            <a:lvl9pPr marL="10362626"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9pPr>
          </a:lstStyle>
          <a:p>
            <a:pPr algn="ctr">
              <a:spcBef>
                <a:spcPct val="0"/>
              </a:spcBef>
              <a:spcAft>
                <a:spcPct val="0"/>
              </a:spcAft>
            </a:pPr>
            <a:r>
              <a:rPr lang="it-IT" altLang="en-US" sz="1800" b="1" dirty="0">
                <a:latin typeface="+mn-lt"/>
                <a:cs typeface="+mn-cs"/>
              </a:rPr>
              <a:t>~1,2</a:t>
            </a:r>
            <a:endParaRPr lang="it-IT" sz="1800" b="1" dirty="0">
              <a:latin typeface="+mn-lt"/>
              <a:cs typeface="+mn-cs"/>
            </a:endParaRPr>
          </a:p>
        </p:txBody>
      </p:sp>
      <p:sp>
        <p:nvSpPr>
          <p:cNvPr id="118" name="Textplatzhalter 3"/>
          <p:cNvSpPr>
            <a:spLocks noGrp="1"/>
          </p:cNvSpPr>
          <p:nvPr>
            <p:custDataLst>
              <p:tags r:id="rId12"/>
            </p:custDataLst>
          </p:nvPr>
        </p:nvSpPr>
        <p:spPr bwMode="auto">
          <a:xfrm>
            <a:off x="4077891" y="5651500"/>
            <a:ext cx="610394" cy="512763"/>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square" lIns="0" tIns="0" rIns="0" bIns="0" numCol="1" spcCol="0" rtlCol="0" anchor="t" anchorCtr="0">
            <a:noAutofit/>
          </a:bodyPr>
          <a:lstStyle>
            <a:lvl1pPr marL="0"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4000" kern="1200" baseline="0" dirty="0" smtClean="0">
                <a:solidFill>
                  <a:schemeClr val="tx2"/>
                </a:solidFill>
                <a:latin typeface="Segoe UI" panose="020B0502040204020203" pitchFamily="34" charset="0"/>
                <a:ea typeface="+mn-ea"/>
                <a:cs typeface="Segoe UI" panose="020B0502040204020203" pitchFamily="34" charset="0"/>
              </a:defRPr>
            </a:lvl1pPr>
            <a:lvl2pPr marL="505067"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3600" kern="1200" dirty="0" smtClean="0">
                <a:solidFill>
                  <a:schemeClr val="tx2"/>
                </a:solidFill>
                <a:latin typeface="Segoe UI" panose="020B0502040204020203" pitchFamily="34" charset="0"/>
                <a:ea typeface="+mn-ea"/>
                <a:cs typeface="Segoe UI" panose="020B0502040204020203" pitchFamily="34" charset="0"/>
              </a:defRPr>
            </a:lvl2pPr>
            <a:lvl3pPr marL="1028279"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3200" kern="1200" dirty="0" smtClean="0">
                <a:solidFill>
                  <a:schemeClr val="tx2"/>
                </a:solidFill>
                <a:latin typeface="Segoe UI" panose="020B0502040204020203" pitchFamily="34" charset="0"/>
                <a:ea typeface="+mn-ea"/>
                <a:cs typeface="Segoe UI" panose="020B0502040204020203" pitchFamily="34" charset="0"/>
              </a:defRPr>
            </a:lvl3pPr>
            <a:lvl4pPr marL="1533347"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2800" kern="1200" dirty="0" smtClean="0">
                <a:solidFill>
                  <a:schemeClr val="tx2"/>
                </a:solidFill>
                <a:latin typeface="Segoe UI" panose="020B0502040204020203" pitchFamily="34" charset="0"/>
                <a:ea typeface="+mn-ea"/>
                <a:cs typeface="Segoe UI" panose="020B0502040204020203" pitchFamily="34" charset="0"/>
              </a:defRPr>
            </a:lvl4pPr>
            <a:lvl5pPr marL="2056559" indent="0" algn="l" defTabSz="2438266" rtl="0" eaLnBrk="1" latinLnBrk="0" hangingPunct="1">
              <a:lnSpc>
                <a:spcPct val="120000"/>
              </a:lnSpc>
              <a:spcBef>
                <a:spcPts val="0"/>
              </a:spcBef>
              <a:spcAft>
                <a:spcPts val="1200"/>
              </a:spcAft>
              <a:buClr>
                <a:schemeClr val="accent1"/>
              </a:buClr>
              <a:buSzPct val="110000"/>
              <a:buFont typeface="Wingdings" panose="05000000000000000000" pitchFamily="2" charset="2"/>
              <a:buNone/>
              <a:defRPr lang="de-DE" sz="2400" kern="1200" dirty="0">
                <a:solidFill>
                  <a:schemeClr val="tx2"/>
                </a:solidFill>
                <a:latin typeface="Segoe UI" panose="020B0502040204020203" pitchFamily="34" charset="0"/>
                <a:ea typeface="+mn-ea"/>
                <a:cs typeface="Segoe UI" panose="020B0502040204020203" pitchFamily="34" charset="0"/>
              </a:defRPr>
            </a:lvl5pPr>
            <a:lvl6pPr marL="6705229"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6pPr>
            <a:lvl7pPr marL="7924362"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7pPr>
            <a:lvl8pPr marL="9143493"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8pPr>
            <a:lvl9pPr marL="10362626" indent="-609568" algn="l" defTabSz="2438266" rtl="0" eaLnBrk="1" latinLnBrk="0" hangingPunct="1">
              <a:lnSpc>
                <a:spcPct val="90000"/>
              </a:lnSpc>
              <a:spcBef>
                <a:spcPts val="1334"/>
              </a:spcBef>
              <a:buFont typeface="Arial" panose="020B0604020202020204" pitchFamily="34" charset="0"/>
              <a:buChar char="•"/>
              <a:defRPr sz="4800" kern="1200">
                <a:solidFill>
                  <a:schemeClr val="tx1"/>
                </a:solidFill>
                <a:latin typeface="+mn-lt"/>
                <a:ea typeface="+mn-ea"/>
                <a:cs typeface="+mn-cs"/>
              </a:defRPr>
            </a:lvl9pPr>
          </a:lstStyle>
          <a:p>
            <a:pPr algn="ctr">
              <a:spcBef>
                <a:spcPct val="0"/>
              </a:spcBef>
              <a:spcAft>
                <a:spcPct val="0"/>
              </a:spcAft>
            </a:pPr>
            <a:fld id="{3A0C22FC-BA3E-42F2-AEE2-EBF154337741}" type="datetime'''''''20''''''''2''''''''1 o''''''''u''''tl''o''''''o''''k'''">
              <a:rPr lang="it-IT" altLang="en-US" sz="1400">
                <a:latin typeface="+mn-lt"/>
                <a:cs typeface="+mn-cs"/>
              </a:rPr>
              <a:pPr/>
              <a:t>2021 outlook</a:t>
            </a:fld>
            <a:endParaRPr lang="it-IT" sz="1400" dirty="0">
              <a:latin typeface="+mn-lt"/>
              <a:cs typeface="+mn-cs"/>
            </a:endParaRPr>
          </a:p>
        </p:txBody>
      </p:sp>
      <p:sp>
        <p:nvSpPr>
          <p:cNvPr id="228" name="Rettangolo 227"/>
          <p:cNvSpPr/>
          <p:nvPr/>
        </p:nvSpPr>
        <p:spPr>
          <a:xfrm>
            <a:off x="4082667" y="2278460"/>
            <a:ext cx="597395" cy="3313552"/>
          </a:xfrm>
          <a:prstGeom prst="rect">
            <a:avLst/>
          </a:prstGeom>
          <a:solidFill>
            <a:srgbClr val="009FDA"/>
          </a:solidFill>
          <a:ln w="6350" cap="flat">
            <a:solidFill>
              <a:schemeClr val="tx1"/>
            </a:solidFill>
            <a:prstDash val="solid"/>
            <a:miter/>
          </a:ln>
        </p:spPr>
        <p:txBody>
          <a:bodyPr rtlCol="0" anchor="ctr"/>
          <a:lstStyle/>
          <a:p>
            <a:pPr algn="l"/>
            <a:endParaRPr lang="it-IT" sz="857"/>
          </a:p>
        </p:txBody>
      </p:sp>
      <p:sp>
        <p:nvSpPr>
          <p:cNvPr id="229" name="CasellaDiTesto 228"/>
          <p:cNvSpPr txBox="1"/>
          <p:nvPr/>
        </p:nvSpPr>
        <p:spPr>
          <a:xfrm>
            <a:off x="4019649" y="1981628"/>
            <a:ext cx="723430" cy="280870"/>
          </a:xfrm>
          <a:prstGeom prst="rect">
            <a:avLst/>
          </a:prstGeom>
        </p:spPr>
        <p:txBody>
          <a:bodyPr vert="horz" wrap="square" lIns="0" tIns="0" rIns="0" bIns="0" rtlCol="0">
            <a:noAutofit/>
          </a:bodyPr>
          <a:lstStyle/>
          <a:p>
            <a:pPr algn="ctr"/>
            <a:r>
              <a:rPr lang="it-IT" sz="1800" b="1" dirty="0">
                <a:solidFill>
                  <a:srgbClr val="474746"/>
                </a:solidFill>
              </a:rPr>
              <a:t>~1,33</a:t>
            </a:r>
          </a:p>
        </p:txBody>
      </p:sp>
      <p:sp>
        <p:nvSpPr>
          <p:cNvPr id="143" name="Ovale 142">
            <a:extLst>
              <a:ext uri="{FF2B5EF4-FFF2-40B4-BE49-F238E27FC236}">
                <a16:creationId xmlns="" xmlns:a16="http://schemas.microsoft.com/office/drawing/2014/main" id="{715EB914-FC56-2D4E-AC5E-ADECCFB27F05}"/>
              </a:ext>
            </a:extLst>
          </p:cNvPr>
          <p:cNvSpPr/>
          <p:nvPr/>
        </p:nvSpPr>
        <p:spPr>
          <a:xfrm>
            <a:off x="5116665" y="828869"/>
            <a:ext cx="1410420" cy="1433628"/>
          </a:xfrm>
          <a:prstGeom prst="ellipse">
            <a:avLst/>
          </a:prstGeom>
          <a:solidFill>
            <a:srgbClr val="009FDA"/>
          </a:solidFill>
          <a:ln>
            <a:noFill/>
          </a:ln>
        </p:spPr>
        <p:style>
          <a:lnRef idx="2">
            <a:schemeClr val="accent1">
              <a:shade val="50000"/>
            </a:schemeClr>
          </a:lnRef>
          <a:fillRef idx="1">
            <a:schemeClr val="accent1"/>
          </a:fillRef>
          <a:effectRef idx="0">
            <a:schemeClr val="accent1"/>
          </a:effectRef>
          <a:fontRef idx="minor">
            <a:schemeClr val="lt1"/>
          </a:fontRef>
        </p:style>
        <p:txBody>
          <a:bodyPr tIns="46797" rtlCol="0" anchor="ctr"/>
          <a:lstStyle/>
          <a:p>
            <a:pPr algn="ctr" defTabSz="871014">
              <a:spcAft>
                <a:spcPts val="600"/>
              </a:spcAft>
            </a:pPr>
            <a:r>
              <a:rPr lang="it-IT" sz="4000" b="1" dirty="0">
                <a:solidFill>
                  <a:srgbClr val="FFFFFF"/>
                </a:solidFill>
              </a:rPr>
              <a:t>1°</a:t>
            </a:r>
            <a:r>
              <a:rPr lang="it-IT" sz="3200" b="1" dirty="0">
                <a:solidFill>
                  <a:srgbClr val="FFFFFF"/>
                </a:solidFill>
              </a:rPr>
              <a:t/>
            </a:r>
            <a:br>
              <a:rPr lang="it-IT" sz="3200" b="1" dirty="0">
                <a:solidFill>
                  <a:srgbClr val="FFFFFF"/>
                </a:solidFill>
              </a:rPr>
            </a:br>
            <a:r>
              <a:rPr lang="it-IT" sz="1000" dirty="0" err="1">
                <a:solidFill>
                  <a:srgbClr val="FFFFFF"/>
                </a:solidFill>
              </a:rPr>
              <a:t>Multiutility</a:t>
            </a:r>
            <a:r>
              <a:rPr lang="it-IT" sz="1000" dirty="0">
                <a:solidFill>
                  <a:srgbClr val="FFFFFF"/>
                </a:solidFill>
              </a:rPr>
              <a:t> per capitalizzazione di Borsa</a:t>
            </a:r>
            <a:endParaRPr lang="it-IT" sz="3200" dirty="0">
              <a:solidFill>
                <a:srgbClr val="FFFFFF"/>
              </a:solidFill>
              <a:cs typeface="Calibri" panose="020F0502020204030204" pitchFamily="34" charset="0"/>
            </a:endParaRPr>
          </a:p>
        </p:txBody>
      </p:sp>
      <p:sp>
        <p:nvSpPr>
          <p:cNvPr id="230" name="Rettangolo arrotondato 229"/>
          <p:cNvSpPr/>
          <p:nvPr/>
        </p:nvSpPr>
        <p:spPr>
          <a:xfrm>
            <a:off x="5663181" y="5433163"/>
            <a:ext cx="5204915" cy="511721"/>
          </a:xfrm>
          <a:prstGeom prst="roundRect">
            <a:avLst/>
          </a:prstGeom>
          <a:solidFill>
            <a:srgbClr val="009FDA"/>
          </a:solidFill>
          <a:ln w="7471" cap="flat">
            <a:noFill/>
            <a:prstDash val="solid"/>
            <a:miter/>
          </a:ln>
        </p:spPr>
        <p:txBody>
          <a:bodyPr rtlCol="0" anchor="ctr"/>
          <a:lstStyle/>
          <a:p>
            <a:pPr algn="ctr"/>
            <a:r>
              <a:rPr lang="it-IT" sz="857" b="1" dirty="0">
                <a:solidFill>
                  <a:schemeClr val="bg1"/>
                </a:solidFill>
              </a:rPr>
              <a:t>Outlook CAPEX 2021: ~1B€</a:t>
            </a:r>
          </a:p>
        </p:txBody>
      </p:sp>
    </p:spTree>
    <p:extLst>
      <p:ext uri="{BB962C8B-B14F-4D97-AF65-F5344CB8AC3E}">
        <p14:creationId xmlns:p14="http://schemas.microsoft.com/office/powerpoint/2010/main" val="572072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ggetto 11" hidden="1"/>
          <p:cNvGraphicFramePr>
            <a:graphicFrameLocks noChangeAspect="1"/>
          </p:cNvGraphicFramePr>
          <p:nvPr>
            <p:custDataLst>
              <p:tags r:id="rId2"/>
            </p:custDataLst>
          </p:nvPr>
        </p:nvGraphicFramePr>
        <p:xfrm>
          <a:off x="1985" y="1811"/>
          <a:ext cx="1588" cy="1588"/>
        </p:xfrm>
        <a:graphic>
          <a:graphicData uri="http://schemas.openxmlformats.org/presentationml/2006/ole">
            <mc:AlternateContent xmlns:mc="http://schemas.openxmlformats.org/markup-compatibility/2006">
              <mc:Choice xmlns:v="urn:schemas-microsoft-com:vml" Requires="v">
                <p:oleObj spid="_x0000_s3212" name="Diapositiva think-cell" r:id="rId5" imgW="360" imgH="360" progId="TCLayout.ActiveDocument.1">
                  <p:embed/>
                </p:oleObj>
              </mc:Choice>
              <mc:Fallback>
                <p:oleObj name="Diapositiva think-cell" r:id="rId5" imgW="360" imgH="360" progId="TCLayout.ActiveDocument.1">
                  <p:embed/>
                  <p:pic>
                    <p:nvPicPr>
                      <p:cNvPr id="12" name="Oggetto 11" hidden="1"/>
                      <p:cNvPicPr/>
                      <p:nvPr/>
                    </p:nvPicPr>
                    <p:blipFill>
                      <a:blip r:embed="rId6"/>
                      <a:stretch>
                        <a:fillRect/>
                      </a:stretch>
                    </p:blipFill>
                    <p:spPr>
                      <a:xfrm>
                        <a:off x="1985" y="1811"/>
                        <a:ext cx="1588" cy="1588"/>
                      </a:xfrm>
                      <a:prstGeom prst="rect">
                        <a:avLst/>
                      </a:prstGeom>
                    </p:spPr>
                  </p:pic>
                </p:oleObj>
              </mc:Fallback>
            </mc:AlternateContent>
          </a:graphicData>
        </a:graphic>
      </p:graphicFrame>
      <p:sp>
        <p:nvSpPr>
          <p:cNvPr id="3" name="Titolo 2">
            <a:extLst>
              <a:ext uri="{FF2B5EF4-FFF2-40B4-BE49-F238E27FC236}">
                <a16:creationId xmlns="" xmlns:a16="http://schemas.microsoft.com/office/drawing/2014/main" id="{323B9913-BEFF-E540-ABE0-B6E6A6FB96F9}"/>
              </a:ext>
            </a:extLst>
          </p:cNvPr>
          <p:cNvSpPr>
            <a:spLocks noGrp="1"/>
          </p:cNvSpPr>
          <p:nvPr>
            <p:ph type="title"/>
          </p:nvPr>
        </p:nvSpPr>
        <p:spPr/>
        <p:txBody>
          <a:bodyPr vert="horz"/>
          <a:lstStyle/>
          <a:p>
            <a:r>
              <a:rPr lang="it-IT" dirty="0"/>
              <a:t>A2A – PLAYER NAZIONALE</a:t>
            </a:r>
            <a:endParaRPr lang="x-none" dirty="0"/>
          </a:p>
        </p:txBody>
      </p:sp>
      <p:sp>
        <p:nvSpPr>
          <p:cNvPr id="47" name="Freeform 5">
            <a:extLst>
              <a:ext uri="{FF2B5EF4-FFF2-40B4-BE49-F238E27FC236}">
                <a16:creationId xmlns="" xmlns:a16="http://schemas.microsoft.com/office/drawing/2014/main" id="{38AF1F02-BF18-AA46-A90D-37B936563FDC}"/>
              </a:ext>
            </a:extLst>
          </p:cNvPr>
          <p:cNvSpPr>
            <a:spLocks/>
          </p:cNvSpPr>
          <p:nvPr/>
        </p:nvSpPr>
        <p:spPr bwMode="auto">
          <a:xfrm>
            <a:off x="8342047" y="5522681"/>
            <a:ext cx="1481867" cy="997645"/>
          </a:xfrm>
          <a:custGeom>
            <a:avLst/>
            <a:gdLst/>
            <a:ahLst/>
            <a:cxnLst>
              <a:cxn ang="0">
                <a:pos x="506" y="287"/>
              </a:cxn>
              <a:cxn ang="0">
                <a:pos x="506" y="281"/>
              </a:cxn>
              <a:cxn ang="0">
                <a:pos x="508" y="270"/>
              </a:cxn>
              <a:cxn ang="0">
                <a:pos x="494" y="257"/>
              </a:cxn>
              <a:cxn ang="0">
                <a:pos x="488" y="239"/>
              </a:cxn>
              <a:cxn ang="0">
                <a:pos x="489" y="227"/>
              </a:cxn>
              <a:cxn ang="0">
                <a:pos x="468" y="218"/>
              </a:cxn>
              <a:cxn ang="0">
                <a:pos x="468" y="192"/>
              </a:cxn>
              <a:cxn ang="0">
                <a:pos x="471" y="171"/>
              </a:cxn>
              <a:cxn ang="0">
                <a:pos x="481" y="131"/>
              </a:cxn>
              <a:cxn ang="0">
                <a:pos x="495" y="99"/>
              </a:cxn>
              <a:cxn ang="0">
                <a:pos x="518" y="62"/>
              </a:cxn>
              <a:cxn ang="0">
                <a:pos x="531" y="23"/>
              </a:cxn>
              <a:cxn ang="0">
                <a:pos x="531" y="2"/>
              </a:cxn>
              <a:cxn ang="0">
                <a:pos x="506" y="13"/>
              </a:cxn>
              <a:cxn ang="0">
                <a:pos x="479" y="25"/>
              </a:cxn>
              <a:cxn ang="0">
                <a:pos x="474" y="22"/>
              </a:cxn>
              <a:cxn ang="0">
                <a:pos x="439" y="42"/>
              </a:cxn>
              <a:cxn ang="0">
                <a:pos x="400" y="44"/>
              </a:cxn>
              <a:cxn ang="0">
                <a:pos x="365" y="66"/>
              </a:cxn>
              <a:cxn ang="0">
                <a:pos x="317" y="77"/>
              </a:cxn>
              <a:cxn ang="0">
                <a:pos x="277" y="80"/>
              </a:cxn>
              <a:cxn ang="0">
                <a:pos x="255" y="80"/>
              </a:cxn>
              <a:cxn ang="0">
                <a:pos x="212" y="88"/>
              </a:cxn>
              <a:cxn ang="0">
                <a:pos x="187" y="62"/>
              </a:cxn>
              <a:cxn ang="0">
                <a:pos x="164" y="67"/>
              </a:cxn>
              <a:cxn ang="0">
                <a:pos x="150" y="41"/>
              </a:cxn>
              <a:cxn ang="0">
                <a:pos x="113" y="50"/>
              </a:cxn>
              <a:cxn ang="0">
                <a:pos x="106" y="67"/>
              </a:cxn>
              <a:cxn ang="0">
                <a:pos x="82" y="87"/>
              </a:cxn>
              <a:cxn ang="0">
                <a:pos x="54" y="62"/>
              </a:cxn>
              <a:cxn ang="0">
                <a:pos x="47" y="64"/>
              </a:cxn>
              <a:cxn ang="0">
                <a:pos x="34" y="75"/>
              </a:cxn>
              <a:cxn ang="0">
                <a:pos x="14" y="90"/>
              </a:cxn>
              <a:cxn ang="0">
                <a:pos x="10" y="103"/>
              </a:cxn>
              <a:cxn ang="0">
                <a:pos x="6" y="114"/>
              </a:cxn>
              <a:cxn ang="0">
                <a:pos x="3" y="137"/>
              </a:cxn>
              <a:cxn ang="0">
                <a:pos x="9" y="163"/>
              </a:cxn>
              <a:cxn ang="0">
                <a:pos x="33" y="182"/>
              </a:cxn>
              <a:cxn ang="0">
                <a:pos x="82" y="186"/>
              </a:cxn>
              <a:cxn ang="0">
                <a:pos x="106" y="203"/>
              </a:cxn>
              <a:cxn ang="0">
                <a:pos x="142" y="213"/>
              </a:cxn>
              <a:cxn ang="0">
                <a:pos x="172" y="236"/>
              </a:cxn>
              <a:cxn ang="0">
                <a:pos x="201" y="245"/>
              </a:cxn>
              <a:cxn ang="0">
                <a:pos x="228" y="266"/>
              </a:cxn>
              <a:cxn ang="0">
                <a:pos x="254" y="282"/>
              </a:cxn>
              <a:cxn ang="0">
                <a:pos x="302" y="282"/>
              </a:cxn>
              <a:cxn ang="0">
                <a:pos x="342" y="298"/>
              </a:cxn>
              <a:cxn ang="0">
                <a:pos x="365" y="333"/>
              </a:cxn>
              <a:cxn ang="0">
                <a:pos x="392" y="346"/>
              </a:cxn>
              <a:cxn ang="0">
                <a:pos x="424" y="359"/>
              </a:cxn>
              <a:cxn ang="0">
                <a:pos x="453" y="360"/>
              </a:cxn>
              <a:cxn ang="0">
                <a:pos x="479" y="363"/>
              </a:cxn>
              <a:cxn ang="0">
                <a:pos x="477" y="333"/>
              </a:cxn>
              <a:cxn ang="0">
                <a:pos x="491" y="300"/>
              </a:cxn>
            </a:cxnLst>
            <a:rect l="0" t="0" r="r" b="b"/>
            <a:pathLst>
              <a:path w="546" h="368">
                <a:moveTo>
                  <a:pt x="491" y="300"/>
                </a:moveTo>
                <a:cubicBezTo>
                  <a:pt x="493" y="299"/>
                  <a:pt x="495" y="297"/>
                  <a:pt x="497" y="297"/>
                </a:cubicBezTo>
                <a:cubicBezTo>
                  <a:pt x="498" y="296"/>
                  <a:pt x="500" y="296"/>
                  <a:pt x="501" y="296"/>
                </a:cubicBezTo>
                <a:cubicBezTo>
                  <a:pt x="501" y="295"/>
                  <a:pt x="502" y="293"/>
                  <a:pt x="502" y="291"/>
                </a:cubicBezTo>
                <a:cubicBezTo>
                  <a:pt x="502" y="291"/>
                  <a:pt x="502" y="289"/>
                  <a:pt x="502" y="288"/>
                </a:cubicBezTo>
                <a:cubicBezTo>
                  <a:pt x="503" y="287"/>
                  <a:pt x="505" y="287"/>
                  <a:pt x="506" y="287"/>
                </a:cubicBezTo>
                <a:cubicBezTo>
                  <a:pt x="506" y="286"/>
                  <a:pt x="507" y="285"/>
                  <a:pt x="508" y="285"/>
                </a:cubicBezTo>
                <a:cubicBezTo>
                  <a:pt x="509" y="285"/>
                  <a:pt x="511" y="287"/>
                  <a:pt x="512" y="287"/>
                </a:cubicBezTo>
                <a:cubicBezTo>
                  <a:pt x="513" y="287"/>
                  <a:pt x="514" y="285"/>
                  <a:pt x="514" y="284"/>
                </a:cubicBezTo>
                <a:cubicBezTo>
                  <a:pt x="514" y="283"/>
                  <a:pt x="512" y="282"/>
                  <a:pt x="512" y="282"/>
                </a:cubicBezTo>
                <a:cubicBezTo>
                  <a:pt x="511" y="281"/>
                  <a:pt x="511" y="279"/>
                  <a:pt x="510" y="279"/>
                </a:cubicBezTo>
                <a:cubicBezTo>
                  <a:pt x="509" y="279"/>
                  <a:pt x="507" y="281"/>
                  <a:pt x="506" y="281"/>
                </a:cubicBezTo>
                <a:cubicBezTo>
                  <a:pt x="505" y="281"/>
                  <a:pt x="503" y="280"/>
                  <a:pt x="503" y="279"/>
                </a:cubicBezTo>
                <a:cubicBezTo>
                  <a:pt x="503" y="278"/>
                  <a:pt x="502" y="276"/>
                  <a:pt x="503" y="276"/>
                </a:cubicBezTo>
                <a:cubicBezTo>
                  <a:pt x="503" y="276"/>
                  <a:pt x="504" y="276"/>
                  <a:pt x="505" y="276"/>
                </a:cubicBezTo>
                <a:cubicBezTo>
                  <a:pt x="506" y="277"/>
                  <a:pt x="507" y="278"/>
                  <a:pt x="508" y="278"/>
                </a:cubicBezTo>
                <a:cubicBezTo>
                  <a:pt x="509" y="277"/>
                  <a:pt x="510" y="276"/>
                  <a:pt x="510" y="275"/>
                </a:cubicBezTo>
                <a:cubicBezTo>
                  <a:pt x="510" y="273"/>
                  <a:pt x="508" y="271"/>
                  <a:pt x="508" y="270"/>
                </a:cubicBezTo>
                <a:cubicBezTo>
                  <a:pt x="507" y="269"/>
                  <a:pt x="507" y="268"/>
                  <a:pt x="507" y="267"/>
                </a:cubicBezTo>
                <a:cubicBezTo>
                  <a:pt x="506" y="266"/>
                  <a:pt x="504" y="264"/>
                  <a:pt x="503" y="264"/>
                </a:cubicBezTo>
                <a:cubicBezTo>
                  <a:pt x="503" y="264"/>
                  <a:pt x="501" y="266"/>
                  <a:pt x="500" y="266"/>
                </a:cubicBezTo>
                <a:cubicBezTo>
                  <a:pt x="498" y="265"/>
                  <a:pt x="494" y="264"/>
                  <a:pt x="493" y="262"/>
                </a:cubicBezTo>
                <a:cubicBezTo>
                  <a:pt x="493" y="262"/>
                  <a:pt x="492" y="260"/>
                  <a:pt x="492" y="259"/>
                </a:cubicBezTo>
                <a:cubicBezTo>
                  <a:pt x="493" y="259"/>
                  <a:pt x="494" y="258"/>
                  <a:pt x="494" y="257"/>
                </a:cubicBezTo>
                <a:cubicBezTo>
                  <a:pt x="494" y="257"/>
                  <a:pt x="494" y="255"/>
                  <a:pt x="493" y="255"/>
                </a:cubicBezTo>
                <a:cubicBezTo>
                  <a:pt x="493" y="254"/>
                  <a:pt x="491" y="256"/>
                  <a:pt x="490" y="255"/>
                </a:cubicBezTo>
                <a:cubicBezTo>
                  <a:pt x="489" y="255"/>
                  <a:pt x="488" y="254"/>
                  <a:pt x="488" y="253"/>
                </a:cubicBezTo>
                <a:cubicBezTo>
                  <a:pt x="487" y="252"/>
                  <a:pt x="485" y="250"/>
                  <a:pt x="485" y="248"/>
                </a:cubicBezTo>
                <a:cubicBezTo>
                  <a:pt x="485" y="247"/>
                  <a:pt x="484" y="243"/>
                  <a:pt x="485" y="241"/>
                </a:cubicBezTo>
                <a:cubicBezTo>
                  <a:pt x="485" y="241"/>
                  <a:pt x="487" y="239"/>
                  <a:pt x="488" y="239"/>
                </a:cubicBezTo>
                <a:cubicBezTo>
                  <a:pt x="489" y="240"/>
                  <a:pt x="487" y="242"/>
                  <a:pt x="488" y="243"/>
                </a:cubicBezTo>
                <a:cubicBezTo>
                  <a:pt x="488" y="243"/>
                  <a:pt x="490" y="244"/>
                  <a:pt x="491" y="244"/>
                </a:cubicBezTo>
                <a:cubicBezTo>
                  <a:pt x="493" y="244"/>
                  <a:pt x="495" y="242"/>
                  <a:pt x="496" y="241"/>
                </a:cubicBezTo>
                <a:cubicBezTo>
                  <a:pt x="496" y="240"/>
                  <a:pt x="498" y="238"/>
                  <a:pt x="497" y="236"/>
                </a:cubicBezTo>
                <a:cubicBezTo>
                  <a:pt x="497" y="235"/>
                  <a:pt x="494" y="233"/>
                  <a:pt x="492" y="231"/>
                </a:cubicBezTo>
                <a:cubicBezTo>
                  <a:pt x="492" y="230"/>
                  <a:pt x="490" y="228"/>
                  <a:pt x="489" y="227"/>
                </a:cubicBezTo>
                <a:cubicBezTo>
                  <a:pt x="489" y="227"/>
                  <a:pt x="487" y="225"/>
                  <a:pt x="486" y="225"/>
                </a:cubicBezTo>
                <a:cubicBezTo>
                  <a:pt x="485" y="226"/>
                  <a:pt x="486" y="228"/>
                  <a:pt x="485" y="228"/>
                </a:cubicBezTo>
                <a:cubicBezTo>
                  <a:pt x="485" y="229"/>
                  <a:pt x="483" y="228"/>
                  <a:pt x="482" y="228"/>
                </a:cubicBezTo>
                <a:cubicBezTo>
                  <a:pt x="480" y="227"/>
                  <a:pt x="476" y="225"/>
                  <a:pt x="475" y="224"/>
                </a:cubicBezTo>
                <a:cubicBezTo>
                  <a:pt x="473" y="224"/>
                  <a:pt x="470" y="223"/>
                  <a:pt x="469" y="222"/>
                </a:cubicBezTo>
                <a:cubicBezTo>
                  <a:pt x="468" y="221"/>
                  <a:pt x="468" y="219"/>
                  <a:pt x="468" y="218"/>
                </a:cubicBezTo>
                <a:cubicBezTo>
                  <a:pt x="468" y="216"/>
                  <a:pt x="467" y="213"/>
                  <a:pt x="467" y="211"/>
                </a:cubicBezTo>
                <a:cubicBezTo>
                  <a:pt x="466" y="209"/>
                  <a:pt x="467" y="206"/>
                  <a:pt x="467" y="204"/>
                </a:cubicBezTo>
                <a:cubicBezTo>
                  <a:pt x="467" y="203"/>
                  <a:pt x="467" y="202"/>
                  <a:pt x="467" y="201"/>
                </a:cubicBezTo>
                <a:cubicBezTo>
                  <a:pt x="468" y="200"/>
                  <a:pt x="470" y="199"/>
                  <a:pt x="471" y="198"/>
                </a:cubicBezTo>
                <a:cubicBezTo>
                  <a:pt x="471" y="198"/>
                  <a:pt x="472" y="195"/>
                  <a:pt x="471" y="194"/>
                </a:cubicBezTo>
                <a:cubicBezTo>
                  <a:pt x="471" y="193"/>
                  <a:pt x="469" y="193"/>
                  <a:pt x="468" y="192"/>
                </a:cubicBezTo>
                <a:cubicBezTo>
                  <a:pt x="467" y="191"/>
                  <a:pt x="466" y="189"/>
                  <a:pt x="465" y="188"/>
                </a:cubicBezTo>
                <a:cubicBezTo>
                  <a:pt x="465" y="187"/>
                  <a:pt x="464" y="186"/>
                  <a:pt x="464" y="185"/>
                </a:cubicBezTo>
                <a:cubicBezTo>
                  <a:pt x="464" y="184"/>
                  <a:pt x="465" y="184"/>
                  <a:pt x="466" y="183"/>
                </a:cubicBezTo>
                <a:cubicBezTo>
                  <a:pt x="466" y="182"/>
                  <a:pt x="465" y="179"/>
                  <a:pt x="465" y="177"/>
                </a:cubicBezTo>
                <a:cubicBezTo>
                  <a:pt x="466" y="176"/>
                  <a:pt x="468" y="176"/>
                  <a:pt x="469" y="175"/>
                </a:cubicBezTo>
                <a:cubicBezTo>
                  <a:pt x="470" y="174"/>
                  <a:pt x="471" y="172"/>
                  <a:pt x="471" y="171"/>
                </a:cubicBezTo>
                <a:cubicBezTo>
                  <a:pt x="472" y="170"/>
                  <a:pt x="473" y="168"/>
                  <a:pt x="474" y="167"/>
                </a:cubicBezTo>
                <a:cubicBezTo>
                  <a:pt x="475" y="166"/>
                  <a:pt x="478" y="165"/>
                  <a:pt x="478" y="164"/>
                </a:cubicBezTo>
                <a:cubicBezTo>
                  <a:pt x="479" y="161"/>
                  <a:pt x="479" y="155"/>
                  <a:pt x="479" y="153"/>
                </a:cubicBezTo>
                <a:cubicBezTo>
                  <a:pt x="479" y="150"/>
                  <a:pt x="478" y="145"/>
                  <a:pt x="479" y="142"/>
                </a:cubicBezTo>
                <a:cubicBezTo>
                  <a:pt x="479" y="141"/>
                  <a:pt x="480" y="139"/>
                  <a:pt x="481" y="137"/>
                </a:cubicBezTo>
                <a:cubicBezTo>
                  <a:pt x="481" y="136"/>
                  <a:pt x="481" y="133"/>
                  <a:pt x="481" y="131"/>
                </a:cubicBezTo>
                <a:cubicBezTo>
                  <a:pt x="480" y="130"/>
                  <a:pt x="479" y="127"/>
                  <a:pt x="479" y="126"/>
                </a:cubicBezTo>
                <a:cubicBezTo>
                  <a:pt x="480" y="124"/>
                  <a:pt x="482" y="121"/>
                  <a:pt x="483" y="119"/>
                </a:cubicBezTo>
                <a:cubicBezTo>
                  <a:pt x="483" y="117"/>
                  <a:pt x="486" y="114"/>
                  <a:pt x="487" y="112"/>
                </a:cubicBezTo>
                <a:cubicBezTo>
                  <a:pt x="488" y="111"/>
                  <a:pt x="489" y="108"/>
                  <a:pt x="490" y="107"/>
                </a:cubicBezTo>
                <a:cubicBezTo>
                  <a:pt x="491" y="106"/>
                  <a:pt x="493" y="105"/>
                  <a:pt x="494" y="104"/>
                </a:cubicBezTo>
                <a:cubicBezTo>
                  <a:pt x="495" y="103"/>
                  <a:pt x="494" y="100"/>
                  <a:pt x="495" y="99"/>
                </a:cubicBezTo>
                <a:cubicBezTo>
                  <a:pt x="495" y="98"/>
                  <a:pt x="497" y="95"/>
                  <a:pt x="498" y="94"/>
                </a:cubicBezTo>
                <a:cubicBezTo>
                  <a:pt x="499" y="92"/>
                  <a:pt x="500" y="88"/>
                  <a:pt x="501" y="86"/>
                </a:cubicBezTo>
                <a:cubicBezTo>
                  <a:pt x="502" y="84"/>
                  <a:pt x="504" y="81"/>
                  <a:pt x="505" y="80"/>
                </a:cubicBezTo>
                <a:cubicBezTo>
                  <a:pt x="507" y="78"/>
                  <a:pt x="510" y="74"/>
                  <a:pt x="512" y="72"/>
                </a:cubicBezTo>
                <a:cubicBezTo>
                  <a:pt x="512" y="72"/>
                  <a:pt x="512" y="70"/>
                  <a:pt x="513" y="69"/>
                </a:cubicBezTo>
                <a:cubicBezTo>
                  <a:pt x="514" y="67"/>
                  <a:pt x="517" y="64"/>
                  <a:pt x="518" y="62"/>
                </a:cubicBezTo>
                <a:cubicBezTo>
                  <a:pt x="520" y="60"/>
                  <a:pt x="521" y="55"/>
                  <a:pt x="522" y="53"/>
                </a:cubicBezTo>
                <a:cubicBezTo>
                  <a:pt x="523" y="52"/>
                  <a:pt x="525" y="51"/>
                  <a:pt x="525" y="50"/>
                </a:cubicBezTo>
                <a:cubicBezTo>
                  <a:pt x="527" y="48"/>
                  <a:pt x="527" y="42"/>
                  <a:pt x="528" y="40"/>
                </a:cubicBezTo>
                <a:cubicBezTo>
                  <a:pt x="528" y="38"/>
                  <a:pt x="528" y="35"/>
                  <a:pt x="529" y="34"/>
                </a:cubicBezTo>
                <a:cubicBezTo>
                  <a:pt x="530" y="32"/>
                  <a:pt x="533" y="30"/>
                  <a:pt x="533" y="29"/>
                </a:cubicBezTo>
                <a:cubicBezTo>
                  <a:pt x="533" y="27"/>
                  <a:pt x="531" y="25"/>
                  <a:pt x="531" y="23"/>
                </a:cubicBezTo>
                <a:cubicBezTo>
                  <a:pt x="531" y="22"/>
                  <a:pt x="533" y="18"/>
                  <a:pt x="534" y="17"/>
                </a:cubicBezTo>
                <a:cubicBezTo>
                  <a:pt x="535" y="15"/>
                  <a:pt x="538" y="13"/>
                  <a:pt x="540" y="12"/>
                </a:cubicBezTo>
                <a:cubicBezTo>
                  <a:pt x="541" y="11"/>
                  <a:pt x="545" y="9"/>
                  <a:pt x="546" y="8"/>
                </a:cubicBezTo>
                <a:cubicBezTo>
                  <a:pt x="546" y="7"/>
                  <a:pt x="546" y="6"/>
                  <a:pt x="545" y="5"/>
                </a:cubicBezTo>
                <a:cubicBezTo>
                  <a:pt x="544" y="3"/>
                  <a:pt x="538" y="4"/>
                  <a:pt x="536" y="3"/>
                </a:cubicBezTo>
                <a:cubicBezTo>
                  <a:pt x="534" y="3"/>
                  <a:pt x="532" y="3"/>
                  <a:pt x="531" y="2"/>
                </a:cubicBezTo>
                <a:cubicBezTo>
                  <a:pt x="530" y="2"/>
                  <a:pt x="529" y="0"/>
                  <a:pt x="528" y="0"/>
                </a:cubicBezTo>
                <a:cubicBezTo>
                  <a:pt x="527" y="0"/>
                  <a:pt x="525" y="2"/>
                  <a:pt x="524" y="3"/>
                </a:cubicBezTo>
                <a:cubicBezTo>
                  <a:pt x="523" y="3"/>
                  <a:pt x="522" y="2"/>
                  <a:pt x="521" y="3"/>
                </a:cubicBezTo>
                <a:cubicBezTo>
                  <a:pt x="520" y="4"/>
                  <a:pt x="519" y="7"/>
                  <a:pt x="519" y="8"/>
                </a:cubicBezTo>
                <a:cubicBezTo>
                  <a:pt x="517" y="9"/>
                  <a:pt x="514" y="13"/>
                  <a:pt x="512" y="13"/>
                </a:cubicBezTo>
                <a:cubicBezTo>
                  <a:pt x="510" y="14"/>
                  <a:pt x="507" y="12"/>
                  <a:pt x="506" y="13"/>
                </a:cubicBezTo>
                <a:cubicBezTo>
                  <a:pt x="505" y="13"/>
                  <a:pt x="504" y="13"/>
                  <a:pt x="503" y="13"/>
                </a:cubicBezTo>
                <a:cubicBezTo>
                  <a:pt x="502" y="14"/>
                  <a:pt x="502" y="17"/>
                  <a:pt x="501" y="18"/>
                </a:cubicBezTo>
                <a:cubicBezTo>
                  <a:pt x="500" y="20"/>
                  <a:pt x="497" y="23"/>
                  <a:pt x="495" y="24"/>
                </a:cubicBezTo>
                <a:cubicBezTo>
                  <a:pt x="493" y="25"/>
                  <a:pt x="489" y="27"/>
                  <a:pt x="487" y="28"/>
                </a:cubicBezTo>
                <a:cubicBezTo>
                  <a:pt x="485" y="28"/>
                  <a:pt x="482" y="28"/>
                  <a:pt x="480" y="27"/>
                </a:cubicBezTo>
                <a:cubicBezTo>
                  <a:pt x="480" y="27"/>
                  <a:pt x="479" y="25"/>
                  <a:pt x="479" y="25"/>
                </a:cubicBezTo>
                <a:cubicBezTo>
                  <a:pt x="479" y="23"/>
                  <a:pt x="480" y="20"/>
                  <a:pt x="480" y="19"/>
                </a:cubicBezTo>
                <a:cubicBezTo>
                  <a:pt x="479" y="17"/>
                  <a:pt x="479" y="14"/>
                  <a:pt x="478" y="13"/>
                </a:cubicBezTo>
                <a:cubicBezTo>
                  <a:pt x="477" y="12"/>
                  <a:pt x="474" y="11"/>
                  <a:pt x="473" y="11"/>
                </a:cubicBezTo>
                <a:cubicBezTo>
                  <a:pt x="472" y="12"/>
                  <a:pt x="471" y="12"/>
                  <a:pt x="470" y="13"/>
                </a:cubicBezTo>
                <a:cubicBezTo>
                  <a:pt x="470" y="14"/>
                  <a:pt x="472" y="15"/>
                  <a:pt x="472" y="16"/>
                </a:cubicBezTo>
                <a:cubicBezTo>
                  <a:pt x="473" y="17"/>
                  <a:pt x="474" y="20"/>
                  <a:pt x="474" y="22"/>
                </a:cubicBezTo>
                <a:cubicBezTo>
                  <a:pt x="474" y="24"/>
                  <a:pt x="473" y="30"/>
                  <a:pt x="472" y="33"/>
                </a:cubicBezTo>
                <a:cubicBezTo>
                  <a:pt x="471" y="36"/>
                  <a:pt x="468" y="40"/>
                  <a:pt x="466" y="41"/>
                </a:cubicBezTo>
                <a:cubicBezTo>
                  <a:pt x="463" y="43"/>
                  <a:pt x="459" y="47"/>
                  <a:pt x="456" y="47"/>
                </a:cubicBezTo>
                <a:cubicBezTo>
                  <a:pt x="455" y="48"/>
                  <a:pt x="452" y="48"/>
                  <a:pt x="450" y="47"/>
                </a:cubicBezTo>
                <a:cubicBezTo>
                  <a:pt x="449" y="47"/>
                  <a:pt x="447" y="44"/>
                  <a:pt x="446" y="43"/>
                </a:cubicBezTo>
                <a:cubicBezTo>
                  <a:pt x="444" y="42"/>
                  <a:pt x="441" y="42"/>
                  <a:pt x="439" y="42"/>
                </a:cubicBezTo>
                <a:cubicBezTo>
                  <a:pt x="437" y="42"/>
                  <a:pt x="433" y="42"/>
                  <a:pt x="431" y="41"/>
                </a:cubicBezTo>
                <a:cubicBezTo>
                  <a:pt x="430" y="40"/>
                  <a:pt x="428" y="36"/>
                  <a:pt x="426" y="35"/>
                </a:cubicBezTo>
                <a:cubicBezTo>
                  <a:pt x="425" y="35"/>
                  <a:pt x="422" y="35"/>
                  <a:pt x="421" y="35"/>
                </a:cubicBezTo>
                <a:cubicBezTo>
                  <a:pt x="419" y="36"/>
                  <a:pt x="417" y="39"/>
                  <a:pt x="415" y="40"/>
                </a:cubicBezTo>
                <a:cubicBezTo>
                  <a:pt x="414" y="42"/>
                  <a:pt x="410" y="44"/>
                  <a:pt x="408" y="44"/>
                </a:cubicBezTo>
                <a:cubicBezTo>
                  <a:pt x="406" y="45"/>
                  <a:pt x="402" y="44"/>
                  <a:pt x="400" y="44"/>
                </a:cubicBezTo>
                <a:cubicBezTo>
                  <a:pt x="398" y="44"/>
                  <a:pt x="394" y="43"/>
                  <a:pt x="392" y="44"/>
                </a:cubicBezTo>
                <a:cubicBezTo>
                  <a:pt x="390" y="45"/>
                  <a:pt x="388" y="50"/>
                  <a:pt x="387" y="52"/>
                </a:cubicBezTo>
                <a:cubicBezTo>
                  <a:pt x="386" y="54"/>
                  <a:pt x="384" y="58"/>
                  <a:pt x="382" y="59"/>
                </a:cubicBezTo>
                <a:cubicBezTo>
                  <a:pt x="380" y="61"/>
                  <a:pt x="376" y="63"/>
                  <a:pt x="374" y="64"/>
                </a:cubicBezTo>
                <a:cubicBezTo>
                  <a:pt x="373" y="65"/>
                  <a:pt x="370" y="66"/>
                  <a:pt x="369" y="66"/>
                </a:cubicBezTo>
                <a:cubicBezTo>
                  <a:pt x="368" y="66"/>
                  <a:pt x="366" y="66"/>
                  <a:pt x="365" y="66"/>
                </a:cubicBezTo>
                <a:cubicBezTo>
                  <a:pt x="364" y="67"/>
                  <a:pt x="362" y="68"/>
                  <a:pt x="362" y="69"/>
                </a:cubicBezTo>
                <a:cubicBezTo>
                  <a:pt x="359" y="70"/>
                  <a:pt x="354" y="72"/>
                  <a:pt x="351" y="72"/>
                </a:cubicBezTo>
                <a:cubicBezTo>
                  <a:pt x="349" y="73"/>
                  <a:pt x="344" y="71"/>
                  <a:pt x="341" y="72"/>
                </a:cubicBezTo>
                <a:cubicBezTo>
                  <a:pt x="340" y="72"/>
                  <a:pt x="337" y="73"/>
                  <a:pt x="335" y="73"/>
                </a:cubicBezTo>
                <a:cubicBezTo>
                  <a:pt x="333" y="74"/>
                  <a:pt x="329" y="77"/>
                  <a:pt x="327" y="77"/>
                </a:cubicBezTo>
                <a:cubicBezTo>
                  <a:pt x="324" y="78"/>
                  <a:pt x="319" y="77"/>
                  <a:pt x="317" y="77"/>
                </a:cubicBezTo>
                <a:cubicBezTo>
                  <a:pt x="315" y="78"/>
                  <a:pt x="311" y="80"/>
                  <a:pt x="308" y="80"/>
                </a:cubicBezTo>
                <a:cubicBezTo>
                  <a:pt x="307" y="80"/>
                  <a:pt x="303" y="80"/>
                  <a:pt x="301" y="79"/>
                </a:cubicBezTo>
                <a:cubicBezTo>
                  <a:pt x="299" y="79"/>
                  <a:pt x="295" y="77"/>
                  <a:pt x="293" y="77"/>
                </a:cubicBezTo>
                <a:cubicBezTo>
                  <a:pt x="292" y="77"/>
                  <a:pt x="290" y="77"/>
                  <a:pt x="289" y="78"/>
                </a:cubicBezTo>
                <a:cubicBezTo>
                  <a:pt x="288" y="78"/>
                  <a:pt x="287" y="80"/>
                  <a:pt x="285" y="80"/>
                </a:cubicBezTo>
                <a:cubicBezTo>
                  <a:pt x="283" y="81"/>
                  <a:pt x="279" y="80"/>
                  <a:pt x="277" y="80"/>
                </a:cubicBezTo>
                <a:cubicBezTo>
                  <a:pt x="276" y="79"/>
                  <a:pt x="275" y="77"/>
                  <a:pt x="274" y="77"/>
                </a:cubicBezTo>
                <a:cubicBezTo>
                  <a:pt x="273" y="76"/>
                  <a:pt x="271" y="76"/>
                  <a:pt x="270" y="76"/>
                </a:cubicBezTo>
                <a:cubicBezTo>
                  <a:pt x="269" y="76"/>
                  <a:pt x="267" y="78"/>
                  <a:pt x="266" y="78"/>
                </a:cubicBezTo>
                <a:cubicBezTo>
                  <a:pt x="265" y="78"/>
                  <a:pt x="264" y="79"/>
                  <a:pt x="263" y="79"/>
                </a:cubicBezTo>
                <a:cubicBezTo>
                  <a:pt x="263" y="79"/>
                  <a:pt x="261" y="77"/>
                  <a:pt x="260" y="77"/>
                </a:cubicBezTo>
                <a:cubicBezTo>
                  <a:pt x="259" y="77"/>
                  <a:pt x="257" y="79"/>
                  <a:pt x="255" y="80"/>
                </a:cubicBezTo>
                <a:cubicBezTo>
                  <a:pt x="254" y="80"/>
                  <a:pt x="251" y="82"/>
                  <a:pt x="249" y="83"/>
                </a:cubicBezTo>
                <a:cubicBezTo>
                  <a:pt x="248" y="83"/>
                  <a:pt x="247" y="86"/>
                  <a:pt x="246" y="86"/>
                </a:cubicBezTo>
                <a:cubicBezTo>
                  <a:pt x="245" y="87"/>
                  <a:pt x="243" y="89"/>
                  <a:pt x="242" y="89"/>
                </a:cubicBezTo>
                <a:cubicBezTo>
                  <a:pt x="240" y="90"/>
                  <a:pt x="236" y="92"/>
                  <a:pt x="234" y="93"/>
                </a:cubicBezTo>
                <a:cubicBezTo>
                  <a:pt x="231" y="93"/>
                  <a:pt x="225" y="93"/>
                  <a:pt x="222" y="92"/>
                </a:cubicBezTo>
                <a:cubicBezTo>
                  <a:pt x="220" y="92"/>
                  <a:pt x="215" y="89"/>
                  <a:pt x="212" y="88"/>
                </a:cubicBezTo>
                <a:cubicBezTo>
                  <a:pt x="211" y="87"/>
                  <a:pt x="207" y="86"/>
                  <a:pt x="205" y="85"/>
                </a:cubicBezTo>
                <a:cubicBezTo>
                  <a:pt x="203" y="83"/>
                  <a:pt x="201" y="80"/>
                  <a:pt x="199" y="79"/>
                </a:cubicBezTo>
                <a:cubicBezTo>
                  <a:pt x="197" y="78"/>
                  <a:pt x="194" y="78"/>
                  <a:pt x="192" y="78"/>
                </a:cubicBezTo>
                <a:cubicBezTo>
                  <a:pt x="191" y="77"/>
                  <a:pt x="189" y="75"/>
                  <a:pt x="188" y="74"/>
                </a:cubicBezTo>
                <a:cubicBezTo>
                  <a:pt x="188" y="72"/>
                  <a:pt x="188" y="69"/>
                  <a:pt x="188" y="67"/>
                </a:cubicBezTo>
                <a:cubicBezTo>
                  <a:pt x="188" y="66"/>
                  <a:pt x="188" y="63"/>
                  <a:pt x="187" y="62"/>
                </a:cubicBezTo>
                <a:cubicBezTo>
                  <a:pt x="186" y="62"/>
                  <a:pt x="185" y="62"/>
                  <a:pt x="184" y="62"/>
                </a:cubicBezTo>
                <a:cubicBezTo>
                  <a:pt x="183" y="62"/>
                  <a:pt x="182" y="61"/>
                  <a:pt x="181" y="61"/>
                </a:cubicBezTo>
                <a:cubicBezTo>
                  <a:pt x="180" y="62"/>
                  <a:pt x="180" y="64"/>
                  <a:pt x="180" y="65"/>
                </a:cubicBezTo>
                <a:cubicBezTo>
                  <a:pt x="179" y="65"/>
                  <a:pt x="177" y="67"/>
                  <a:pt x="176" y="67"/>
                </a:cubicBezTo>
                <a:cubicBezTo>
                  <a:pt x="174" y="68"/>
                  <a:pt x="171" y="66"/>
                  <a:pt x="169" y="66"/>
                </a:cubicBezTo>
                <a:cubicBezTo>
                  <a:pt x="168" y="66"/>
                  <a:pt x="165" y="67"/>
                  <a:pt x="164" y="67"/>
                </a:cubicBezTo>
                <a:cubicBezTo>
                  <a:pt x="163" y="67"/>
                  <a:pt x="161" y="66"/>
                  <a:pt x="161" y="65"/>
                </a:cubicBezTo>
                <a:cubicBezTo>
                  <a:pt x="159" y="64"/>
                  <a:pt x="159" y="60"/>
                  <a:pt x="158" y="59"/>
                </a:cubicBezTo>
                <a:cubicBezTo>
                  <a:pt x="158" y="57"/>
                  <a:pt x="158" y="52"/>
                  <a:pt x="157" y="50"/>
                </a:cubicBezTo>
                <a:cubicBezTo>
                  <a:pt x="156" y="49"/>
                  <a:pt x="154" y="49"/>
                  <a:pt x="153" y="48"/>
                </a:cubicBezTo>
                <a:cubicBezTo>
                  <a:pt x="152" y="47"/>
                  <a:pt x="151" y="46"/>
                  <a:pt x="150" y="45"/>
                </a:cubicBezTo>
                <a:cubicBezTo>
                  <a:pt x="150" y="44"/>
                  <a:pt x="150" y="42"/>
                  <a:pt x="150" y="41"/>
                </a:cubicBezTo>
                <a:cubicBezTo>
                  <a:pt x="148" y="40"/>
                  <a:pt x="145" y="40"/>
                  <a:pt x="143" y="41"/>
                </a:cubicBezTo>
                <a:cubicBezTo>
                  <a:pt x="142" y="42"/>
                  <a:pt x="141" y="44"/>
                  <a:pt x="140" y="45"/>
                </a:cubicBezTo>
                <a:cubicBezTo>
                  <a:pt x="139" y="46"/>
                  <a:pt x="136" y="49"/>
                  <a:pt x="135" y="50"/>
                </a:cubicBezTo>
                <a:cubicBezTo>
                  <a:pt x="133" y="51"/>
                  <a:pt x="128" y="51"/>
                  <a:pt x="125" y="51"/>
                </a:cubicBezTo>
                <a:cubicBezTo>
                  <a:pt x="123" y="51"/>
                  <a:pt x="120" y="50"/>
                  <a:pt x="118" y="50"/>
                </a:cubicBezTo>
                <a:cubicBezTo>
                  <a:pt x="117" y="49"/>
                  <a:pt x="114" y="50"/>
                  <a:pt x="113" y="50"/>
                </a:cubicBezTo>
                <a:cubicBezTo>
                  <a:pt x="112" y="50"/>
                  <a:pt x="110" y="51"/>
                  <a:pt x="109" y="52"/>
                </a:cubicBezTo>
                <a:cubicBezTo>
                  <a:pt x="108" y="53"/>
                  <a:pt x="106" y="55"/>
                  <a:pt x="106" y="56"/>
                </a:cubicBezTo>
                <a:cubicBezTo>
                  <a:pt x="106" y="57"/>
                  <a:pt x="107" y="59"/>
                  <a:pt x="106" y="60"/>
                </a:cubicBezTo>
                <a:cubicBezTo>
                  <a:pt x="106" y="60"/>
                  <a:pt x="105" y="60"/>
                  <a:pt x="104" y="61"/>
                </a:cubicBezTo>
                <a:cubicBezTo>
                  <a:pt x="104" y="61"/>
                  <a:pt x="104" y="63"/>
                  <a:pt x="104" y="63"/>
                </a:cubicBezTo>
                <a:cubicBezTo>
                  <a:pt x="105" y="64"/>
                  <a:pt x="106" y="66"/>
                  <a:pt x="106" y="67"/>
                </a:cubicBezTo>
                <a:cubicBezTo>
                  <a:pt x="107" y="69"/>
                  <a:pt x="106" y="72"/>
                  <a:pt x="106" y="74"/>
                </a:cubicBezTo>
                <a:cubicBezTo>
                  <a:pt x="105" y="75"/>
                  <a:pt x="102" y="76"/>
                  <a:pt x="100" y="77"/>
                </a:cubicBezTo>
                <a:cubicBezTo>
                  <a:pt x="99" y="78"/>
                  <a:pt x="95" y="80"/>
                  <a:pt x="93" y="81"/>
                </a:cubicBezTo>
                <a:cubicBezTo>
                  <a:pt x="92" y="82"/>
                  <a:pt x="91" y="84"/>
                  <a:pt x="90" y="85"/>
                </a:cubicBezTo>
                <a:cubicBezTo>
                  <a:pt x="90" y="85"/>
                  <a:pt x="87" y="85"/>
                  <a:pt x="86" y="85"/>
                </a:cubicBezTo>
                <a:cubicBezTo>
                  <a:pt x="85" y="85"/>
                  <a:pt x="83" y="87"/>
                  <a:pt x="82" y="87"/>
                </a:cubicBezTo>
                <a:cubicBezTo>
                  <a:pt x="80" y="88"/>
                  <a:pt x="77" y="88"/>
                  <a:pt x="75" y="88"/>
                </a:cubicBezTo>
                <a:cubicBezTo>
                  <a:pt x="74" y="87"/>
                  <a:pt x="71" y="83"/>
                  <a:pt x="70" y="82"/>
                </a:cubicBezTo>
                <a:cubicBezTo>
                  <a:pt x="69" y="82"/>
                  <a:pt x="66" y="80"/>
                  <a:pt x="65" y="80"/>
                </a:cubicBezTo>
                <a:cubicBezTo>
                  <a:pt x="63" y="78"/>
                  <a:pt x="60" y="76"/>
                  <a:pt x="59" y="74"/>
                </a:cubicBezTo>
                <a:cubicBezTo>
                  <a:pt x="58" y="72"/>
                  <a:pt x="58" y="68"/>
                  <a:pt x="57" y="66"/>
                </a:cubicBezTo>
                <a:cubicBezTo>
                  <a:pt x="57" y="65"/>
                  <a:pt x="55" y="63"/>
                  <a:pt x="54" y="62"/>
                </a:cubicBezTo>
                <a:cubicBezTo>
                  <a:pt x="54" y="61"/>
                  <a:pt x="56" y="59"/>
                  <a:pt x="55" y="58"/>
                </a:cubicBezTo>
                <a:cubicBezTo>
                  <a:pt x="55" y="57"/>
                  <a:pt x="52" y="57"/>
                  <a:pt x="51" y="56"/>
                </a:cubicBezTo>
                <a:cubicBezTo>
                  <a:pt x="51" y="56"/>
                  <a:pt x="50" y="54"/>
                  <a:pt x="49" y="54"/>
                </a:cubicBezTo>
                <a:cubicBezTo>
                  <a:pt x="48" y="54"/>
                  <a:pt x="46" y="55"/>
                  <a:pt x="46" y="56"/>
                </a:cubicBezTo>
                <a:cubicBezTo>
                  <a:pt x="45" y="57"/>
                  <a:pt x="44" y="60"/>
                  <a:pt x="45" y="61"/>
                </a:cubicBezTo>
                <a:cubicBezTo>
                  <a:pt x="45" y="62"/>
                  <a:pt x="47" y="63"/>
                  <a:pt x="47" y="64"/>
                </a:cubicBezTo>
                <a:cubicBezTo>
                  <a:pt x="47" y="65"/>
                  <a:pt x="45" y="67"/>
                  <a:pt x="45" y="68"/>
                </a:cubicBezTo>
                <a:cubicBezTo>
                  <a:pt x="45" y="69"/>
                  <a:pt x="46" y="70"/>
                  <a:pt x="46" y="71"/>
                </a:cubicBezTo>
                <a:cubicBezTo>
                  <a:pt x="45" y="72"/>
                  <a:pt x="43" y="74"/>
                  <a:pt x="42" y="74"/>
                </a:cubicBezTo>
                <a:cubicBezTo>
                  <a:pt x="41" y="74"/>
                  <a:pt x="40" y="72"/>
                  <a:pt x="39" y="72"/>
                </a:cubicBezTo>
                <a:cubicBezTo>
                  <a:pt x="38" y="71"/>
                  <a:pt x="37" y="72"/>
                  <a:pt x="36" y="72"/>
                </a:cubicBezTo>
                <a:cubicBezTo>
                  <a:pt x="35" y="73"/>
                  <a:pt x="35" y="75"/>
                  <a:pt x="34" y="75"/>
                </a:cubicBezTo>
                <a:cubicBezTo>
                  <a:pt x="34" y="77"/>
                  <a:pt x="33" y="79"/>
                  <a:pt x="32" y="80"/>
                </a:cubicBezTo>
                <a:cubicBezTo>
                  <a:pt x="31" y="81"/>
                  <a:pt x="29" y="82"/>
                  <a:pt x="28" y="82"/>
                </a:cubicBezTo>
                <a:cubicBezTo>
                  <a:pt x="27" y="83"/>
                  <a:pt x="25" y="81"/>
                  <a:pt x="24" y="81"/>
                </a:cubicBezTo>
                <a:cubicBezTo>
                  <a:pt x="23" y="82"/>
                  <a:pt x="20" y="83"/>
                  <a:pt x="19" y="84"/>
                </a:cubicBezTo>
                <a:cubicBezTo>
                  <a:pt x="18" y="84"/>
                  <a:pt x="17" y="87"/>
                  <a:pt x="16" y="88"/>
                </a:cubicBezTo>
                <a:cubicBezTo>
                  <a:pt x="16" y="88"/>
                  <a:pt x="14" y="89"/>
                  <a:pt x="14" y="90"/>
                </a:cubicBezTo>
                <a:cubicBezTo>
                  <a:pt x="13" y="90"/>
                  <a:pt x="10" y="91"/>
                  <a:pt x="9" y="92"/>
                </a:cubicBezTo>
                <a:cubicBezTo>
                  <a:pt x="8" y="92"/>
                  <a:pt x="5" y="93"/>
                  <a:pt x="5" y="94"/>
                </a:cubicBezTo>
                <a:cubicBezTo>
                  <a:pt x="5" y="95"/>
                  <a:pt x="8" y="95"/>
                  <a:pt x="8" y="96"/>
                </a:cubicBezTo>
                <a:cubicBezTo>
                  <a:pt x="8" y="96"/>
                  <a:pt x="7" y="98"/>
                  <a:pt x="7" y="99"/>
                </a:cubicBezTo>
                <a:cubicBezTo>
                  <a:pt x="8" y="99"/>
                  <a:pt x="10" y="99"/>
                  <a:pt x="10" y="100"/>
                </a:cubicBezTo>
                <a:cubicBezTo>
                  <a:pt x="11" y="101"/>
                  <a:pt x="10" y="102"/>
                  <a:pt x="10" y="103"/>
                </a:cubicBezTo>
                <a:cubicBezTo>
                  <a:pt x="10" y="103"/>
                  <a:pt x="8" y="103"/>
                  <a:pt x="8" y="104"/>
                </a:cubicBezTo>
                <a:cubicBezTo>
                  <a:pt x="8" y="105"/>
                  <a:pt x="8" y="106"/>
                  <a:pt x="8" y="107"/>
                </a:cubicBezTo>
                <a:cubicBezTo>
                  <a:pt x="7" y="107"/>
                  <a:pt x="6" y="108"/>
                  <a:pt x="6" y="108"/>
                </a:cubicBezTo>
                <a:cubicBezTo>
                  <a:pt x="6" y="109"/>
                  <a:pt x="8" y="109"/>
                  <a:pt x="8" y="110"/>
                </a:cubicBezTo>
                <a:cubicBezTo>
                  <a:pt x="9" y="111"/>
                  <a:pt x="9" y="112"/>
                  <a:pt x="8" y="113"/>
                </a:cubicBezTo>
                <a:cubicBezTo>
                  <a:pt x="8" y="113"/>
                  <a:pt x="7" y="114"/>
                  <a:pt x="6" y="114"/>
                </a:cubicBezTo>
                <a:cubicBezTo>
                  <a:pt x="5" y="114"/>
                  <a:pt x="4" y="116"/>
                  <a:pt x="4" y="116"/>
                </a:cubicBezTo>
                <a:cubicBezTo>
                  <a:pt x="4" y="117"/>
                  <a:pt x="4" y="119"/>
                  <a:pt x="5" y="120"/>
                </a:cubicBezTo>
                <a:cubicBezTo>
                  <a:pt x="5" y="121"/>
                  <a:pt x="7" y="122"/>
                  <a:pt x="7" y="123"/>
                </a:cubicBezTo>
                <a:cubicBezTo>
                  <a:pt x="8" y="124"/>
                  <a:pt x="7" y="127"/>
                  <a:pt x="7" y="128"/>
                </a:cubicBezTo>
                <a:cubicBezTo>
                  <a:pt x="7" y="130"/>
                  <a:pt x="7" y="133"/>
                  <a:pt x="7" y="135"/>
                </a:cubicBezTo>
                <a:cubicBezTo>
                  <a:pt x="6" y="135"/>
                  <a:pt x="4" y="136"/>
                  <a:pt x="3" y="137"/>
                </a:cubicBezTo>
                <a:cubicBezTo>
                  <a:pt x="3" y="137"/>
                  <a:pt x="1" y="138"/>
                  <a:pt x="0" y="139"/>
                </a:cubicBezTo>
                <a:cubicBezTo>
                  <a:pt x="0" y="140"/>
                  <a:pt x="0" y="141"/>
                  <a:pt x="0" y="142"/>
                </a:cubicBezTo>
                <a:cubicBezTo>
                  <a:pt x="1" y="143"/>
                  <a:pt x="3" y="144"/>
                  <a:pt x="3" y="145"/>
                </a:cubicBezTo>
                <a:cubicBezTo>
                  <a:pt x="4" y="146"/>
                  <a:pt x="5" y="149"/>
                  <a:pt x="6" y="151"/>
                </a:cubicBezTo>
                <a:cubicBezTo>
                  <a:pt x="7" y="153"/>
                  <a:pt x="8" y="156"/>
                  <a:pt x="8" y="158"/>
                </a:cubicBezTo>
                <a:cubicBezTo>
                  <a:pt x="8" y="159"/>
                  <a:pt x="8" y="162"/>
                  <a:pt x="9" y="163"/>
                </a:cubicBezTo>
                <a:cubicBezTo>
                  <a:pt x="9" y="164"/>
                  <a:pt x="13" y="166"/>
                  <a:pt x="14" y="168"/>
                </a:cubicBezTo>
                <a:cubicBezTo>
                  <a:pt x="15" y="168"/>
                  <a:pt x="16" y="170"/>
                  <a:pt x="16" y="170"/>
                </a:cubicBezTo>
                <a:cubicBezTo>
                  <a:pt x="18" y="171"/>
                  <a:pt x="21" y="170"/>
                  <a:pt x="22" y="170"/>
                </a:cubicBezTo>
                <a:cubicBezTo>
                  <a:pt x="24" y="170"/>
                  <a:pt x="26" y="172"/>
                  <a:pt x="28" y="173"/>
                </a:cubicBezTo>
                <a:cubicBezTo>
                  <a:pt x="29" y="173"/>
                  <a:pt x="30" y="174"/>
                  <a:pt x="31" y="175"/>
                </a:cubicBezTo>
                <a:cubicBezTo>
                  <a:pt x="32" y="177"/>
                  <a:pt x="32" y="180"/>
                  <a:pt x="33" y="182"/>
                </a:cubicBezTo>
                <a:cubicBezTo>
                  <a:pt x="34" y="184"/>
                  <a:pt x="37" y="188"/>
                  <a:pt x="39" y="190"/>
                </a:cubicBezTo>
                <a:cubicBezTo>
                  <a:pt x="41" y="191"/>
                  <a:pt x="44" y="191"/>
                  <a:pt x="46" y="191"/>
                </a:cubicBezTo>
                <a:cubicBezTo>
                  <a:pt x="49" y="191"/>
                  <a:pt x="54" y="188"/>
                  <a:pt x="57" y="187"/>
                </a:cubicBezTo>
                <a:cubicBezTo>
                  <a:pt x="58" y="187"/>
                  <a:pt x="62" y="187"/>
                  <a:pt x="64" y="187"/>
                </a:cubicBezTo>
                <a:cubicBezTo>
                  <a:pt x="66" y="187"/>
                  <a:pt x="70" y="186"/>
                  <a:pt x="73" y="186"/>
                </a:cubicBezTo>
                <a:cubicBezTo>
                  <a:pt x="75" y="186"/>
                  <a:pt x="80" y="186"/>
                  <a:pt x="82" y="186"/>
                </a:cubicBezTo>
                <a:cubicBezTo>
                  <a:pt x="83" y="186"/>
                  <a:pt x="86" y="186"/>
                  <a:pt x="87" y="186"/>
                </a:cubicBezTo>
                <a:cubicBezTo>
                  <a:pt x="89" y="186"/>
                  <a:pt x="92" y="188"/>
                  <a:pt x="93" y="189"/>
                </a:cubicBezTo>
                <a:cubicBezTo>
                  <a:pt x="94" y="190"/>
                  <a:pt x="94" y="192"/>
                  <a:pt x="94" y="193"/>
                </a:cubicBezTo>
                <a:cubicBezTo>
                  <a:pt x="95" y="194"/>
                  <a:pt x="100" y="194"/>
                  <a:pt x="101" y="195"/>
                </a:cubicBezTo>
                <a:cubicBezTo>
                  <a:pt x="102" y="196"/>
                  <a:pt x="102" y="199"/>
                  <a:pt x="102" y="200"/>
                </a:cubicBezTo>
                <a:cubicBezTo>
                  <a:pt x="103" y="201"/>
                  <a:pt x="105" y="202"/>
                  <a:pt x="106" y="203"/>
                </a:cubicBezTo>
                <a:cubicBezTo>
                  <a:pt x="109" y="203"/>
                  <a:pt x="113" y="199"/>
                  <a:pt x="115" y="199"/>
                </a:cubicBezTo>
                <a:cubicBezTo>
                  <a:pt x="117" y="199"/>
                  <a:pt x="122" y="200"/>
                  <a:pt x="124" y="200"/>
                </a:cubicBezTo>
                <a:cubicBezTo>
                  <a:pt x="125" y="201"/>
                  <a:pt x="126" y="202"/>
                  <a:pt x="127" y="202"/>
                </a:cubicBezTo>
                <a:cubicBezTo>
                  <a:pt x="129" y="203"/>
                  <a:pt x="133" y="202"/>
                  <a:pt x="134" y="203"/>
                </a:cubicBezTo>
                <a:cubicBezTo>
                  <a:pt x="136" y="204"/>
                  <a:pt x="136" y="207"/>
                  <a:pt x="137" y="208"/>
                </a:cubicBezTo>
                <a:cubicBezTo>
                  <a:pt x="138" y="209"/>
                  <a:pt x="141" y="211"/>
                  <a:pt x="142" y="213"/>
                </a:cubicBezTo>
                <a:cubicBezTo>
                  <a:pt x="143" y="214"/>
                  <a:pt x="146" y="215"/>
                  <a:pt x="147" y="217"/>
                </a:cubicBezTo>
                <a:cubicBezTo>
                  <a:pt x="148" y="218"/>
                  <a:pt x="149" y="221"/>
                  <a:pt x="151" y="222"/>
                </a:cubicBezTo>
                <a:cubicBezTo>
                  <a:pt x="151" y="223"/>
                  <a:pt x="153" y="222"/>
                  <a:pt x="154" y="223"/>
                </a:cubicBezTo>
                <a:cubicBezTo>
                  <a:pt x="155" y="224"/>
                  <a:pt x="158" y="227"/>
                  <a:pt x="159" y="228"/>
                </a:cubicBezTo>
                <a:cubicBezTo>
                  <a:pt x="160" y="229"/>
                  <a:pt x="162" y="230"/>
                  <a:pt x="163" y="231"/>
                </a:cubicBezTo>
                <a:cubicBezTo>
                  <a:pt x="166" y="232"/>
                  <a:pt x="170" y="234"/>
                  <a:pt x="172" y="236"/>
                </a:cubicBezTo>
                <a:cubicBezTo>
                  <a:pt x="173" y="236"/>
                  <a:pt x="175" y="238"/>
                  <a:pt x="176" y="239"/>
                </a:cubicBezTo>
                <a:cubicBezTo>
                  <a:pt x="178" y="239"/>
                  <a:pt x="180" y="239"/>
                  <a:pt x="181" y="239"/>
                </a:cubicBezTo>
                <a:cubicBezTo>
                  <a:pt x="182" y="240"/>
                  <a:pt x="184" y="241"/>
                  <a:pt x="185" y="242"/>
                </a:cubicBezTo>
                <a:cubicBezTo>
                  <a:pt x="186" y="242"/>
                  <a:pt x="189" y="242"/>
                  <a:pt x="190" y="242"/>
                </a:cubicBezTo>
                <a:cubicBezTo>
                  <a:pt x="192" y="243"/>
                  <a:pt x="194" y="244"/>
                  <a:pt x="196" y="244"/>
                </a:cubicBezTo>
                <a:cubicBezTo>
                  <a:pt x="197" y="244"/>
                  <a:pt x="200" y="244"/>
                  <a:pt x="201" y="245"/>
                </a:cubicBezTo>
                <a:cubicBezTo>
                  <a:pt x="203" y="246"/>
                  <a:pt x="207" y="250"/>
                  <a:pt x="209" y="252"/>
                </a:cubicBezTo>
                <a:cubicBezTo>
                  <a:pt x="210" y="252"/>
                  <a:pt x="211" y="255"/>
                  <a:pt x="212" y="255"/>
                </a:cubicBezTo>
                <a:cubicBezTo>
                  <a:pt x="212" y="256"/>
                  <a:pt x="213" y="255"/>
                  <a:pt x="214" y="256"/>
                </a:cubicBezTo>
                <a:cubicBezTo>
                  <a:pt x="215" y="256"/>
                  <a:pt x="215" y="259"/>
                  <a:pt x="215" y="260"/>
                </a:cubicBezTo>
                <a:cubicBezTo>
                  <a:pt x="216" y="261"/>
                  <a:pt x="219" y="264"/>
                  <a:pt x="221" y="264"/>
                </a:cubicBezTo>
                <a:cubicBezTo>
                  <a:pt x="223" y="265"/>
                  <a:pt x="227" y="265"/>
                  <a:pt x="228" y="266"/>
                </a:cubicBezTo>
                <a:cubicBezTo>
                  <a:pt x="230" y="267"/>
                  <a:pt x="231" y="270"/>
                  <a:pt x="233" y="271"/>
                </a:cubicBezTo>
                <a:cubicBezTo>
                  <a:pt x="234" y="271"/>
                  <a:pt x="236" y="271"/>
                  <a:pt x="237" y="271"/>
                </a:cubicBezTo>
                <a:cubicBezTo>
                  <a:pt x="239" y="271"/>
                  <a:pt x="243" y="271"/>
                  <a:pt x="245" y="272"/>
                </a:cubicBezTo>
                <a:cubicBezTo>
                  <a:pt x="246" y="273"/>
                  <a:pt x="247" y="275"/>
                  <a:pt x="248" y="275"/>
                </a:cubicBezTo>
                <a:cubicBezTo>
                  <a:pt x="249" y="276"/>
                  <a:pt x="252" y="276"/>
                  <a:pt x="253" y="277"/>
                </a:cubicBezTo>
                <a:cubicBezTo>
                  <a:pt x="254" y="278"/>
                  <a:pt x="253" y="281"/>
                  <a:pt x="254" y="282"/>
                </a:cubicBezTo>
                <a:cubicBezTo>
                  <a:pt x="255" y="283"/>
                  <a:pt x="259" y="284"/>
                  <a:pt x="260" y="284"/>
                </a:cubicBezTo>
                <a:cubicBezTo>
                  <a:pt x="262" y="283"/>
                  <a:pt x="265" y="281"/>
                  <a:pt x="267" y="281"/>
                </a:cubicBezTo>
                <a:cubicBezTo>
                  <a:pt x="269" y="281"/>
                  <a:pt x="272" y="282"/>
                  <a:pt x="274" y="281"/>
                </a:cubicBezTo>
                <a:cubicBezTo>
                  <a:pt x="276" y="281"/>
                  <a:pt x="281" y="279"/>
                  <a:pt x="283" y="279"/>
                </a:cubicBezTo>
                <a:cubicBezTo>
                  <a:pt x="285" y="278"/>
                  <a:pt x="291" y="279"/>
                  <a:pt x="293" y="280"/>
                </a:cubicBezTo>
                <a:cubicBezTo>
                  <a:pt x="295" y="280"/>
                  <a:pt x="299" y="282"/>
                  <a:pt x="302" y="282"/>
                </a:cubicBezTo>
                <a:cubicBezTo>
                  <a:pt x="303" y="282"/>
                  <a:pt x="307" y="281"/>
                  <a:pt x="309" y="281"/>
                </a:cubicBezTo>
                <a:cubicBezTo>
                  <a:pt x="310" y="281"/>
                  <a:pt x="314" y="283"/>
                  <a:pt x="315" y="283"/>
                </a:cubicBezTo>
                <a:cubicBezTo>
                  <a:pt x="317" y="284"/>
                  <a:pt x="321" y="284"/>
                  <a:pt x="323" y="285"/>
                </a:cubicBezTo>
                <a:cubicBezTo>
                  <a:pt x="324" y="286"/>
                  <a:pt x="327" y="288"/>
                  <a:pt x="329" y="289"/>
                </a:cubicBezTo>
                <a:cubicBezTo>
                  <a:pt x="330" y="290"/>
                  <a:pt x="333" y="291"/>
                  <a:pt x="334" y="291"/>
                </a:cubicBezTo>
                <a:cubicBezTo>
                  <a:pt x="336" y="293"/>
                  <a:pt x="340" y="297"/>
                  <a:pt x="342" y="298"/>
                </a:cubicBezTo>
                <a:cubicBezTo>
                  <a:pt x="343" y="300"/>
                  <a:pt x="348" y="302"/>
                  <a:pt x="349" y="304"/>
                </a:cubicBezTo>
                <a:cubicBezTo>
                  <a:pt x="350" y="305"/>
                  <a:pt x="350" y="308"/>
                  <a:pt x="350" y="309"/>
                </a:cubicBezTo>
                <a:cubicBezTo>
                  <a:pt x="351" y="311"/>
                  <a:pt x="352" y="313"/>
                  <a:pt x="353" y="315"/>
                </a:cubicBezTo>
                <a:cubicBezTo>
                  <a:pt x="354" y="316"/>
                  <a:pt x="356" y="317"/>
                  <a:pt x="357" y="318"/>
                </a:cubicBezTo>
                <a:cubicBezTo>
                  <a:pt x="359" y="320"/>
                  <a:pt x="360" y="325"/>
                  <a:pt x="361" y="328"/>
                </a:cubicBezTo>
                <a:cubicBezTo>
                  <a:pt x="362" y="329"/>
                  <a:pt x="364" y="331"/>
                  <a:pt x="365" y="333"/>
                </a:cubicBezTo>
                <a:cubicBezTo>
                  <a:pt x="365" y="334"/>
                  <a:pt x="364" y="336"/>
                  <a:pt x="364" y="337"/>
                </a:cubicBezTo>
                <a:cubicBezTo>
                  <a:pt x="365" y="338"/>
                  <a:pt x="368" y="339"/>
                  <a:pt x="370" y="340"/>
                </a:cubicBezTo>
                <a:cubicBezTo>
                  <a:pt x="370" y="340"/>
                  <a:pt x="371" y="342"/>
                  <a:pt x="372" y="342"/>
                </a:cubicBezTo>
                <a:cubicBezTo>
                  <a:pt x="373" y="343"/>
                  <a:pt x="377" y="343"/>
                  <a:pt x="378" y="343"/>
                </a:cubicBezTo>
                <a:cubicBezTo>
                  <a:pt x="380" y="343"/>
                  <a:pt x="383" y="344"/>
                  <a:pt x="384" y="345"/>
                </a:cubicBezTo>
                <a:cubicBezTo>
                  <a:pt x="386" y="345"/>
                  <a:pt x="390" y="345"/>
                  <a:pt x="392" y="346"/>
                </a:cubicBezTo>
                <a:cubicBezTo>
                  <a:pt x="394" y="346"/>
                  <a:pt x="398" y="347"/>
                  <a:pt x="399" y="348"/>
                </a:cubicBezTo>
                <a:cubicBezTo>
                  <a:pt x="400" y="349"/>
                  <a:pt x="401" y="353"/>
                  <a:pt x="402" y="354"/>
                </a:cubicBezTo>
                <a:cubicBezTo>
                  <a:pt x="403" y="355"/>
                  <a:pt x="404" y="356"/>
                  <a:pt x="405" y="356"/>
                </a:cubicBezTo>
                <a:cubicBezTo>
                  <a:pt x="407" y="356"/>
                  <a:pt x="410" y="355"/>
                  <a:pt x="412" y="356"/>
                </a:cubicBezTo>
                <a:cubicBezTo>
                  <a:pt x="414" y="356"/>
                  <a:pt x="416" y="357"/>
                  <a:pt x="418" y="358"/>
                </a:cubicBezTo>
                <a:cubicBezTo>
                  <a:pt x="419" y="358"/>
                  <a:pt x="422" y="359"/>
                  <a:pt x="424" y="359"/>
                </a:cubicBezTo>
                <a:cubicBezTo>
                  <a:pt x="425" y="359"/>
                  <a:pt x="427" y="356"/>
                  <a:pt x="428" y="356"/>
                </a:cubicBezTo>
                <a:cubicBezTo>
                  <a:pt x="429" y="355"/>
                  <a:pt x="432" y="354"/>
                  <a:pt x="433" y="354"/>
                </a:cubicBezTo>
                <a:cubicBezTo>
                  <a:pt x="434" y="353"/>
                  <a:pt x="436" y="352"/>
                  <a:pt x="437" y="352"/>
                </a:cubicBezTo>
                <a:cubicBezTo>
                  <a:pt x="439" y="352"/>
                  <a:pt x="443" y="352"/>
                  <a:pt x="444" y="353"/>
                </a:cubicBezTo>
                <a:cubicBezTo>
                  <a:pt x="446" y="353"/>
                  <a:pt x="447" y="356"/>
                  <a:pt x="448" y="357"/>
                </a:cubicBezTo>
                <a:cubicBezTo>
                  <a:pt x="449" y="358"/>
                  <a:pt x="451" y="360"/>
                  <a:pt x="453" y="360"/>
                </a:cubicBezTo>
                <a:cubicBezTo>
                  <a:pt x="454" y="360"/>
                  <a:pt x="457" y="357"/>
                  <a:pt x="458" y="357"/>
                </a:cubicBezTo>
                <a:cubicBezTo>
                  <a:pt x="460" y="356"/>
                  <a:pt x="463" y="357"/>
                  <a:pt x="465" y="357"/>
                </a:cubicBezTo>
                <a:cubicBezTo>
                  <a:pt x="466" y="358"/>
                  <a:pt x="468" y="362"/>
                  <a:pt x="469" y="363"/>
                </a:cubicBezTo>
                <a:cubicBezTo>
                  <a:pt x="470" y="364"/>
                  <a:pt x="472" y="366"/>
                  <a:pt x="473" y="366"/>
                </a:cubicBezTo>
                <a:cubicBezTo>
                  <a:pt x="474" y="367"/>
                  <a:pt x="476" y="368"/>
                  <a:pt x="477" y="367"/>
                </a:cubicBezTo>
                <a:cubicBezTo>
                  <a:pt x="479" y="367"/>
                  <a:pt x="478" y="364"/>
                  <a:pt x="479" y="363"/>
                </a:cubicBezTo>
                <a:cubicBezTo>
                  <a:pt x="480" y="362"/>
                  <a:pt x="483" y="364"/>
                  <a:pt x="484" y="363"/>
                </a:cubicBezTo>
                <a:cubicBezTo>
                  <a:pt x="485" y="362"/>
                  <a:pt x="484" y="358"/>
                  <a:pt x="483" y="357"/>
                </a:cubicBezTo>
                <a:cubicBezTo>
                  <a:pt x="483" y="355"/>
                  <a:pt x="481" y="353"/>
                  <a:pt x="481" y="352"/>
                </a:cubicBezTo>
                <a:cubicBezTo>
                  <a:pt x="481" y="351"/>
                  <a:pt x="481" y="348"/>
                  <a:pt x="481" y="347"/>
                </a:cubicBezTo>
                <a:cubicBezTo>
                  <a:pt x="481" y="346"/>
                  <a:pt x="479" y="344"/>
                  <a:pt x="479" y="343"/>
                </a:cubicBezTo>
                <a:cubicBezTo>
                  <a:pt x="478" y="341"/>
                  <a:pt x="477" y="336"/>
                  <a:pt x="477" y="333"/>
                </a:cubicBezTo>
                <a:cubicBezTo>
                  <a:pt x="476" y="331"/>
                  <a:pt x="476" y="328"/>
                  <a:pt x="476" y="326"/>
                </a:cubicBezTo>
                <a:cubicBezTo>
                  <a:pt x="477" y="324"/>
                  <a:pt x="479" y="321"/>
                  <a:pt x="480" y="319"/>
                </a:cubicBezTo>
                <a:cubicBezTo>
                  <a:pt x="480" y="318"/>
                  <a:pt x="480" y="314"/>
                  <a:pt x="481" y="312"/>
                </a:cubicBezTo>
                <a:cubicBezTo>
                  <a:pt x="482" y="311"/>
                  <a:pt x="486" y="308"/>
                  <a:pt x="487" y="307"/>
                </a:cubicBezTo>
                <a:cubicBezTo>
                  <a:pt x="488" y="306"/>
                  <a:pt x="489" y="303"/>
                  <a:pt x="489" y="302"/>
                </a:cubicBezTo>
                <a:cubicBezTo>
                  <a:pt x="490" y="302"/>
                  <a:pt x="491" y="301"/>
                  <a:pt x="491" y="300"/>
                </a:cubicBezTo>
                <a:close/>
              </a:path>
            </a:pathLst>
          </a:custGeom>
          <a:solidFill>
            <a:schemeClr val="accent1"/>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48" name="Freeform 17">
            <a:extLst>
              <a:ext uri="{FF2B5EF4-FFF2-40B4-BE49-F238E27FC236}">
                <a16:creationId xmlns="" xmlns:a16="http://schemas.microsoft.com/office/drawing/2014/main" id="{B141131B-2E4C-1543-B3EE-8B983294CEDB}"/>
              </a:ext>
            </a:extLst>
          </p:cNvPr>
          <p:cNvSpPr>
            <a:spLocks/>
          </p:cNvSpPr>
          <p:nvPr/>
        </p:nvSpPr>
        <p:spPr bwMode="auto">
          <a:xfrm>
            <a:off x="5901466" y="1040579"/>
            <a:ext cx="435557" cy="345526"/>
          </a:xfrm>
          <a:custGeom>
            <a:avLst/>
            <a:gdLst/>
            <a:ahLst/>
            <a:cxnLst>
              <a:cxn ang="0">
                <a:pos x="159" y="91"/>
              </a:cxn>
              <a:cxn ang="0">
                <a:pos x="145" y="94"/>
              </a:cxn>
              <a:cxn ang="0">
                <a:pos x="134" y="105"/>
              </a:cxn>
              <a:cxn ang="0">
                <a:pos x="120" y="102"/>
              </a:cxn>
              <a:cxn ang="0">
                <a:pos x="104" y="100"/>
              </a:cxn>
              <a:cxn ang="0">
                <a:pos x="93" y="105"/>
              </a:cxn>
              <a:cxn ang="0">
                <a:pos x="82" y="115"/>
              </a:cxn>
              <a:cxn ang="0">
                <a:pos x="67" y="121"/>
              </a:cxn>
              <a:cxn ang="0">
                <a:pos x="60" y="127"/>
              </a:cxn>
              <a:cxn ang="0">
                <a:pos x="51" y="124"/>
              </a:cxn>
              <a:cxn ang="0">
                <a:pos x="46" y="119"/>
              </a:cxn>
              <a:cxn ang="0">
                <a:pos x="42" y="112"/>
              </a:cxn>
              <a:cxn ang="0">
                <a:pos x="37" y="111"/>
              </a:cxn>
              <a:cxn ang="0">
                <a:pos x="37" y="106"/>
              </a:cxn>
              <a:cxn ang="0">
                <a:pos x="30" y="104"/>
              </a:cxn>
              <a:cxn ang="0">
                <a:pos x="29" y="92"/>
              </a:cxn>
              <a:cxn ang="0">
                <a:pos x="30" y="83"/>
              </a:cxn>
              <a:cxn ang="0">
                <a:pos x="26" y="73"/>
              </a:cxn>
              <a:cxn ang="0">
                <a:pos x="20" y="75"/>
              </a:cxn>
              <a:cxn ang="0">
                <a:pos x="11" y="70"/>
              </a:cxn>
              <a:cxn ang="0">
                <a:pos x="5" y="63"/>
              </a:cxn>
              <a:cxn ang="0">
                <a:pos x="12" y="63"/>
              </a:cxn>
              <a:cxn ang="0">
                <a:pos x="11" y="57"/>
              </a:cxn>
              <a:cxn ang="0">
                <a:pos x="7" y="54"/>
              </a:cxn>
              <a:cxn ang="0">
                <a:pos x="0" y="47"/>
              </a:cxn>
              <a:cxn ang="0">
                <a:pos x="0" y="38"/>
              </a:cxn>
              <a:cxn ang="0">
                <a:pos x="5" y="31"/>
              </a:cxn>
              <a:cxn ang="0">
                <a:pos x="15" y="32"/>
              </a:cxn>
              <a:cxn ang="0">
                <a:pos x="26" y="27"/>
              </a:cxn>
              <a:cxn ang="0">
                <a:pos x="32" y="22"/>
              </a:cxn>
              <a:cxn ang="0">
                <a:pos x="36" y="13"/>
              </a:cxn>
              <a:cxn ang="0">
                <a:pos x="44" y="19"/>
              </a:cxn>
              <a:cxn ang="0">
                <a:pos x="49" y="28"/>
              </a:cxn>
              <a:cxn ang="0">
                <a:pos x="56" y="26"/>
              </a:cxn>
              <a:cxn ang="0">
                <a:pos x="62" y="27"/>
              </a:cxn>
              <a:cxn ang="0">
                <a:pos x="73" y="17"/>
              </a:cxn>
              <a:cxn ang="0">
                <a:pos x="82" y="15"/>
              </a:cxn>
              <a:cxn ang="0">
                <a:pos x="89" y="22"/>
              </a:cxn>
              <a:cxn ang="0">
                <a:pos x="95" y="13"/>
              </a:cxn>
              <a:cxn ang="0">
                <a:pos x="110" y="7"/>
              </a:cxn>
              <a:cxn ang="0">
                <a:pos x="118" y="0"/>
              </a:cxn>
              <a:cxn ang="0">
                <a:pos x="123" y="6"/>
              </a:cxn>
              <a:cxn ang="0">
                <a:pos x="136" y="7"/>
              </a:cxn>
              <a:cxn ang="0">
                <a:pos x="141" y="18"/>
              </a:cxn>
              <a:cxn ang="0">
                <a:pos x="144" y="24"/>
              </a:cxn>
              <a:cxn ang="0">
                <a:pos x="148" y="37"/>
              </a:cxn>
              <a:cxn ang="0">
                <a:pos x="147" y="49"/>
              </a:cxn>
              <a:cxn ang="0">
                <a:pos x="151" y="63"/>
              </a:cxn>
              <a:cxn ang="0">
                <a:pos x="158" y="75"/>
              </a:cxn>
              <a:cxn ang="0">
                <a:pos x="155" y="81"/>
              </a:cxn>
            </a:cxnLst>
            <a:rect l="0" t="0" r="r" b="b"/>
            <a:pathLst>
              <a:path w="160" h="127">
                <a:moveTo>
                  <a:pt x="159" y="85"/>
                </a:moveTo>
                <a:cubicBezTo>
                  <a:pt x="159" y="86"/>
                  <a:pt x="160" y="90"/>
                  <a:pt x="159" y="91"/>
                </a:cubicBezTo>
                <a:cubicBezTo>
                  <a:pt x="158" y="92"/>
                  <a:pt x="154" y="94"/>
                  <a:pt x="152" y="94"/>
                </a:cubicBezTo>
                <a:cubicBezTo>
                  <a:pt x="150" y="95"/>
                  <a:pt x="147" y="93"/>
                  <a:pt x="145" y="94"/>
                </a:cubicBezTo>
                <a:cubicBezTo>
                  <a:pt x="143" y="95"/>
                  <a:pt x="141" y="100"/>
                  <a:pt x="140" y="101"/>
                </a:cubicBezTo>
                <a:cubicBezTo>
                  <a:pt x="139" y="102"/>
                  <a:pt x="136" y="104"/>
                  <a:pt x="134" y="105"/>
                </a:cubicBezTo>
                <a:cubicBezTo>
                  <a:pt x="132" y="105"/>
                  <a:pt x="128" y="104"/>
                  <a:pt x="127" y="104"/>
                </a:cubicBezTo>
                <a:cubicBezTo>
                  <a:pt x="125" y="104"/>
                  <a:pt x="122" y="102"/>
                  <a:pt x="120" y="102"/>
                </a:cubicBezTo>
                <a:cubicBezTo>
                  <a:pt x="118" y="102"/>
                  <a:pt x="113" y="103"/>
                  <a:pt x="110" y="102"/>
                </a:cubicBezTo>
                <a:cubicBezTo>
                  <a:pt x="108" y="102"/>
                  <a:pt x="105" y="100"/>
                  <a:pt x="104" y="100"/>
                </a:cubicBezTo>
                <a:cubicBezTo>
                  <a:pt x="102" y="100"/>
                  <a:pt x="98" y="100"/>
                  <a:pt x="97" y="101"/>
                </a:cubicBezTo>
                <a:cubicBezTo>
                  <a:pt x="96" y="101"/>
                  <a:pt x="94" y="104"/>
                  <a:pt x="93" y="105"/>
                </a:cubicBezTo>
                <a:cubicBezTo>
                  <a:pt x="92" y="106"/>
                  <a:pt x="90" y="109"/>
                  <a:pt x="89" y="110"/>
                </a:cubicBezTo>
                <a:cubicBezTo>
                  <a:pt x="87" y="112"/>
                  <a:pt x="84" y="114"/>
                  <a:pt x="82" y="115"/>
                </a:cubicBezTo>
                <a:cubicBezTo>
                  <a:pt x="80" y="116"/>
                  <a:pt x="77" y="115"/>
                  <a:pt x="75" y="115"/>
                </a:cubicBezTo>
                <a:cubicBezTo>
                  <a:pt x="73" y="116"/>
                  <a:pt x="69" y="119"/>
                  <a:pt x="67" y="121"/>
                </a:cubicBezTo>
                <a:cubicBezTo>
                  <a:pt x="66" y="121"/>
                  <a:pt x="65" y="123"/>
                  <a:pt x="65" y="124"/>
                </a:cubicBezTo>
                <a:cubicBezTo>
                  <a:pt x="64" y="125"/>
                  <a:pt x="61" y="127"/>
                  <a:pt x="60" y="127"/>
                </a:cubicBezTo>
                <a:cubicBezTo>
                  <a:pt x="58" y="127"/>
                  <a:pt x="56" y="125"/>
                  <a:pt x="55" y="124"/>
                </a:cubicBezTo>
                <a:cubicBezTo>
                  <a:pt x="54" y="124"/>
                  <a:pt x="52" y="124"/>
                  <a:pt x="51" y="124"/>
                </a:cubicBezTo>
                <a:cubicBezTo>
                  <a:pt x="51" y="124"/>
                  <a:pt x="51" y="123"/>
                  <a:pt x="50" y="123"/>
                </a:cubicBezTo>
                <a:cubicBezTo>
                  <a:pt x="49" y="122"/>
                  <a:pt x="46" y="121"/>
                  <a:pt x="46" y="119"/>
                </a:cubicBezTo>
                <a:cubicBezTo>
                  <a:pt x="45" y="118"/>
                  <a:pt x="45" y="115"/>
                  <a:pt x="44" y="113"/>
                </a:cubicBezTo>
                <a:cubicBezTo>
                  <a:pt x="44" y="113"/>
                  <a:pt x="43" y="112"/>
                  <a:pt x="42" y="112"/>
                </a:cubicBezTo>
                <a:cubicBezTo>
                  <a:pt x="41" y="112"/>
                  <a:pt x="39" y="113"/>
                  <a:pt x="38" y="113"/>
                </a:cubicBezTo>
                <a:cubicBezTo>
                  <a:pt x="38" y="113"/>
                  <a:pt x="37" y="111"/>
                  <a:pt x="37" y="111"/>
                </a:cubicBezTo>
                <a:cubicBezTo>
                  <a:pt x="37" y="110"/>
                  <a:pt x="38" y="109"/>
                  <a:pt x="38" y="108"/>
                </a:cubicBezTo>
                <a:cubicBezTo>
                  <a:pt x="38" y="108"/>
                  <a:pt x="38" y="107"/>
                  <a:pt x="37" y="106"/>
                </a:cubicBezTo>
                <a:cubicBezTo>
                  <a:pt x="36" y="106"/>
                  <a:pt x="33" y="107"/>
                  <a:pt x="32" y="106"/>
                </a:cubicBezTo>
                <a:cubicBezTo>
                  <a:pt x="31" y="106"/>
                  <a:pt x="30" y="105"/>
                  <a:pt x="30" y="104"/>
                </a:cubicBezTo>
                <a:cubicBezTo>
                  <a:pt x="29" y="103"/>
                  <a:pt x="28" y="99"/>
                  <a:pt x="28" y="98"/>
                </a:cubicBezTo>
                <a:cubicBezTo>
                  <a:pt x="28" y="96"/>
                  <a:pt x="29" y="94"/>
                  <a:pt x="29" y="92"/>
                </a:cubicBezTo>
                <a:cubicBezTo>
                  <a:pt x="29" y="91"/>
                  <a:pt x="26" y="87"/>
                  <a:pt x="26" y="86"/>
                </a:cubicBezTo>
                <a:cubicBezTo>
                  <a:pt x="27" y="85"/>
                  <a:pt x="30" y="84"/>
                  <a:pt x="30" y="83"/>
                </a:cubicBezTo>
                <a:cubicBezTo>
                  <a:pt x="31" y="81"/>
                  <a:pt x="29" y="78"/>
                  <a:pt x="29" y="76"/>
                </a:cubicBezTo>
                <a:cubicBezTo>
                  <a:pt x="28" y="75"/>
                  <a:pt x="27" y="73"/>
                  <a:pt x="26" y="73"/>
                </a:cubicBezTo>
                <a:cubicBezTo>
                  <a:pt x="25" y="72"/>
                  <a:pt x="24" y="72"/>
                  <a:pt x="23" y="73"/>
                </a:cubicBezTo>
                <a:cubicBezTo>
                  <a:pt x="22" y="73"/>
                  <a:pt x="21" y="75"/>
                  <a:pt x="20" y="75"/>
                </a:cubicBezTo>
                <a:cubicBezTo>
                  <a:pt x="18" y="75"/>
                  <a:pt x="16" y="74"/>
                  <a:pt x="15" y="73"/>
                </a:cubicBezTo>
                <a:cubicBezTo>
                  <a:pt x="14" y="72"/>
                  <a:pt x="12" y="71"/>
                  <a:pt x="11" y="70"/>
                </a:cubicBezTo>
                <a:cubicBezTo>
                  <a:pt x="10" y="69"/>
                  <a:pt x="9" y="67"/>
                  <a:pt x="8" y="67"/>
                </a:cubicBezTo>
                <a:cubicBezTo>
                  <a:pt x="7" y="66"/>
                  <a:pt x="5" y="64"/>
                  <a:pt x="5" y="63"/>
                </a:cubicBezTo>
                <a:cubicBezTo>
                  <a:pt x="5" y="62"/>
                  <a:pt x="8" y="63"/>
                  <a:pt x="8" y="63"/>
                </a:cubicBezTo>
                <a:cubicBezTo>
                  <a:pt x="9" y="63"/>
                  <a:pt x="11" y="64"/>
                  <a:pt x="12" y="63"/>
                </a:cubicBezTo>
                <a:cubicBezTo>
                  <a:pt x="12" y="63"/>
                  <a:pt x="12" y="62"/>
                  <a:pt x="12" y="61"/>
                </a:cubicBezTo>
                <a:cubicBezTo>
                  <a:pt x="12" y="60"/>
                  <a:pt x="11" y="58"/>
                  <a:pt x="11" y="57"/>
                </a:cubicBezTo>
                <a:cubicBezTo>
                  <a:pt x="11" y="56"/>
                  <a:pt x="10" y="54"/>
                  <a:pt x="9" y="53"/>
                </a:cubicBezTo>
                <a:cubicBezTo>
                  <a:pt x="9" y="53"/>
                  <a:pt x="7" y="54"/>
                  <a:pt x="7" y="54"/>
                </a:cubicBezTo>
                <a:cubicBezTo>
                  <a:pt x="5" y="54"/>
                  <a:pt x="3" y="52"/>
                  <a:pt x="2" y="51"/>
                </a:cubicBezTo>
                <a:cubicBezTo>
                  <a:pt x="1" y="50"/>
                  <a:pt x="0" y="48"/>
                  <a:pt x="0" y="47"/>
                </a:cubicBezTo>
                <a:cubicBezTo>
                  <a:pt x="0" y="46"/>
                  <a:pt x="2" y="44"/>
                  <a:pt x="2" y="43"/>
                </a:cubicBezTo>
                <a:cubicBezTo>
                  <a:pt x="2" y="42"/>
                  <a:pt x="0" y="39"/>
                  <a:pt x="0" y="38"/>
                </a:cubicBezTo>
                <a:cubicBezTo>
                  <a:pt x="0" y="37"/>
                  <a:pt x="2" y="34"/>
                  <a:pt x="3" y="33"/>
                </a:cubicBezTo>
                <a:cubicBezTo>
                  <a:pt x="3" y="33"/>
                  <a:pt x="4" y="31"/>
                  <a:pt x="5" y="31"/>
                </a:cubicBezTo>
                <a:cubicBezTo>
                  <a:pt x="6" y="31"/>
                  <a:pt x="9" y="31"/>
                  <a:pt x="10" y="31"/>
                </a:cubicBezTo>
                <a:cubicBezTo>
                  <a:pt x="11" y="32"/>
                  <a:pt x="14" y="32"/>
                  <a:pt x="15" y="32"/>
                </a:cubicBezTo>
                <a:cubicBezTo>
                  <a:pt x="17" y="31"/>
                  <a:pt x="21" y="31"/>
                  <a:pt x="23" y="30"/>
                </a:cubicBezTo>
                <a:cubicBezTo>
                  <a:pt x="24" y="30"/>
                  <a:pt x="25" y="28"/>
                  <a:pt x="26" y="27"/>
                </a:cubicBezTo>
                <a:cubicBezTo>
                  <a:pt x="27" y="27"/>
                  <a:pt x="29" y="27"/>
                  <a:pt x="30" y="26"/>
                </a:cubicBezTo>
                <a:cubicBezTo>
                  <a:pt x="31" y="25"/>
                  <a:pt x="32" y="23"/>
                  <a:pt x="32" y="22"/>
                </a:cubicBezTo>
                <a:cubicBezTo>
                  <a:pt x="33" y="21"/>
                  <a:pt x="31" y="17"/>
                  <a:pt x="31" y="16"/>
                </a:cubicBezTo>
                <a:cubicBezTo>
                  <a:pt x="32" y="15"/>
                  <a:pt x="34" y="14"/>
                  <a:pt x="36" y="13"/>
                </a:cubicBezTo>
                <a:cubicBezTo>
                  <a:pt x="37" y="13"/>
                  <a:pt x="38" y="14"/>
                  <a:pt x="39" y="14"/>
                </a:cubicBezTo>
                <a:cubicBezTo>
                  <a:pt x="40" y="15"/>
                  <a:pt x="43" y="18"/>
                  <a:pt x="44" y="19"/>
                </a:cubicBezTo>
                <a:cubicBezTo>
                  <a:pt x="45" y="21"/>
                  <a:pt x="44" y="24"/>
                  <a:pt x="45" y="25"/>
                </a:cubicBezTo>
                <a:cubicBezTo>
                  <a:pt x="45" y="27"/>
                  <a:pt x="48" y="28"/>
                  <a:pt x="49" y="28"/>
                </a:cubicBezTo>
                <a:cubicBezTo>
                  <a:pt x="50" y="28"/>
                  <a:pt x="52" y="25"/>
                  <a:pt x="53" y="25"/>
                </a:cubicBezTo>
                <a:cubicBezTo>
                  <a:pt x="54" y="24"/>
                  <a:pt x="56" y="25"/>
                  <a:pt x="56" y="26"/>
                </a:cubicBezTo>
                <a:cubicBezTo>
                  <a:pt x="57" y="26"/>
                  <a:pt x="58" y="28"/>
                  <a:pt x="59" y="28"/>
                </a:cubicBezTo>
                <a:cubicBezTo>
                  <a:pt x="60" y="29"/>
                  <a:pt x="62" y="27"/>
                  <a:pt x="62" y="27"/>
                </a:cubicBezTo>
                <a:cubicBezTo>
                  <a:pt x="63" y="26"/>
                  <a:pt x="64" y="23"/>
                  <a:pt x="65" y="22"/>
                </a:cubicBezTo>
                <a:cubicBezTo>
                  <a:pt x="67" y="20"/>
                  <a:pt x="71" y="19"/>
                  <a:pt x="73" y="17"/>
                </a:cubicBezTo>
                <a:cubicBezTo>
                  <a:pt x="74" y="17"/>
                  <a:pt x="76" y="14"/>
                  <a:pt x="78" y="14"/>
                </a:cubicBezTo>
                <a:cubicBezTo>
                  <a:pt x="79" y="14"/>
                  <a:pt x="81" y="14"/>
                  <a:pt x="82" y="15"/>
                </a:cubicBezTo>
                <a:cubicBezTo>
                  <a:pt x="83" y="15"/>
                  <a:pt x="84" y="18"/>
                  <a:pt x="85" y="19"/>
                </a:cubicBezTo>
                <a:cubicBezTo>
                  <a:pt x="86" y="20"/>
                  <a:pt x="88" y="22"/>
                  <a:pt x="89" y="22"/>
                </a:cubicBezTo>
                <a:cubicBezTo>
                  <a:pt x="91" y="21"/>
                  <a:pt x="93" y="18"/>
                  <a:pt x="94" y="17"/>
                </a:cubicBezTo>
                <a:cubicBezTo>
                  <a:pt x="94" y="16"/>
                  <a:pt x="95" y="14"/>
                  <a:pt x="95" y="13"/>
                </a:cubicBezTo>
                <a:cubicBezTo>
                  <a:pt x="96" y="12"/>
                  <a:pt x="98" y="11"/>
                  <a:pt x="99" y="11"/>
                </a:cubicBezTo>
                <a:cubicBezTo>
                  <a:pt x="102" y="9"/>
                  <a:pt x="108" y="9"/>
                  <a:pt x="110" y="7"/>
                </a:cubicBezTo>
                <a:cubicBezTo>
                  <a:pt x="111" y="6"/>
                  <a:pt x="112" y="5"/>
                  <a:pt x="113" y="4"/>
                </a:cubicBezTo>
                <a:cubicBezTo>
                  <a:pt x="114" y="3"/>
                  <a:pt x="116" y="0"/>
                  <a:pt x="118" y="0"/>
                </a:cubicBezTo>
                <a:cubicBezTo>
                  <a:pt x="119" y="1"/>
                  <a:pt x="118" y="5"/>
                  <a:pt x="120" y="6"/>
                </a:cubicBezTo>
                <a:cubicBezTo>
                  <a:pt x="120" y="6"/>
                  <a:pt x="122" y="6"/>
                  <a:pt x="123" y="6"/>
                </a:cubicBezTo>
                <a:cubicBezTo>
                  <a:pt x="125" y="6"/>
                  <a:pt x="128" y="5"/>
                  <a:pt x="130" y="6"/>
                </a:cubicBezTo>
                <a:cubicBezTo>
                  <a:pt x="132" y="6"/>
                  <a:pt x="135" y="6"/>
                  <a:pt x="136" y="7"/>
                </a:cubicBezTo>
                <a:cubicBezTo>
                  <a:pt x="137" y="8"/>
                  <a:pt x="137" y="11"/>
                  <a:pt x="138" y="12"/>
                </a:cubicBezTo>
                <a:cubicBezTo>
                  <a:pt x="138" y="14"/>
                  <a:pt x="140" y="17"/>
                  <a:pt x="141" y="18"/>
                </a:cubicBezTo>
                <a:cubicBezTo>
                  <a:pt x="142" y="19"/>
                  <a:pt x="143" y="19"/>
                  <a:pt x="144" y="19"/>
                </a:cubicBezTo>
                <a:cubicBezTo>
                  <a:pt x="144" y="21"/>
                  <a:pt x="144" y="23"/>
                  <a:pt x="144" y="24"/>
                </a:cubicBezTo>
                <a:cubicBezTo>
                  <a:pt x="144" y="26"/>
                  <a:pt x="144" y="29"/>
                  <a:pt x="144" y="30"/>
                </a:cubicBezTo>
                <a:cubicBezTo>
                  <a:pt x="145" y="32"/>
                  <a:pt x="147" y="35"/>
                  <a:pt x="148" y="37"/>
                </a:cubicBezTo>
                <a:cubicBezTo>
                  <a:pt x="149" y="38"/>
                  <a:pt x="152" y="40"/>
                  <a:pt x="152" y="42"/>
                </a:cubicBezTo>
                <a:cubicBezTo>
                  <a:pt x="152" y="44"/>
                  <a:pt x="148" y="47"/>
                  <a:pt x="147" y="49"/>
                </a:cubicBezTo>
                <a:cubicBezTo>
                  <a:pt x="146" y="51"/>
                  <a:pt x="145" y="55"/>
                  <a:pt x="145" y="57"/>
                </a:cubicBezTo>
                <a:cubicBezTo>
                  <a:pt x="146" y="59"/>
                  <a:pt x="149" y="62"/>
                  <a:pt x="151" y="63"/>
                </a:cubicBezTo>
                <a:cubicBezTo>
                  <a:pt x="152" y="65"/>
                  <a:pt x="157" y="68"/>
                  <a:pt x="158" y="70"/>
                </a:cubicBezTo>
                <a:cubicBezTo>
                  <a:pt x="158" y="71"/>
                  <a:pt x="159" y="73"/>
                  <a:pt x="158" y="75"/>
                </a:cubicBezTo>
                <a:cubicBezTo>
                  <a:pt x="158" y="76"/>
                  <a:pt x="155" y="77"/>
                  <a:pt x="154" y="78"/>
                </a:cubicBezTo>
                <a:cubicBezTo>
                  <a:pt x="154" y="79"/>
                  <a:pt x="155" y="80"/>
                  <a:pt x="155" y="81"/>
                </a:cubicBezTo>
                <a:cubicBezTo>
                  <a:pt x="156" y="82"/>
                  <a:pt x="158" y="84"/>
                  <a:pt x="159" y="85"/>
                </a:cubicBezTo>
                <a:close/>
              </a:path>
            </a:pathLst>
          </a:custGeom>
          <a:solidFill>
            <a:schemeClr val="bg1">
              <a:lumMod val="95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49" name="Freeform 18">
            <a:extLst>
              <a:ext uri="{FF2B5EF4-FFF2-40B4-BE49-F238E27FC236}">
                <a16:creationId xmlns="" xmlns:a16="http://schemas.microsoft.com/office/drawing/2014/main" id="{FEDA0C3A-B0FD-0149-83BF-70922BF04054}"/>
              </a:ext>
            </a:extLst>
          </p:cNvPr>
          <p:cNvSpPr>
            <a:spLocks/>
          </p:cNvSpPr>
          <p:nvPr/>
        </p:nvSpPr>
        <p:spPr bwMode="auto">
          <a:xfrm>
            <a:off x="8137651" y="648820"/>
            <a:ext cx="656986" cy="618053"/>
          </a:xfrm>
          <a:custGeom>
            <a:avLst/>
            <a:gdLst/>
            <a:ahLst/>
            <a:cxnLst>
              <a:cxn ang="0">
                <a:pos x="240" y="218"/>
              </a:cxn>
              <a:cxn ang="0">
                <a:pos x="233" y="225"/>
              </a:cxn>
              <a:cxn ang="0">
                <a:pos x="219" y="226"/>
              </a:cxn>
              <a:cxn ang="0">
                <a:pos x="214" y="219"/>
              </a:cxn>
              <a:cxn ang="0">
                <a:pos x="213" y="205"/>
              </a:cxn>
              <a:cxn ang="0">
                <a:pos x="193" y="184"/>
              </a:cxn>
              <a:cxn ang="0">
                <a:pos x="186" y="188"/>
              </a:cxn>
              <a:cxn ang="0">
                <a:pos x="182" y="203"/>
              </a:cxn>
              <a:cxn ang="0">
                <a:pos x="166" y="199"/>
              </a:cxn>
              <a:cxn ang="0">
                <a:pos x="154" y="193"/>
              </a:cxn>
              <a:cxn ang="0">
                <a:pos x="139" y="190"/>
              </a:cxn>
              <a:cxn ang="0">
                <a:pos x="128" y="192"/>
              </a:cxn>
              <a:cxn ang="0">
                <a:pos x="122" y="198"/>
              </a:cxn>
              <a:cxn ang="0">
                <a:pos x="125" y="206"/>
              </a:cxn>
              <a:cxn ang="0">
                <a:pos x="123" y="213"/>
              </a:cxn>
              <a:cxn ang="0">
                <a:pos x="114" y="221"/>
              </a:cxn>
              <a:cxn ang="0">
                <a:pos x="107" y="216"/>
              </a:cxn>
              <a:cxn ang="0">
                <a:pos x="99" y="190"/>
              </a:cxn>
              <a:cxn ang="0">
                <a:pos x="79" y="176"/>
              </a:cxn>
              <a:cxn ang="0">
                <a:pos x="58" y="183"/>
              </a:cxn>
              <a:cxn ang="0">
                <a:pos x="42" y="188"/>
              </a:cxn>
              <a:cxn ang="0">
                <a:pos x="31" y="179"/>
              </a:cxn>
              <a:cxn ang="0">
                <a:pos x="25" y="159"/>
              </a:cxn>
              <a:cxn ang="0">
                <a:pos x="8" y="138"/>
              </a:cxn>
              <a:cxn ang="0">
                <a:pos x="20" y="118"/>
              </a:cxn>
              <a:cxn ang="0">
                <a:pos x="1" y="90"/>
              </a:cxn>
              <a:cxn ang="0">
                <a:pos x="16" y="68"/>
              </a:cxn>
              <a:cxn ang="0">
                <a:pos x="27" y="44"/>
              </a:cxn>
              <a:cxn ang="0">
                <a:pos x="46" y="21"/>
              </a:cxn>
              <a:cxn ang="0">
                <a:pos x="56" y="3"/>
              </a:cxn>
              <a:cxn ang="0">
                <a:pos x="73" y="6"/>
              </a:cxn>
              <a:cxn ang="0">
                <a:pos x="91" y="11"/>
              </a:cxn>
              <a:cxn ang="0">
                <a:pos x="110" y="10"/>
              </a:cxn>
              <a:cxn ang="0">
                <a:pos x="123" y="13"/>
              </a:cxn>
              <a:cxn ang="0">
                <a:pos x="136" y="19"/>
              </a:cxn>
              <a:cxn ang="0">
                <a:pos x="155" y="13"/>
              </a:cxn>
              <a:cxn ang="0">
                <a:pos x="170" y="15"/>
              </a:cxn>
              <a:cxn ang="0">
                <a:pos x="185" y="18"/>
              </a:cxn>
              <a:cxn ang="0">
                <a:pos x="197" y="20"/>
              </a:cxn>
              <a:cxn ang="0">
                <a:pos x="202" y="28"/>
              </a:cxn>
              <a:cxn ang="0">
                <a:pos x="190" y="43"/>
              </a:cxn>
              <a:cxn ang="0">
                <a:pos x="180" y="52"/>
              </a:cxn>
              <a:cxn ang="0">
                <a:pos x="170" y="59"/>
              </a:cxn>
              <a:cxn ang="0">
                <a:pos x="161" y="72"/>
              </a:cxn>
              <a:cxn ang="0">
                <a:pos x="161" y="79"/>
              </a:cxn>
              <a:cxn ang="0">
                <a:pos x="165" y="91"/>
              </a:cxn>
              <a:cxn ang="0">
                <a:pos x="177" y="85"/>
              </a:cxn>
              <a:cxn ang="0">
                <a:pos x="193" y="95"/>
              </a:cxn>
              <a:cxn ang="0">
                <a:pos x="199" y="103"/>
              </a:cxn>
              <a:cxn ang="0">
                <a:pos x="187" y="118"/>
              </a:cxn>
              <a:cxn ang="0">
                <a:pos x="180" y="127"/>
              </a:cxn>
              <a:cxn ang="0">
                <a:pos x="179" y="139"/>
              </a:cxn>
              <a:cxn ang="0">
                <a:pos x="192" y="138"/>
              </a:cxn>
              <a:cxn ang="0">
                <a:pos x="198" y="151"/>
              </a:cxn>
              <a:cxn ang="0">
                <a:pos x="190" y="165"/>
              </a:cxn>
              <a:cxn ang="0">
                <a:pos x="206" y="174"/>
              </a:cxn>
              <a:cxn ang="0">
                <a:pos x="218" y="185"/>
              </a:cxn>
              <a:cxn ang="0">
                <a:pos x="228" y="196"/>
              </a:cxn>
              <a:cxn ang="0">
                <a:pos x="242" y="209"/>
              </a:cxn>
            </a:cxnLst>
            <a:rect l="0" t="0" r="r" b="b"/>
            <a:pathLst>
              <a:path w="243" h="228">
                <a:moveTo>
                  <a:pt x="242" y="209"/>
                </a:moveTo>
                <a:cubicBezTo>
                  <a:pt x="243" y="210"/>
                  <a:pt x="243" y="214"/>
                  <a:pt x="242" y="215"/>
                </a:cubicBezTo>
                <a:cubicBezTo>
                  <a:pt x="242" y="216"/>
                  <a:pt x="241" y="217"/>
                  <a:pt x="240" y="218"/>
                </a:cubicBezTo>
                <a:cubicBezTo>
                  <a:pt x="239" y="218"/>
                  <a:pt x="237" y="217"/>
                  <a:pt x="236" y="218"/>
                </a:cubicBezTo>
                <a:cubicBezTo>
                  <a:pt x="235" y="218"/>
                  <a:pt x="234" y="220"/>
                  <a:pt x="234" y="221"/>
                </a:cubicBezTo>
                <a:cubicBezTo>
                  <a:pt x="233" y="222"/>
                  <a:pt x="234" y="224"/>
                  <a:pt x="233" y="225"/>
                </a:cubicBezTo>
                <a:cubicBezTo>
                  <a:pt x="233" y="226"/>
                  <a:pt x="230" y="226"/>
                  <a:pt x="228" y="226"/>
                </a:cubicBezTo>
                <a:cubicBezTo>
                  <a:pt x="228" y="226"/>
                  <a:pt x="226" y="228"/>
                  <a:pt x="225" y="228"/>
                </a:cubicBezTo>
                <a:cubicBezTo>
                  <a:pt x="224" y="228"/>
                  <a:pt x="221" y="226"/>
                  <a:pt x="219" y="226"/>
                </a:cubicBezTo>
                <a:cubicBezTo>
                  <a:pt x="218" y="226"/>
                  <a:pt x="216" y="226"/>
                  <a:pt x="214" y="226"/>
                </a:cubicBezTo>
                <a:cubicBezTo>
                  <a:pt x="214" y="226"/>
                  <a:pt x="213" y="224"/>
                  <a:pt x="213" y="224"/>
                </a:cubicBezTo>
                <a:cubicBezTo>
                  <a:pt x="213" y="224"/>
                  <a:pt x="212" y="222"/>
                  <a:pt x="214" y="219"/>
                </a:cubicBezTo>
                <a:cubicBezTo>
                  <a:pt x="215" y="217"/>
                  <a:pt x="217" y="216"/>
                  <a:pt x="217" y="215"/>
                </a:cubicBezTo>
                <a:cubicBezTo>
                  <a:pt x="218" y="214"/>
                  <a:pt x="218" y="212"/>
                  <a:pt x="218" y="210"/>
                </a:cubicBezTo>
                <a:cubicBezTo>
                  <a:pt x="217" y="209"/>
                  <a:pt x="214" y="207"/>
                  <a:pt x="213" y="205"/>
                </a:cubicBezTo>
                <a:cubicBezTo>
                  <a:pt x="211" y="204"/>
                  <a:pt x="208" y="200"/>
                  <a:pt x="207" y="198"/>
                </a:cubicBezTo>
                <a:cubicBezTo>
                  <a:pt x="206" y="197"/>
                  <a:pt x="203" y="194"/>
                  <a:pt x="202" y="192"/>
                </a:cubicBezTo>
                <a:cubicBezTo>
                  <a:pt x="200" y="190"/>
                  <a:pt x="196" y="186"/>
                  <a:pt x="193" y="184"/>
                </a:cubicBezTo>
                <a:cubicBezTo>
                  <a:pt x="192" y="184"/>
                  <a:pt x="191" y="182"/>
                  <a:pt x="190" y="182"/>
                </a:cubicBezTo>
                <a:cubicBezTo>
                  <a:pt x="189" y="181"/>
                  <a:pt x="187" y="182"/>
                  <a:pt x="186" y="183"/>
                </a:cubicBezTo>
                <a:cubicBezTo>
                  <a:pt x="185" y="184"/>
                  <a:pt x="185" y="187"/>
                  <a:pt x="186" y="188"/>
                </a:cubicBezTo>
                <a:cubicBezTo>
                  <a:pt x="186" y="189"/>
                  <a:pt x="187" y="192"/>
                  <a:pt x="187" y="193"/>
                </a:cubicBezTo>
                <a:cubicBezTo>
                  <a:pt x="188" y="194"/>
                  <a:pt x="188" y="197"/>
                  <a:pt x="187" y="199"/>
                </a:cubicBezTo>
                <a:cubicBezTo>
                  <a:pt x="187" y="200"/>
                  <a:pt x="183" y="203"/>
                  <a:pt x="182" y="203"/>
                </a:cubicBezTo>
                <a:cubicBezTo>
                  <a:pt x="180" y="204"/>
                  <a:pt x="177" y="204"/>
                  <a:pt x="175" y="203"/>
                </a:cubicBezTo>
                <a:cubicBezTo>
                  <a:pt x="174" y="203"/>
                  <a:pt x="173" y="200"/>
                  <a:pt x="171" y="199"/>
                </a:cubicBezTo>
                <a:cubicBezTo>
                  <a:pt x="170" y="198"/>
                  <a:pt x="167" y="199"/>
                  <a:pt x="166" y="199"/>
                </a:cubicBezTo>
                <a:cubicBezTo>
                  <a:pt x="165" y="198"/>
                  <a:pt x="165" y="196"/>
                  <a:pt x="164" y="195"/>
                </a:cubicBezTo>
                <a:cubicBezTo>
                  <a:pt x="162" y="195"/>
                  <a:pt x="159" y="196"/>
                  <a:pt x="158" y="195"/>
                </a:cubicBezTo>
                <a:cubicBezTo>
                  <a:pt x="157" y="195"/>
                  <a:pt x="155" y="193"/>
                  <a:pt x="154" y="193"/>
                </a:cubicBezTo>
                <a:cubicBezTo>
                  <a:pt x="153" y="192"/>
                  <a:pt x="150" y="193"/>
                  <a:pt x="149" y="193"/>
                </a:cubicBezTo>
                <a:cubicBezTo>
                  <a:pt x="147" y="193"/>
                  <a:pt x="144" y="193"/>
                  <a:pt x="143" y="192"/>
                </a:cubicBezTo>
                <a:cubicBezTo>
                  <a:pt x="142" y="192"/>
                  <a:pt x="140" y="190"/>
                  <a:pt x="139" y="190"/>
                </a:cubicBezTo>
                <a:cubicBezTo>
                  <a:pt x="138" y="189"/>
                  <a:pt x="135" y="188"/>
                  <a:pt x="134" y="189"/>
                </a:cubicBezTo>
                <a:cubicBezTo>
                  <a:pt x="133" y="189"/>
                  <a:pt x="133" y="192"/>
                  <a:pt x="132" y="192"/>
                </a:cubicBezTo>
                <a:cubicBezTo>
                  <a:pt x="131" y="193"/>
                  <a:pt x="128" y="192"/>
                  <a:pt x="128" y="192"/>
                </a:cubicBezTo>
                <a:cubicBezTo>
                  <a:pt x="127" y="193"/>
                  <a:pt x="127" y="195"/>
                  <a:pt x="126" y="196"/>
                </a:cubicBezTo>
                <a:cubicBezTo>
                  <a:pt x="126" y="196"/>
                  <a:pt x="125" y="198"/>
                  <a:pt x="125" y="198"/>
                </a:cubicBezTo>
                <a:cubicBezTo>
                  <a:pt x="124" y="198"/>
                  <a:pt x="122" y="198"/>
                  <a:pt x="122" y="198"/>
                </a:cubicBezTo>
                <a:cubicBezTo>
                  <a:pt x="121" y="199"/>
                  <a:pt x="119" y="201"/>
                  <a:pt x="118" y="203"/>
                </a:cubicBezTo>
                <a:cubicBezTo>
                  <a:pt x="118" y="203"/>
                  <a:pt x="118" y="205"/>
                  <a:pt x="119" y="205"/>
                </a:cubicBezTo>
                <a:cubicBezTo>
                  <a:pt x="120" y="206"/>
                  <a:pt x="123" y="205"/>
                  <a:pt x="125" y="206"/>
                </a:cubicBezTo>
                <a:cubicBezTo>
                  <a:pt x="125" y="206"/>
                  <a:pt x="127" y="207"/>
                  <a:pt x="128" y="208"/>
                </a:cubicBezTo>
                <a:cubicBezTo>
                  <a:pt x="128" y="209"/>
                  <a:pt x="128" y="211"/>
                  <a:pt x="127" y="212"/>
                </a:cubicBezTo>
                <a:cubicBezTo>
                  <a:pt x="127" y="212"/>
                  <a:pt x="124" y="212"/>
                  <a:pt x="123" y="213"/>
                </a:cubicBezTo>
                <a:cubicBezTo>
                  <a:pt x="123" y="214"/>
                  <a:pt x="123" y="216"/>
                  <a:pt x="123" y="217"/>
                </a:cubicBezTo>
                <a:cubicBezTo>
                  <a:pt x="122" y="219"/>
                  <a:pt x="121" y="221"/>
                  <a:pt x="119" y="222"/>
                </a:cubicBezTo>
                <a:cubicBezTo>
                  <a:pt x="118" y="222"/>
                  <a:pt x="115" y="221"/>
                  <a:pt x="114" y="221"/>
                </a:cubicBezTo>
                <a:cubicBezTo>
                  <a:pt x="113" y="221"/>
                  <a:pt x="110" y="222"/>
                  <a:pt x="109" y="221"/>
                </a:cubicBezTo>
                <a:cubicBezTo>
                  <a:pt x="109" y="221"/>
                  <a:pt x="108" y="221"/>
                  <a:pt x="107" y="220"/>
                </a:cubicBezTo>
                <a:cubicBezTo>
                  <a:pt x="107" y="218"/>
                  <a:pt x="107" y="217"/>
                  <a:pt x="107" y="216"/>
                </a:cubicBezTo>
                <a:cubicBezTo>
                  <a:pt x="106" y="214"/>
                  <a:pt x="101" y="212"/>
                  <a:pt x="100" y="210"/>
                </a:cubicBezTo>
                <a:cubicBezTo>
                  <a:pt x="99" y="207"/>
                  <a:pt x="100" y="201"/>
                  <a:pt x="100" y="199"/>
                </a:cubicBezTo>
                <a:cubicBezTo>
                  <a:pt x="100" y="197"/>
                  <a:pt x="100" y="192"/>
                  <a:pt x="99" y="190"/>
                </a:cubicBezTo>
                <a:cubicBezTo>
                  <a:pt x="99" y="188"/>
                  <a:pt x="97" y="182"/>
                  <a:pt x="95" y="181"/>
                </a:cubicBezTo>
                <a:cubicBezTo>
                  <a:pt x="93" y="179"/>
                  <a:pt x="87" y="181"/>
                  <a:pt x="85" y="180"/>
                </a:cubicBezTo>
                <a:cubicBezTo>
                  <a:pt x="83" y="179"/>
                  <a:pt x="81" y="177"/>
                  <a:pt x="79" y="176"/>
                </a:cubicBezTo>
                <a:cubicBezTo>
                  <a:pt x="77" y="176"/>
                  <a:pt x="71" y="177"/>
                  <a:pt x="68" y="178"/>
                </a:cubicBezTo>
                <a:cubicBezTo>
                  <a:pt x="67" y="178"/>
                  <a:pt x="65" y="181"/>
                  <a:pt x="64" y="182"/>
                </a:cubicBezTo>
                <a:cubicBezTo>
                  <a:pt x="62" y="182"/>
                  <a:pt x="59" y="182"/>
                  <a:pt x="58" y="183"/>
                </a:cubicBezTo>
                <a:cubicBezTo>
                  <a:pt x="56" y="183"/>
                  <a:pt x="55" y="187"/>
                  <a:pt x="54" y="188"/>
                </a:cubicBezTo>
                <a:cubicBezTo>
                  <a:pt x="52" y="189"/>
                  <a:pt x="48" y="192"/>
                  <a:pt x="46" y="191"/>
                </a:cubicBezTo>
                <a:cubicBezTo>
                  <a:pt x="44" y="191"/>
                  <a:pt x="43" y="189"/>
                  <a:pt x="42" y="188"/>
                </a:cubicBezTo>
                <a:cubicBezTo>
                  <a:pt x="42" y="186"/>
                  <a:pt x="44" y="181"/>
                  <a:pt x="42" y="179"/>
                </a:cubicBezTo>
                <a:cubicBezTo>
                  <a:pt x="42" y="178"/>
                  <a:pt x="39" y="178"/>
                  <a:pt x="38" y="178"/>
                </a:cubicBezTo>
                <a:cubicBezTo>
                  <a:pt x="36" y="178"/>
                  <a:pt x="32" y="180"/>
                  <a:pt x="31" y="179"/>
                </a:cubicBezTo>
                <a:cubicBezTo>
                  <a:pt x="29" y="178"/>
                  <a:pt x="29" y="174"/>
                  <a:pt x="29" y="172"/>
                </a:cubicBezTo>
                <a:cubicBezTo>
                  <a:pt x="29" y="170"/>
                  <a:pt x="30" y="166"/>
                  <a:pt x="29" y="164"/>
                </a:cubicBezTo>
                <a:cubicBezTo>
                  <a:pt x="29" y="163"/>
                  <a:pt x="26" y="160"/>
                  <a:pt x="25" y="159"/>
                </a:cubicBezTo>
                <a:cubicBezTo>
                  <a:pt x="24" y="158"/>
                  <a:pt x="21" y="157"/>
                  <a:pt x="19" y="156"/>
                </a:cubicBezTo>
                <a:cubicBezTo>
                  <a:pt x="17" y="155"/>
                  <a:pt x="14" y="151"/>
                  <a:pt x="12" y="149"/>
                </a:cubicBezTo>
                <a:cubicBezTo>
                  <a:pt x="11" y="146"/>
                  <a:pt x="8" y="141"/>
                  <a:pt x="8" y="138"/>
                </a:cubicBezTo>
                <a:cubicBezTo>
                  <a:pt x="8" y="135"/>
                  <a:pt x="10" y="131"/>
                  <a:pt x="11" y="129"/>
                </a:cubicBezTo>
                <a:cubicBezTo>
                  <a:pt x="12" y="128"/>
                  <a:pt x="17" y="127"/>
                  <a:pt x="18" y="126"/>
                </a:cubicBezTo>
                <a:cubicBezTo>
                  <a:pt x="19" y="124"/>
                  <a:pt x="20" y="120"/>
                  <a:pt x="20" y="118"/>
                </a:cubicBezTo>
                <a:cubicBezTo>
                  <a:pt x="20" y="116"/>
                  <a:pt x="18" y="111"/>
                  <a:pt x="17" y="109"/>
                </a:cubicBezTo>
                <a:cubicBezTo>
                  <a:pt x="15" y="107"/>
                  <a:pt x="10" y="105"/>
                  <a:pt x="9" y="104"/>
                </a:cubicBezTo>
                <a:cubicBezTo>
                  <a:pt x="6" y="101"/>
                  <a:pt x="1" y="94"/>
                  <a:pt x="1" y="90"/>
                </a:cubicBezTo>
                <a:cubicBezTo>
                  <a:pt x="0" y="87"/>
                  <a:pt x="0" y="80"/>
                  <a:pt x="2" y="77"/>
                </a:cubicBezTo>
                <a:cubicBezTo>
                  <a:pt x="3" y="74"/>
                  <a:pt x="7" y="70"/>
                  <a:pt x="9" y="69"/>
                </a:cubicBezTo>
                <a:cubicBezTo>
                  <a:pt x="10" y="68"/>
                  <a:pt x="15" y="69"/>
                  <a:pt x="16" y="68"/>
                </a:cubicBezTo>
                <a:cubicBezTo>
                  <a:pt x="17" y="66"/>
                  <a:pt x="17" y="61"/>
                  <a:pt x="17" y="59"/>
                </a:cubicBezTo>
                <a:cubicBezTo>
                  <a:pt x="17" y="57"/>
                  <a:pt x="15" y="51"/>
                  <a:pt x="16" y="49"/>
                </a:cubicBezTo>
                <a:cubicBezTo>
                  <a:pt x="18" y="46"/>
                  <a:pt x="24" y="45"/>
                  <a:pt x="27" y="44"/>
                </a:cubicBezTo>
                <a:cubicBezTo>
                  <a:pt x="30" y="43"/>
                  <a:pt x="36" y="42"/>
                  <a:pt x="38" y="40"/>
                </a:cubicBezTo>
                <a:cubicBezTo>
                  <a:pt x="40" y="38"/>
                  <a:pt x="43" y="35"/>
                  <a:pt x="44" y="33"/>
                </a:cubicBezTo>
                <a:cubicBezTo>
                  <a:pt x="45" y="30"/>
                  <a:pt x="44" y="23"/>
                  <a:pt x="46" y="21"/>
                </a:cubicBezTo>
                <a:cubicBezTo>
                  <a:pt x="47" y="19"/>
                  <a:pt x="53" y="19"/>
                  <a:pt x="54" y="17"/>
                </a:cubicBezTo>
                <a:cubicBezTo>
                  <a:pt x="55" y="16"/>
                  <a:pt x="55" y="13"/>
                  <a:pt x="55" y="11"/>
                </a:cubicBezTo>
                <a:cubicBezTo>
                  <a:pt x="55" y="9"/>
                  <a:pt x="56" y="6"/>
                  <a:pt x="56" y="3"/>
                </a:cubicBezTo>
                <a:cubicBezTo>
                  <a:pt x="58" y="3"/>
                  <a:pt x="61" y="0"/>
                  <a:pt x="62" y="0"/>
                </a:cubicBezTo>
                <a:cubicBezTo>
                  <a:pt x="64" y="0"/>
                  <a:pt x="68" y="2"/>
                  <a:pt x="70" y="3"/>
                </a:cubicBezTo>
                <a:cubicBezTo>
                  <a:pt x="71" y="3"/>
                  <a:pt x="72" y="6"/>
                  <a:pt x="73" y="6"/>
                </a:cubicBezTo>
                <a:cubicBezTo>
                  <a:pt x="73" y="7"/>
                  <a:pt x="75" y="10"/>
                  <a:pt x="76" y="10"/>
                </a:cubicBezTo>
                <a:cubicBezTo>
                  <a:pt x="78" y="11"/>
                  <a:pt x="83" y="11"/>
                  <a:pt x="85" y="11"/>
                </a:cubicBezTo>
                <a:cubicBezTo>
                  <a:pt x="86" y="11"/>
                  <a:pt x="90" y="11"/>
                  <a:pt x="91" y="11"/>
                </a:cubicBezTo>
                <a:cubicBezTo>
                  <a:pt x="93" y="11"/>
                  <a:pt x="95" y="10"/>
                  <a:pt x="97" y="10"/>
                </a:cubicBezTo>
                <a:cubicBezTo>
                  <a:pt x="98" y="9"/>
                  <a:pt x="102" y="10"/>
                  <a:pt x="104" y="10"/>
                </a:cubicBezTo>
                <a:cubicBezTo>
                  <a:pt x="105" y="10"/>
                  <a:pt x="108" y="10"/>
                  <a:pt x="110" y="10"/>
                </a:cubicBezTo>
                <a:cubicBezTo>
                  <a:pt x="111" y="10"/>
                  <a:pt x="114" y="8"/>
                  <a:pt x="116" y="8"/>
                </a:cubicBezTo>
                <a:cubicBezTo>
                  <a:pt x="117" y="8"/>
                  <a:pt x="120" y="8"/>
                  <a:pt x="121" y="9"/>
                </a:cubicBezTo>
                <a:cubicBezTo>
                  <a:pt x="122" y="9"/>
                  <a:pt x="122" y="12"/>
                  <a:pt x="123" y="13"/>
                </a:cubicBezTo>
                <a:cubicBezTo>
                  <a:pt x="124" y="14"/>
                  <a:pt x="128" y="12"/>
                  <a:pt x="130" y="13"/>
                </a:cubicBezTo>
                <a:cubicBezTo>
                  <a:pt x="131" y="14"/>
                  <a:pt x="132" y="16"/>
                  <a:pt x="133" y="17"/>
                </a:cubicBezTo>
                <a:cubicBezTo>
                  <a:pt x="134" y="17"/>
                  <a:pt x="135" y="19"/>
                  <a:pt x="136" y="19"/>
                </a:cubicBezTo>
                <a:cubicBezTo>
                  <a:pt x="138" y="20"/>
                  <a:pt x="141" y="19"/>
                  <a:pt x="142" y="19"/>
                </a:cubicBezTo>
                <a:cubicBezTo>
                  <a:pt x="145" y="18"/>
                  <a:pt x="149" y="17"/>
                  <a:pt x="151" y="16"/>
                </a:cubicBezTo>
                <a:cubicBezTo>
                  <a:pt x="152" y="16"/>
                  <a:pt x="154" y="13"/>
                  <a:pt x="155" y="13"/>
                </a:cubicBezTo>
                <a:cubicBezTo>
                  <a:pt x="156" y="12"/>
                  <a:pt x="159" y="13"/>
                  <a:pt x="160" y="14"/>
                </a:cubicBezTo>
                <a:cubicBezTo>
                  <a:pt x="161" y="14"/>
                  <a:pt x="164" y="16"/>
                  <a:pt x="166" y="17"/>
                </a:cubicBezTo>
                <a:cubicBezTo>
                  <a:pt x="167" y="17"/>
                  <a:pt x="169" y="15"/>
                  <a:pt x="170" y="15"/>
                </a:cubicBezTo>
                <a:cubicBezTo>
                  <a:pt x="171" y="15"/>
                  <a:pt x="173" y="16"/>
                  <a:pt x="174" y="17"/>
                </a:cubicBezTo>
                <a:cubicBezTo>
                  <a:pt x="175" y="17"/>
                  <a:pt x="177" y="19"/>
                  <a:pt x="178" y="19"/>
                </a:cubicBezTo>
                <a:cubicBezTo>
                  <a:pt x="180" y="19"/>
                  <a:pt x="183" y="19"/>
                  <a:pt x="185" y="18"/>
                </a:cubicBezTo>
                <a:cubicBezTo>
                  <a:pt x="185" y="18"/>
                  <a:pt x="186" y="17"/>
                  <a:pt x="187" y="16"/>
                </a:cubicBezTo>
                <a:cubicBezTo>
                  <a:pt x="188" y="16"/>
                  <a:pt x="189" y="18"/>
                  <a:pt x="190" y="18"/>
                </a:cubicBezTo>
                <a:cubicBezTo>
                  <a:pt x="192" y="18"/>
                  <a:pt x="195" y="19"/>
                  <a:pt x="197" y="20"/>
                </a:cubicBezTo>
                <a:cubicBezTo>
                  <a:pt x="198" y="20"/>
                  <a:pt x="199" y="22"/>
                  <a:pt x="200" y="23"/>
                </a:cubicBezTo>
                <a:cubicBezTo>
                  <a:pt x="201" y="23"/>
                  <a:pt x="202" y="24"/>
                  <a:pt x="202" y="24"/>
                </a:cubicBezTo>
                <a:cubicBezTo>
                  <a:pt x="203" y="25"/>
                  <a:pt x="203" y="27"/>
                  <a:pt x="202" y="28"/>
                </a:cubicBezTo>
                <a:cubicBezTo>
                  <a:pt x="202" y="31"/>
                  <a:pt x="201" y="37"/>
                  <a:pt x="199" y="38"/>
                </a:cubicBezTo>
                <a:cubicBezTo>
                  <a:pt x="198" y="39"/>
                  <a:pt x="196" y="39"/>
                  <a:pt x="195" y="39"/>
                </a:cubicBezTo>
                <a:cubicBezTo>
                  <a:pt x="193" y="40"/>
                  <a:pt x="191" y="42"/>
                  <a:pt x="190" y="43"/>
                </a:cubicBezTo>
                <a:cubicBezTo>
                  <a:pt x="189" y="44"/>
                  <a:pt x="189" y="46"/>
                  <a:pt x="188" y="47"/>
                </a:cubicBezTo>
                <a:cubicBezTo>
                  <a:pt x="187" y="47"/>
                  <a:pt x="185" y="48"/>
                  <a:pt x="185" y="48"/>
                </a:cubicBezTo>
                <a:cubicBezTo>
                  <a:pt x="183" y="49"/>
                  <a:pt x="181" y="51"/>
                  <a:pt x="180" y="52"/>
                </a:cubicBezTo>
                <a:cubicBezTo>
                  <a:pt x="179" y="53"/>
                  <a:pt x="178" y="55"/>
                  <a:pt x="177" y="56"/>
                </a:cubicBezTo>
                <a:cubicBezTo>
                  <a:pt x="176" y="56"/>
                  <a:pt x="174" y="56"/>
                  <a:pt x="173" y="57"/>
                </a:cubicBezTo>
                <a:cubicBezTo>
                  <a:pt x="172" y="57"/>
                  <a:pt x="170" y="58"/>
                  <a:pt x="170" y="59"/>
                </a:cubicBezTo>
                <a:cubicBezTo>
                  <a:pt x="169" y="61"/>
                  <a:pt x="169" y="64"/>
                  <a:pt x="168" y="66"/>
                </a:cubicBezTo>
                <a:cubicBezTo>
                  <a:pt x="168" y="67"/>
                  <a:pt x="167" y="69"/>
                  <a:pt x="166" y="69"/>
                </a:cubicBezTo>
                <a:cubicBezTo>
                  <a:pt x="165" y="70"/>
                  <a:pt x="162" y="71"/>
                  <a:pt x="161" y="72"/>
                </a:cubicBezTo>
                <a:cubicBezTo>
                  <a:pt x="160" y="72"/>
                  <a:pt x="159" y="71"/>
                  <a:pt x="158" y="71"/>
                </a:cubicBezTo>
                <a:cubicBezTo>
                  <a:pt x="157" y="72"/>
                  <a:pt x="156" y="75"/>
                  <a:pt x="157" y="76"/>
                </a:cubicBezTo>
                <a:cubicBezTo>
                  <a:pt x="157" y="77"/>
                  <a:pt x="160" y="78"/>
                  <a:pt x="161" y="79"/>
                </a:cubicBezTo>
                <a:cubicBezTo>
                  <a:pt x="162" y="80"/>
                  <a:pt x="164" y="82"/>
                  <a:pt x="164" y="83"/>
                </a:cubicBezTo>
                <a:cubicBezTo>
                  <a:pt x="164" y="84"/>
                  <a:pt x="162" y="86"/>
                  <a:pt x="162" y="87"/>
                </a:cubicBezTo>
                <a:cubicBezTo>
                  <a:pt x="162" y="88"/>
                  <a:pt x="164" y="90"/>
                  <a:pt x="165" y="91"/>
                </a:cubicBezTo>
                <a:cubicBezTo>
                  <a:pt x="165" y="92"/>
                  <a:pt x="168" y="92"/>
                  <a:pt x="168" y="91"/>
                </a:cubicBezTo>
                <a:cubicBezTo>
                  <a:pt x="170" y="91"/>
                  <a:pt x="169" y="86"/>
                  <a:pt x="171" y="85"/>
                </a:cubicBezTo>
                <a:cubicBezTo>
                  <a:pt x="172" y="84"/>
                  <a:pt x="175" y="85"/>
                  <a:pt x="177" y="85"/>
                </a:cubicBezTo>
                <a:cubicBezTo>
                  <a:pt x="178" y="86"/>
                  <a:pt x="180" y="89"/>
                  <a:pt x="181" y="90"/>
                </a:cubicBezTo>
                <a:cubicBezTo>
                  <a:pt x="183" y="91"/>
                  <a:pt x="187" y="90"/>
                  <a:pt x="189" y="91"/>
                </a:cubicBezTo>
                <a:cubicBezTo>
                  <a:pt x="190" y="92"/>
                  <a:pt x="192" y="94"/>
                  <a:pt x="193" y="95"/>
                </a:cubicBezTo>
                <a:cubicBezTo>
                  <a:pt x="193" y="96"/>
                  <a:pt x="195" y="97"/>
                  <a:pt x="196" y="97"/>
                </a:cubicBezTo>
                <a:cubicBezTo>
                  <a:pt x="197" y="98"/>
                  <a:pt x="199" y="97"/>
                  <a:pt x="200" y="98"/>
                </a:cubicBezTo>
                <a:cubicBezTo>
                  <a:pt x="201" y="99"/>
                  <a:pt x="200" y="102"/>
                  <a:pt x="199" y="103"/>
                </a:cubicBezTo>
                <a:cubicBezTo>
                  <a:pt x="199" y="105"/>
                  <a:pt x="198" y="109"/>
                  <a:pt x="197" y="111"/>
                </a:cubicBezTo>
                <a:cubicBezTo>
                  <a:pt x="196" y="113"/>
                  <a:pt x="193" y="116"/>
                  <a:pt x="192" y="117"/>
                </a:cubicBezTo>
                <a:cubicBezTo>
                  <a:pt x="191" y="118"/>
                  <a:pt x="188" y="118"/>
                  <a:pt x="187" y="118"/>
                </a:cubicBezTo>
                <a:cubicBezTo>
                  <a:pt x="186" y="119"/>
                  <a:pt x="182" y="119"/>
                  <a:pt x="182" y="121"/>
                </a:cubicBezTo>
                <a:cubicBezTo>
                  <a:pt x="181" y="122"/>
                  <a:pt x="183" y="124"/>
                  <a:pt x="182" y="125"/>
                </a:cubicBezTo>
                <a:cubicBezTo>
                  <a:pt x="182" y="126"/>
                  <a:pt x="180" y="127"/>
                  <a:pt x="180" y="127"/>
                </a:cubicBezTo>
                <a:cubicBezTo>
                  <a:pt x="179" y="128"/>
                  <a:pt x="181" y="131"/>
                  <a:pt x="180" y="132"/>
                </a:cubicBezTo>
                <a:cubicBezTo>
                  <a:pt x="180" y="133"/>
                  <a:pt x="178" y="134"/>
                  <a:pt x="178" y="134"/>
                </a:cubicBezTo>
                <a:cubicBezTo>
                  <a:pt x="177" y="135"/>
                  <a:pt x="178" y="138"/>
                  <a:pt x="179" y="139"/>
                </a:cubicBezTo>
                <a:cubicBezTo>
                  <a:pt x="180" y="140"/>
                  <a:pt x="184" y="141"/>
                  <a:pt x="185" y="140"/>
                </a:cubicBezTo>
                <a:cubicBezTo>
                  <a:pt x="186" y="140"/>
                  <a:pt x="186" y="138"/>
                  <a:pt x="187" y="138"/>
                </a:cubicBezTo>
                <a:cubicBezTo>
                  <a:pt x="188" y="137"/>
                  <a:pt x="191" y="137"/>
                  <a:pt x="192" y="138"/>
                </a:cubicBezTo>
                <a:cubicBezTo>
                  <a:pt x="193" y="138"/>
                  <a:pt x="196" y="138"/>
                  <a:pt x="196" y="139"/>
                </a:cubicBezTo>
                <a:cubicBezTo>
                  <a:pt x="197" y="140"/>
                  <a:pt x="198" y="142"/>
                  <a:pt x="198" y="143"/>
                </a:cubicBezTo>
                <a:cubicBezTo>
                  <a:pt x="199" y="145"/>
                  <a:pt x="199" y="149"/>
                  <a:pt x="198" y="151"/>
                </a:cubicBezTo>
                <a:cubicBezTo>
                  <a:pt x="197" y="152"/>
                  <a:pt x="195" y="153"/>
                  <a:pt x="194" y="154"/>
                </a:cubicBezTo>
                <a:cubicBezTo>
                  <a:pt x="193" y="156"/>
                  <a:pt x="192" y="159"/>
                  <a:pt x="192" y="161"/>
                </a:cubicBezTo>
                <a:cubicBezTo>
                  <a:pt x="191" y="162"/>
                  <a:pt x="190" y="164"/>
                  <a:pt x="190" y="165"/>
                </a:cubicBezTo>
                <a:cubicBezTo>
                  <a:pt x="190" y="166"/>
                  <a:pt x="191" y="168"/>
                  <a:pt x="192" y="169"/>
                </a:cubicBezTo>
                <a:cubicBezTo>
                  <a:pt x="194" y="170"/>
                  <a:pt x="199" y="169"/>
                  <a:pt x="201" y="170"/>
                </a:cubicBezTo>
                <a:cubicBezTo>
                  <a:pt x="202" y="170"/>
                  <a:pt x="205" y="172"/>
                  <a:pt x="206" y="174"/>
                </a:cubicBezTo>
                <a:cubicBezTo>
                  <a:pt x="207" y="175"/>
                  <a:pt x="207" y="178"/>
                  <a:pt x="208" y="179"/>
                </a:cubicBezTo>
                <a:cubicBezTo>
                  <a:pt x="209" y="180"/>
                  <a:pt x="212" y="181"/>
                  <a:pt x="213" y="181"/>
                </a:cubicBezTo>
                <a:cubicBezTo>
                  <a:pt x="214" y="182"/>
                  <a:pt x="217" y="184"/>
                  <a:pt x="218" y="185"/>
                </a:cubicBezTo>
                <a:cubicBezTo>
                  <a:pt x="218" y="186"/>
                  <a:pt x="219" y="188"/>
                  <a:pt x="219" y="189"/>
                </a:cubicBezTo>
                <a:cubicBezTo>
                  <a:pt x="220" y="191"/>
                  <a:pt x="222" y="194"/>
                  <a:pt x="224" y="195"/>
                </a:cubicBezTo>
                <a:cubicBezTo>
                  <a:pt x="225" y="195"/>
                  <a:pt x="227" y="195"/>
                  <a:pt x="228" y="196"/>
                </a:cubicBezTo>
                <a:cubicBezTo>
                  <a:pt x="229" y="197"/>
                  <a:pt x="229" y="201"/>
                  <a:pt x="229" y="202"/>
                </a:cubicBezTo>
                <a:cubicBezTo>
                  <a:pt x="230" y="203"/>
                  <a:pt x="233" y="206"/>
                  <a:pt x="234" y="207"/>
                </a:cubicBezTo>
                <a:cubicBezTo>
                  <a:pt x="236" y="208"/>
                  <a:pt x="240" y="207"/>
                  <a:pt x="242" y="209"/>
                </a:cubicBezTo>
                <a:close/>
              </a:path>
            </a:pathLst>
          </a:custGeom>
          <a:solidFill>
            <a:schemeClr val="accent1">
              <a:lumMod val="60000"/>
              <a:lumOff val="40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50" name="Freeform 19">
            <a:extLst>
              <a:ext uri="{FF2B5EF4-FFF2-40B4-BE49-F238E27FC236}">
                <a16:creationId xmlns="" xmlns:a16="http://schemas.microsoft.com/office/drawing/2014/main" id="{22C41A70-092A-C743-AFED-64BDD0D958F3}"/>
              </a:ext>
            </a:extLst>
          </p:cNvPr>
          <p:cNvSpPr>
            <a:spLocks/>
          </p:cNvSpPr>
          <p:nvPr/>
        </p:nvSpPr>
        <p:spPr bwMode="auto">
          <a:xfrm>
            <a:off x="7346834" y="395759"/>
            <a:ext cx="815148" cy="841915"/>
          </a:xfrm>
          <a:custGeom>
            <a:avLst/>
            <a:gdLst/>
            <a:ahLst/>
            <a:cxnLst>
              <a:cxn ang="0">
                <a:pos x="281" y="98"/>
              </a:cxn>
              <a:cxn ang="0">
                <a:pos x="245" y="96"/>
              </a:cxn>
              <a:cxn ang="0">
                <a:pos x="225" y="118"/>
              </a:cxn>
              <a:cxn ang="0">
                <a:pos x="221" y="136"/>
              </a:cxn>
              <a:cxn ang="0">
                <a:pos x="211" y="168"/>
              </a:cxn>
              <a:cxn ang="0">
                <a:pos x="227" y="202"/>
              </a:cxn>
              <a:cxn ang="0">
                <a:pos x="197" y="219"/>
              </a:cxn>
              <a:cxn ang="0">
                <a:pos x="179" y="251"/>
              </a:cxn>
              <a:cxn ang="0">
                <a:pos x="157" y="236"/>
              </a:cxn>
              <a:cxn ang="0">
                <a:pos x="155" y="255"/>
              </a:cxn>
              <a:cxn ang="0">
                <a:pos x="129" y="269"/>
              </a:cxn>
              <a:cxn ang="0">
                <a:pos x="117" y="304"/>
              </a:cxn>
              <a:cxn ang="0">
                <a:pos x="89" y="301"/>
              </a:cxn>
              <a:cxn ang="0">
                <a:pos x="76" y="294"/>
              </a:cxn>
              <a:cxn ang="0">
                <a:pos x="58" y="283"/>
              </a:cxn>
              <a:cxn ang="0">
                <a:pos x="37" y="288"/>
              </a:cxn>
              <a:cxn ang="0">
                <a:pos x="14" y="268"/>
              </a:cxn>
              <a:cxn ang="0">
                <a:pos x="8" y="237"/>
              </a:cxn>
              <a:cxn ang="0">
                <a:pos x="24" y="182"/>
              </a:cxn>
              <a:cxn ang="0">
                <a:pos x="17" y="160"/>
              </a:cxn>
              <a:cxn ang="0">
                <a:pos x="31" y="150"/>
              </a:cxn>
              <a:cxn ang="0">
                <a:pos x="14" y="134"/>
              </a:cxn>
              <a:cxn ang="0">
                <a:pos x="16" y="125"/>
              </a:cxn>
              <a:cxn ang="0">
                <a:pos x="20" y="109"/>
              </a:cxn>
              <a:cxn ang="0">
                <a:pos x="5" y="106"/>
              </a:cxn>
              <a:cxn ang="0">
                <a:pos x="5" y="90"/>
              </a:cxn>
              <a:cxn ang="0">
                <a:pos x="8" y="74"/>
              </a:cxn>
              <a:cxn ang="0">
                <a:pos x="14" y="57"/>
              </a:cxn>
              <a:cxn ang="0">
                <a:pos x="32" y="53"/>
              </a:cxn>
              <a:cxn ang="0">
                <a:pos x="47" y="58"/>
              </a:cxn>
              <a:cxn ang="0">
                <a:pos x="54" y="65"/>
              </a:cxn>
              <a:cxn ang="0">
                <a:pos x="75" y="73"/>
              </a:cxn>
              <a:cxn ang="0">
                <a:pos x="99" y="69"/>
              </a:cxn>
              <a:cxn ang="0">
                <a:pos x="105" y="49"/>
              </a:cxn>
              <a:cxn ang="0">
                <a:pos x="118" y="30"/>
              </a:cxn>
              <a:cxn ang="0">
                <a:pos x="140" y="25"/>
              </a:cxn>
              <a:cxn ang="0">
                <a:pos x="155" y="26"/>
              </a:cxn>
              <a:cxn ang="0">
                <a:pos x="168" y="22"/>
              </a:cxn>
              <a:cxn ang="0">
                <a:pos x="191" y="23"/>
              </a:cxn>
              <a:cxn ang="0">
                <a:pos x="216" y="23"/>
              </a:cxn>
              <a:cxn ang="0">
                <a:pos x="240" y="9"/>
              </a:cxn>
              <a:cxn ang="0">
                <a:pos x="261" y="1"/>
              </a:cxn>
              <a:cxn ang="0">
                <a:pos x="272" y="10"/>
              </a:cxn>
              <a:cxn ang="0">
                <a:pos x="259" y="16"/>
              </a:cxn>
              <a:cxn ang="0">
                <a:pos x="259" y="29"/>
              </a:cxn>
              <a:cxn ang="0">
                <a:pos x="263" y="40"/>
              </a:cxn>
              <a:cxn ang="0">
                <a:pos x="278" y="43"/>
              </a:cxn>
              <a:cxn ang="0">
                <a:pos x="280" y="57"/>
              </a:cxn>
              <a:cxn ang="0">
                <a:pos x="294" y="70"/>
              </a:cxn>
            </a:cxnLst>
            <a:rect l="0" t="0" r="r" b="b"/>
            <a:pathLst>
              <a:path w="300" h="311">
                <a:moveTo>
                  <a:pt x="300" y="78"/>
                </a:moveTo>
                <a:cubicBezTo>
                  <a:pt x="298" y="80"/>
                  <a:pt x="294" y="82"/>
                  <a:pt x="294" y="84"/>
                </a:cubicBezTo>
                <a:cubicBezTo>
                  <a:pt x="292" y="87"/>
                  <a:pt x="293" y="95"/>
                  <a:pt x="290" y="97"/>
                </a:cubicBezTo>
                <a:cubicBezTo>
                  <a:pt x="289" y="99"/>
                  <a:pt x="283" y="97"/>
                  <a:pt x="281" y="98"/>
                </a:cubicBezTo>
                <a:cubicBezTo>
                  <a:pt x="279" y="99"/>
                  <a:pt x="275" y="102"/>
                  <a:pt x="273" y="103"/>
                </a:cubicBezTo>
                <a:cubicBezTo>
                  <a:pt x="271" y="103"/>
                  <a:pt x="266" y="102"/>
                  <a:pt x="264" y="101"/>
                </a:cubicBezTo>
                <a:cubicBezTo>
                  <a:pt x="261" y="100"/>
                  <a:pt x="258" y="95"/>
                  <a:pt x="255" y="94"/>
                </a:cubicBezTo>
                <a:cubicBezTo>
                  <a:pt x="253" y="93"/>
                  <a:pt x="247" y="95"/>
                  <a:pt x="245" y="96"/>
                </a:cubicBezTo>
                <a:cubicBezTo>
                  <a:pt x="244" y="98"/>
                  <a:pt x="243" y="102"/>
                  <a:pt x="242" y="104"/>
                </a:cubicBezTo>
                <a:cubicBezTo>
                  <a:pt x="241" y="107"/>
                  <a:pt x="243" y="114"/>
                  <a:pt x="241" y="116"/>
                </a:cubicBezTo>
                <a:cubicBezTo>
                  <a:pt x="240" y="118"/>
                  <a:pt x="235" y="119"/>
                  <a:pt x="233" y="119"/>
                </a:cubicBezTo>
                <a:cubicBezTo>
                  <a:pt x="231" y="120"/>
                  <a:pt x="227" y="118"/>
                  <a:pt x="225" y="118"/>
                </a:cubicBezTo>
                <a:cubicBezTo>
                  <a:pt x="222" y="118"/>
                  <a:pt x="215" y="119"/>
                  <a:pt x="213" y="121"/>
                </a:cubicBezTo>
                <a:cubicBezTo>
                  <a:pt x="212" y="122"/>
                  <a:pt x="211" y="125"/>
                  <a:pt x="212" y="126"/>
                </a:cubicBezTo>
                <a:cubicBezTo>
                  <a:pt x="212" y="128"/>
                  <a:pt x="217" y="129"/>
                  <a:pt x="218" y="130"/>
                </a:cubicBezTo>
                <a:cubicBezTo>
                  <a:pt x="219" y="131"/>
                  <a:pt x="221" y="134"/>
                  <a:pt x="221" y="136"/>
                </a:cubicBezTo>
                <a:cubicBezTo>
                  <a:pt x="221" y="139"/>
                  <a:pt x="218" y="143"/>
                  <a:pt x="216" y="145"/>
                </a:cubicBezTo>
                <a:cubicBezTo>
                  <a:pt x="215" y="147"/>
                  <a:pt x="210" y="149"/>
                  <a:pt x="209" y="151"/>
                </a:cubicBezTo>
                <a:cubicBezTo>
                  <a:pt x="208" y="153"/>
                  <a:pt x="206" y="159"/>
                  <a:pt x="207" y="161"/>
                </a:cubicBezTo>
                <a:cubicBezTo>
                  <a:pt x="207" y="163"/>
                  <a:pt x="210" y="167"/>
                  <a:pt x="211" y="168"/>
                </a:cubicBezTo>
                <a:cubicBezTo>
                  <a:pt x="213" y="170"/>
                  <a:pt x="219" y="172"/>
                  <a:pt x="222" y="174"/>
                </a:cubicBezTo>
                <a:cubicBezTo>
                  <a:pt x="224" y="176"/>
                  <a:pt x="229" y="179"/>
                  <a:pt x="231" y="182"/>
                </a:cubicBezTo>
                <a:cubicBezTo>
                  <a:pt x="232" y="184"/>
                  <a:pt x="232" y="190"/>
                  <a:pt x="231" y="192"/>
                </a:cubicBezTo>
                <a:cubicBezTo>
                  <a:pt x="231" y="195"/>
                  <a:pt x="228" y="200"/>
                  <a:pt x="227" y="202"/>
                </a:cubicBezTo>
                <a:cubicBezTo>
                  <a:pt x="226" y="205"/>
                  <a:pt x="224" y="212"/>
                  <a:pt x="221" y="213"/>
                </a:cubicBezTo>
                <a:cubicBezTo>
                  <a:pt x="219" y="214"/>
                  <a:pt x="216" y="213"/>
                  <a:pt x="215" y="213"/>
                </a:cubicBezTo>
                <a:cubicBezTo>
                  <a:pt x="211" y="213"/>
                  <a:pt x="205" y="213"/>
                  <a:pt x="202" y="214"/>
                </a:cubicBezTo>
                <a:cubicBezTo>
                  <a:pt x="200" y="215"/>
                  <a:pt x="198" y="217"/>
                  <a:pt x="197" y="219"/>
                </a:cubicBezTo>
                <a:cubicBezTo>
                  <a:pt x="196" y="221"/>
                  <a:pt x="197" y="225"/>
                  <a:pt x="197" y="227"/>
                </a:cubicBezTo>
                <a:cubicBezTo>
                  <a:pt x="196" y="229"/>
                  <a:pt x="196" y="233"/>
                  <a:pt x="196" y="235"/>
                </a:cubicBezTo>
                <a:cubicBezTo>
                  <a:pt x="194" y="238"/>
                  <a:pt x="190" y="243"/>
                  <a:pt x="188" y="245"/>
                </a:cubicBezTo>
                <a:cubicBezTo>
                  <a:pt x="186" y="247"/>
                  <a:pt x="182" y="251"/>
                  <a:pt x="179" y="251"/>
                </a:cubicBezTo>
                <a:cubicBezTo>
                  <a:pt x="178" y="250"/>
                  <a:pt x="175" y="248"/>
                  <a:pt x="174" y="246"/>
                </a:cubicBezTo>
                <a:cubicBezTo>
                  <a:pt x="173" y="245"/>
                  <a:pt x="173" y="241"/>
                  <a:pt x="172" y="239"/>
                </a:cubicBezTo>
                <a:cubicBezTo>
                  <a:pt x="171" y="238"/>
                  <a:pt x="168" y="236"/>
                  <a:pt x="166" y="235"/>
                </a:cubicBezTo>
                <a:cubicBezTo>
                  <a:pt x="164" y="235"/>
                  <a:pt x="159" y="235"/>
                  <a:pt x="157" y="236"/>
                </a:cubicBezTo>
                <a:cubicBezTo>
                  <a:pt x="154" y="237"/>
                  <a:pt x="149" y="240"/>
                  <a:pt x="148" y="243"/>
                </a:cubicBezTo>
                <a:cubicBezTo>
                  <a:pt x="148" y="245"/>
                  <a:pt x="148" y="248"/>
                  <a:pt x="149" y="249"/>
                </a:cubicBezTo>
                <a:cubicBezTo>
                  <a:pt x="150" y="250"/>
                  <a:pt x="154" y="248"/>
                  <a:pt x="155" y="249"/>
                </a:cubicBezTo>
                <a:cubicBezTo>
                  <a:pt x="156" y="251"/>
                  <a:pt x="155" y="254"/>
                  <a:pt x="155" y="255"/>
                </a:cubicBezTo>
                <a:cubicBezTo>
                  <a:pt x="154" y="257"/>
                  <a:pt x="151" y="259"/>
                  <a:pt x="149" y="259"/>
                </a:cubicBezTo>
                <a:cubicBezTo>
                  <a:pt x="148" y="259"/>
                  <a:pt x="146" y="258"/>
                  <a:pt x="145" y="258"/>
                </a:cubicBezTo>
                <a:cubicBezTo>
                  <a:pt x="143" y="258"/>
                  <a:pt x="139" y="259"/>
                  <a:pt x="137" y="260"/>
                </a:cubicBezTo>
                <a:cubicBezTo>
                  <a:pt x="135" y="262"/>
                  <a:pt x="130" y="266"/>
                  <a:pt x="129" y="269"/>
                </a:cubicBezTo>
                <a:cubicBezTo>
                  <a:pt x="128" y="271"/>
                  <a:pt x="129" y="276"/>
                  <a:pt x="128" y="279"/>
                </a:cubicBezTo>
                <a:cubicBezTo>
                  <a:pt x="128" y="282"/>
                  <a:pt x="128" y="289"/>
                  <a:pt x="126" y="292"/>
                </a:cubicBezTo>
                <a:cubicBezTo>
                  <a:pt x="125" y="293"/>
                  <a:pt x="122" y="294"/>
                  <a:pt x="121" y="295"/>
                </a:cubicBezTo>
                <a:cubicBezTo>
                  <a:pt x="119" y="297"/>
                  <a:pt x="118" y="302"/>
                  <a:pt x="117" y="304"/>
                </a:cubicBezTo>
                <a:cubicBezTo>
                  <a:pt x="115" y="306"/>
                  <a:pt x="111" y="310"/>
                  <a:pt x="108" y="310"/>
                </a:cubicBezTo>
                <a:cubicBezTo>
                  <a:pt x="106" y="311"/>
                  <a:pt x="102" y="309"/>
                  <a:pt x="100" y="308"/>
                </a:cubicBezTo>
                <a:cubicBezTo>
                  <a:pt x="98" y="307"/>
                  <a:pt x="97" y="303"/>
                  <a:pt x="95" y="302"/>
                </a:cubicBezTo>
                <a:cubicBezTo>
                  <a:pt x="94" y="301"/>
                  <a:pt x="90" y="300"/>
                  <a:pt x="89" y="301"/>
                </a:cubicBezTo>
                <a:cubicBezTo>
                  <a:pt x="87" y="302"/>
                  <a:pt x="87" y="307"/>
                  <a:pt x="85" y="308"/>
                </a:cubicBezTo>
                <a:cubicBezTo>
                  <a:pt x="83" y="309"/>
                  <a:pt x="79" y="309"/>
                  <a:pt x="77" y="308"/>
                </a:cubicBezTo>
                <a:cubicBezTo>
                  <a:pt x="75" y="307"/>
                  <a:pt x="73" y="302"/>
                  <a:pt x="73" y="300"/>
                </a:cubicBezTo>
                <a:cubicBezTo>
                  <a:pt x="73" y="298"/>
                  <a:pt x="75" y="296"/>
                  <a:pt x="76" y="294"/>
                </a:cubicBezTo>
                <a:cubicBezTo>
                  <a:pt x="76" y="292"/>
                  <a:pt x="77" y="287"/>
                  <a:pt x="75" y="285"/>
                </a:cubicBezTo>
                <a:cubicBezTo>
                  <a:pt x="74" y="283"/>
                  <a:pt x="67" y="283"/>
                  <a:pt x="65" y="283"/>
                </a:cubicBezTo>
                <a:cubicBezTo>
                  <a:pt x="63" y="283"/>
                  <a:pt x="61" y="284"/>
                  <a:pt x="59" y="284"/>
                </a:cubicBezTo>
                <a:cubicBezTo>
                  <a:pt x="58" y="284"/>
                  <a:pt x="58" y="284"/>
                  <a:pt x="58" y="283"/>
                </a:cubicBezTo>
                <a:cubicBezTo>
                  <a:pt x="57" y="282"/>
                  <a:pt x="54" y="279"/>
                  <a:pt x="52" y="278"/>
                </a:cubicBezTo>
                <a:cubicBezTo>
                  <a:pt x="50" y="277"/>
                  <a:pt x="46" y="277"/>
                  <a:pt x="44" y="277"/>
                </a:cubicBezTo>
                <a:cubicBezTo>
                  <a:pt x="43" y="278"/>
                  <a:pt x="40" y="279"/>
                  <a:pt x="39" y="281"/>
                </a:cubicBezTo>
                <a:cubicBezTo>
                  <a:pt x="38" y="282"/>
                  <a:pt x="38" y="286"/>
                  <a:pt x="37" y="288"/>
                </a:cubicBezTo>
                <a:cubicBezTo>
                  <a:pt x="36" y="289"/>
                  <a:pt x="32" y="292"/>
                  <a:pt x="30" y="292"/>
                </a:cubicBezTo>
                <a:cubicBezTo>
                  <a:pt x="27" y="291"/>
                  <a:pt x="21" y="286"/>
                  <a:pt x="19" y="283"/>
                </a:cubicBezTo>
                <a:cubicBezTo>
                  <a:pt x="18" y="282"/>
                  <a:pt x="16" y="278"/>
                  <a:pt x="16" y="276"/>
                </a:cubicBezTo>
                <a:cubicBezTo>
                  <a:pt x="15" y="274"/>
                  <a:pt x="15" y="270"/>
                  <a:pt x="14" y="268"/>
                </a:cubicBezTo>
                <a:cubicBezTo>
                  <a:pt x="14" y="265"/>
                  <a:pt x="13" y="260"/>
                  <a:pt x="12" y="258"/>
                </a:cubicBezTo>
                <a:cubicBezTo>
                  <a:pt x="11" y="257"/>
                  <a:pt x="8" y="255"/>
                  <a:pt x="7" y="254"/>
                </a:cubicBezTo>
                <a:cubicBezTo>
                  <a:pt x="6" y="252"/>
                  <a:pt x="5" y="250"/>
                  <a:pt x="5" y="248"/>
                </a:cubicBezTo>
                <a:cubicBezTo>
                  <a:pt x="4" y="245"/>
                  <a:pt x="6" y="240"/>
                  <a:pt x="8" y="237"/>
                </a:cubicBezTo>
                <a:cubicBezTo>
                  <a:pt x="9" y="235"/>
                  <a:pt x="12" y="231"/>
                  <a:pt x="14" y="229"/>
                </a:cubicBezTo>
                <a:cubicBezTo>
                  <a:pt x="15" y="225"/>
                  <a:pt x="18" y="218"/>
                  <a:pt x="20" y="214"/>
                </a:cubicBezTo>
                <a:cubicBezTo>
                  <a:pt x="21" y="211"/>
                  <a:pt x="24" y="204"/>
                  <a:pt x="25" y="201"/>
                </a:cubicBezTo>
                <a:cubicBezTo>
                  <a:pt x="25" y="196"/>
                  <a:pt x="24" y="187"/>
                  <a:pt x="24" y="182"/>
                </a:cubicBezTo>
                <a:cubicBezTo>
                  <a:pt x="24" y="180"/>
                  <a:pt x="26" y="174"/>
                  <a:pt x="25" y="172"/>
                </a:cubicBezTo>
                <a:cubicBezTo>
                  <a:pt x="23" y="170"/>
                  <a:pt x="18" y="172"/>
                  <a:pt x="16" y="171"/>
                </a:cubicBezTo>
                <a:cubicBezTo>
                  <a:pt x="15" y="170"/>
                  <a:pt x="13" y="167"/>
                  <a:pt x="13" y="166"/>
                </a:cubicBezTo>
                <a:cubicBezTo>
                  <a:pt x="13" y="164"/>
                  <a:pt x="15" y="161"/>
                  <a:pt x="17" y="160"/>
                </a:cubicBezTo>
                <a:cubicBezTo>
                  <a:pt x="19" y="158"/>
                  <a:pt x="25" y="158"/>
                  <a:pt x="27" y="158"/>
                </a:cubicBezTo>
                <a:cubicBezTo>
                  <a:pt x="29" y="158"/>
                  <a:pt x="31" y="161"/>
                  <a:pt x="33" y="161"/>
                </a:cubicBezTo>
                <a:cubicBezTo>
                  <a:pt x="34" y="160"/>
                  <a:pt x="34" y="157"/>
                  <a:pt x="34" y="155"/>
                </a:cubicBezTo>
                <a:cubicBezTo>
                  <a:pt x="34" y="154"/>
                  <a:pt x="31" y="152"/>
                  <a:pt x="31" y="150"/>
                </a:cubicBezTo>
                <a:cubicBezTo>
                  <a:pt x="31" y="149"/>
                  <a:pt x="32" y="146"/>
                  <a:pt x="32" y="144"/>
                </a:cubicBezTo>
                <a:cubicBezTo>
                  <a:pt x="32" y="142"/>
                  <a:pt x="31" y="139"/>
                  <a:pt x="30" y="137"/>
                </a:cubicBezTo>
                <a:cubicBezTo>
                  <a:pt x="29" y="135"/>
                  <a:pt x="25" y="132"/>
                  <a:pt x="23" y="132"/>
                </a:cubicBezTo>
                <a:cubicBezTo>
                  <a:pt x="21" y="131"/>
                  <a:pt x="16" y="135"/>
                  <a:pt x="14" y="134"/>
                </a:cubicBezTo>
                <a:cubicBezTo>
                  <a:pt x="13" y="133"/>
                  <a:pt x="12" y="130"/>
                  <a:pt x="12" y="129"/>
                </a:cubicBezTo>
                <a:cubicBezTo>
                  <a:pt x="12" y="128"/>
                  <a:pt x="12" y="128"/>
                  <a:pt x="12" y="127"/>
                </a:cubicBezTo>
                <a:cubicBezTo>
                  <a:pt x="13" y="127"/>
                  <a:pt x="14" y="128"/>
                  <a:pt x="14" y="127"/>
                </a:cubicBezTo>
                <a:cubicBezTo>
                  <a:pt x="15" y="127"/>
                  <a:pt x="16" y="126"/>
                  <a:pt x="16" y="125"/>
                </a:cubicBezTo>
                <a:cubicBezTo>
                  <a:pt x="16" y="124"/>
                  <a:pt x="15" y="123"/>
                  <a:pt x="15" y="122"/>
                </a:cubicBezTo>
                <a:cubicBezTo>
                  <a:pt x="15" y="120"/>
                  <a:pt x="16" y="118"/>
                  <a:pt x="17" y="116"/>
                </a:cubicBezTo>
                <a:cubicBezTo>
                  <a:pt x="18" y="115"/>
                  <a:pt x="19" y="114"/>
                  <a:pt x="20" y="113"/>
                </a:cubicBezTo>
                <a:cubicBezTo>
                  <a:pt x="20" y="112"/>
                  <a:pt x="20" y="110"/>
                  <a:pt x="20" y="109"/>
                </a:cubicBezTo>
                <a:cubicBezTo>
                  <a:pt x="19" y="108"/>
                  <a:pt x="18" y="107"/>
                  <a:pt x="17" y="107"/>
                </a:cubicBezTo>
                <a:cubicBezTo>
                  <a:pt x="16" y="106"/>
                  <a:pt x="15" y="105"/>
                  <a:pt x="15" y="105"/>
                </a:cubicBezTo>
                <a:cubicBezTo>
                  <a:pt x="13" y="105"/>
                  <a:pt x="10" y="106"/>
                  <a:pt x="8" y="106"/>
                </a:cubicBezTo>
                <a:cubicBezTo>
                  <a:pt x="7" y="106"/>
                  <a:pt x="5" y="106"/>
                  <a:pt x="5" y="106"/>
                </a:cubicBezTo>
                <a:cubicBezTo>
                  <a:pt x="4" y="105"/>
                  <a:pt x="3" y="103"/>
                  <a:pt x="2" y="102"/>
                </a:cubicBezTo>
                <a:cubicBezTo>
                  <a:pt x="1" y="101"/>
                  <a:pt x="0" y="99"/>
                  <a:pt x="0" y="98"/>
                </a:cubicBezTo>
                <a:cubicBezTo>
                  <a:pt x="0" y="96"/>
                  <a:pt x="1" y="93"/>
                  <a:pt x="2" y="92"/>
                </a:cubicBezTo>
                <a:cubicBezTo>
                  <a:pt x="3" y="92"/>
                  <a:pt x="5" y="91"/>
                  <a:pt x="5" y="90"/>
                </a:cubicBezTo>
                <a:cubicBezTo>
                  <a:pt x="6" y="89"/>
                  <a:pt x="5" y="86"/>
                  <a:pt x="5" y="84"/>
                </a:cubicBezTo>
                <a:cubicBezTo>
                  <a:pt x="6" y="83"/>
                  <a:pt x="7" y="82"/>
                  <a:pt x="7" y="81"/>
                </a:cubicBezTo>
                <a:cubicBezTo>
                  <a:pt x="8" y="80"/>
                  <a:pt x="10" y="79"/>
                  <a:pt x="10" y="78"/>
                </a:cubicBezTo>
                <a:cubicBezTo>
                  <a:pt x="10" y="77"/>
                  <a:pt x="8" y="75"/>
                  <a:pt x="8" y="74"/>
                </a:cubicBezTo>
                <a:cubicBezTo>
                  <a:pt x="8" y="74"/>
                  <a:pt x="8" y="72"/>
                  <a:pt x="8" y="71"/>
                </a:cubicBezTo>
                <a:cubicBezTo>
                  <a:pt x="9" y="70"/>
                  <a:pt x="11" y="69"/>
                  <a:pt x="12" y="68"/>
                </a:cubicBezTo>
                <a:cubicBezTo>
                  <a:pt x="13" y="66"/>
                  <a:pt x="14" y="63"/>
                  <a:pt x="14" y="61"/>
                </a:cubicBezTo>
                <a:cubicBezTo>
                  <a:pt x="14" y="60"/>
                  <a:pt x="13" y="58"/>
                  <a:pt x="14" y="57"/>
                </a:cubicBezTo>
                <a:cubicBezTo>
                  <a:pt x="15" y="56"/>
                  <a:pt x="18" y="55"/>
                  <a:pt x="20" y="55"/>
                </a:cubicBezTo>
                <a:cubicBezTo>
                  <a:pt x="21" y="55"/>
                  <a:pt x="24" y="56"/>
                  <a:pt x="25" y="56"/>
                </a:cubicBezTo>
                <a:cubicBezTo>
                  <a:pt x="26" y="57"/>
                  <a:pt x="28" y="57"/>
                  <a:pt x="29" y="56"/>
                </a:cubicBezTo>
                <a:cubicBezTo>
                  <a:pt x="30" y="56"/>
                  <a:pt x="31" y="54"/>
                  <a:pt x="32" y="53"/>
                </a:cubicBezTo>
                <a:cubicBezTo>
                  <a:pt x="33" y="52"/>
                  <a:pt x="36" y="51"/>
                  <a:pt x="37" y="51"/>
                </a:cubicBezTo>
                <a:cubicBezTo>
                  <a:pt x="38" y="50"/>
                  <a:pt x="41" y="51"/>
                  <a:pt x="42" y="51"/>
                </a:cubicBezTo>
                <a:cubicBezTo>
                  <a:pt x="43" y="52"/>
                  <a:pt x="44" y="53"/>
                  <a:pt x="44" y="54"/>
                </a:cubicBezTo>
                <a:cubicBezTo>
                  <a:pt x="45" y="55"/>
                  <a:pt x="46" y="57"/>
                  <a:pt x="47" y="58"/>
                </a:cubicBezTo>
                <a:cubicBezTo>
                  <a:pt x="48" y="58"/>
                  <a:pt x="50" y="56"/>
                  <a:pt x="51" y="56"/>
                </a:cubicBezTo>
                <a:cubicBezTo>
                  <a:pt x="52" y="56"/>
                  <a:pt x="54" y="57"/>
                  <a:pt x="54" y="58"/>
                </a:cubicBezTo>
                <a:cubicBezTo>
                  <a:pt x="55" y="58"/>
                  <a:pt x="57" y="61"/>
                  <a:pt x="57" y="62"/>
                </a:cubicBezTo>
                <a:cubicBezTo>
                  <a:pt x="57" y="63"/>
                  <a:pt x="54" y="64"/>
                  <a:pt x="54" y="65"/>
                </a:cubicBezTo>
                <a:cubicBezTo>
                  <a:pt x="53" y="66"/>
                  <a:pt x="53" y="68"/>
                  <a:pt x="53" y="69"/>
                </a:cubicBezTo>
                <a:cubicBezTo>
                  <a:pt x="54" y="70"/>
                  <a:pt x="58" y="71"/>
                  <a:pt x="59" y="72"/>
                </a:cubicBezTo>
                <a:cubicBezTo>
                  <a:pt x="61" y="72"/>
                  <a:pt x="64" y="71"/>
                  <a:pt x="65" y="71"/>
                </a:cubicBezTo>
                <a:cubicBezTo>
                  <a:pt x="68" y="72"/>
                  <a:pt x="73" y="73"/>
                  <a:pt x="75" y="73"/>
                </a:cubicBezTo>
                <a:cubicBezTo>
                  <a:pt x="76" y="74"/>
                  <a:pt x="78" y="74"/>
                  <a:pt x="79" y="74"/>
                </a:cubicBezTo>
                <a:cubicBezTo>
                  <a:pt x="81" y="74"/>
                  <a:pt x="85" y="74"/>
                  <a:pt x="86" y="74"/>
                </a:cubicBezTo>
                <a:cubicBezTo>
                  <a:pt x="88" y="74"/>
                  <a:pt x="92" y="75"/>
                  <a:pt x="93" y="74"/>
                </a:cubicBezTo>
                <a:cubicBezTo>
                  <a:pt x="95" y="73"/>
                  <a:pt x="98" y="70"/>
                  <a:pt x="99" y="69"/>
                </a:cubicBezTo>
                <a:cubicBezTo>
                  <a:pt x="100" y="68"/>
                  <a:pt x="101" y="65"/>
                  <a:pt x="102" y="64"/>
                </a:cubicBezTo>
                <a:cubicBezTo>
                  <a:pt x="102" y="63"/>
                  <a:pt x="104" y="62"/>
                  <a:pt x="104" y="61"/>
                </a:cubicBezTo>
                <a:cubicBezTo>
                  <a:pt x="105" y="60"/>
                  <a:pt x="105" y="56"/>
                  <a:pt x="105" y="54"/>
                </a:cubicBezTo>
                <a:cubicBezTo>
                  <a:pt x="106" y="53"/>
                  <a:pt x="105" y="50"/>
                  <a:pt x="105" y="49"/>
                </a:cubicBezTo>
                <a:cubicBezTo>
                  <a:pt x="106" y="47"/>
                  <a:pt x="107" y="44"/>
                  <a:pt x="108" y="43"/>
                </a:cubicBezTo>
                <a:cubicBezTo>
                  <a:pt x="108" y="42"/>
                  <a:pt x="109" y="39"/>
                  <a:pt x="110" y="37"/>
                </a:cubicBezTo>
                <a:cubicBezTo>
                  <a:pt x="111" y="36"/>
                  <a:pt x="114" y="36"/>
                  <a:pt x="116" y="35"/>
                </a:cubicBezTo>
                <a:cubicBezTo>
                  <a:pt x="117" y="34"/>
                  <a:pt x="117" y="31"/>
                  <a:pt x="118" y="30"/>
                </a:cubicBezTo>
                <a:cubicBezTo>
                  <a:pt x="119" y="30"/>
                  <a:pt x="121" y="31"/>
                  <a:pt x="122" y="31"/>
                </a:cubicBezTo>
                <a:cubicBezTo>
                  <a:pt x="124" y="31"/>
                  <a:pt x="127" y="29"/>
                  <a:pt x="128" y="28"/>
                </a:cubicBezTo>
                <a:cubicBezTo>
                  <a:pt x="130" y="27"/>
                  <a:pt x="132" y="25"/>
                  <a:pt x="133" y="25"/>
                </a:cubicBezTo>
                <a:cubicBezTo>
                  <a:pt x="135" y="24"/>
                  <a:pt x="138" y="25"/>
                  <a:pt x="140" y="25"/>
                </a:cubicBezTo>
                <a:cubicBezTo>
                  <a:pt x="141" y="25"/>
                  <a:pt x="144" y="24"/>
                  <a:pt x="145" y="24"/>
                </a:cubicBezTo>
                <a:cubicBezTo>
                  <a:pt x="146" y="25"/>
                  <a:pt x="148" y="26"/>
                  <a:pt x="148" y="27"/>
                </a:cubicBezTo>
                <a:cubicBezTo>
                  <a:pt x="149" y="27"/>
                  <a:pt x="150" y="28"/>
                  <a:pt x="151" y="28"/>
                </a:cubicBezTo>
                <a:cubicBezTo>
                  <a:pt x="152" y="29"/>
                  <a:pt x="153" y="26"/>
                  <a:pt x="155" y="26"/>
                </a:cubicBezTo>
                <a:cubicBezTo>
                  <a:pt x="156" y="26"/>
                  <a:pt x="158" y="26"/>
                  <a:pt x="159" y="25"/>
                </a:cubicBezTo>
                <a:cubicBezTo>
                  <a:pt x="160" y="25"/>
                  <a:pt x="161" y="21"/>
                  <a:pt x="163" y="20"/>
                </a:cubicBezTo>
                <a:cubicBezTo>
                  <a:pt x="163" y="20"/>
                  <a:pt x="165" y="19"/>
                  <a:pt x="166" y="19"/>
                </a:cubicBezTo>
                <a:cubicBezTo>
                  <a:pt x="167" y="20"/>
                  <a:pt x="168" y="22"/>
                  <a:pt x="168" y="22"/>
                </a:cubicBezTo>
                <a:cubicBezTo>
                  <a:pt x="170" y="23"/>
                  <a:pt x="173" y="24"/>
                  <a:pt x="174" y="24"/>
                </a:cubicBezTo>
                <a:cubicBezTo>
                  <a:pt x="176" y="24"/>
                  <a:pt x="178" y="22"/>
                  <a:pt x="179" y="22"/>
                </a:cubicBezTo>
                <a:cubicBezTo>
                  <a:pt x="181" y="22"/>
                  <a:pt x="184" y="21"/>
                  <a:pt x="186" y="21"/>
                </a:cubicBezTo>
                <a:cubicBezTo>
                  <a:pt x="187" y="22"/>
                  <a:pt x="190" y="23"/>
                  <a:pt x="191" y="23"/>
                </a:cubicBezTo>
                <a:cubicBezTo>
                  <a:pt x="193" y="24"/>
                  <a:pt x="196" y="26"/>
                  <a:pt x="198" y="26"/>
                </a:cubicBezTo>
                <a:cubicBezTo>
                  <a:pt x="199" y="26"/>
                  <a:pt x="201" y="25"/>
                  <a:pt x="202" y="25"/>
                </a:cubicBezTo>
                <a:cubicBezTo>
                  <a:pt x="204" y="25"/>
                  <a:pt x="206" y="25"/>
                  <a:pt x="207" y="25"/>
                </a:cubicBezTo>
                <a:cubicBezTo>
                  <a:pt x="210" y="25"/>
                  <a:pt x="214" y="24"/>
                  <a:pt x="216" y="23"/>
                </a:cubicBezTo>
                <a:cubicBezTo>
                  <a:pt x="218" y="22"/>
                  <a:pt x="220" y="19"/>
                  <a:pt x="221" y="18"/>
                </a:cubicBezTo>
                <a:cubicBezTo>
                  <a:pt x="223" y="17"/>
                  <a:pt x="226" y="16"/>
                  <a:pt x="227" y="15"/>
                </a:cubicBezTo>
                <a:cubicBezTo>
                  <a:pt x="229" y="13"/>
                  <a:pt x="231" y="11"/>
                  <a:pt x="233" y="10"/>
                </a:cubicBezTo>
                <a:cubicBezTo>
                  <a:pt x="235" y="9"/>
                  <a:pt x="238" y="9"/>
                  <a:pt x="240" y="9"/>
                </a:cubicBezTo>
                <a:cubicBezTo>
                  <a:pt x="241" y="9"/>
                  <a:pt x="244" y="9"/>
                  <a:pt x="246" y="9"/>
                </a:cubicBezTo>
                <a:cubicBezTo>
                  <a:pt x="247" y="8"/>
                  <a:pt x="249" y="5"/>
                  <a:pt x="250" y="5"/>
                </a:cubicBezTo>
                <a:cubicBezTo>
                  <a:pt x="252" y="4"/>
                  <a:pt x="256" y="5"/>
                  <a:pt x="257" y="5"/>
                </a:cubicBezTo>
                <a:cubicBezTo>
                  <a:pt x="258" y="4"/>
                  <a:pt x="260" y="2"/>
                  <a:pt x="261" y="1"/>
                </a:cubicBezTo>
                <a:cubicBezTo>
                  <a:pt x="262" y="1"/>
                  <a:pt x="266" y="0"/>
                  <a:pt x="268" y="0"/>
                </a:cubicBezTo>
                <a:cubicBezTo>
                  <a:pt x="269" y="1"/>
                  <a:pt x="272" y="2"/>
                  <a:pt x="273" y="3"/>
                </a:cubicBezTo>
                <a:cubicBezTo>
                  <a:pt x="274" y="4"/>
                  <a:pt x="275" y="7"/>
                  <a:pt x="275" y="8"/>
                </a:cubicBezTo>
                <a:cubicBezTo>
                  <a:pt x="274" y="9"/>
                  <a:pt x="273" y="10"/>
                  <a:pt x="272" y="10"/>
                </a:cubicBezTo>
                <a:cubicBezTo>
                  <a:pt x="272" y="11"/>
                  <a:pt x="272" y="14"/>
                  <a:pt x="272" y="15"/>
                </a:cubicBezTo>
                <a:cubicBezTo>
                  <a:pt x="271" y="16"/>
                  <a:pt x="268" y="17"/>
                  <a:pt x="266" y="17"/>
                </a:cubicBezTo>
                <a:cubicBezTo>
                  <a:pt x="265" y="17"/>
                  <a:pt x="264" y="15"/>
                  <a:pt x="263" y="15"/>
                </a:cubicBezTo>
                <a:cubicBezTo>
                  <a:pt x="262" y="15"/>
                  <a:pt x="260" y="16"/>
                  <a:pt x="259" y="16"/>
                </a:cubicBezTo>
                <a:cubicBezTo>
                  <a:pt x="258" y="17"/>
                  <a:pt x="257" y="19"/>
                  <a:pt x="257" y="20"/>
                </a:cubicBezTo>
                <a:cubicBezTo>
                  <a:pt x="256" y="21"/>
                  <a:pt x="255" y="22"/>
                  <a:pt x="255" y="23"/>
                </a:cubicBezTo>
                <a:cubicBezTo>
                  <a:pt x="255" y="24"/>
                  <a:pt x="255" y="26"/>
                  <a:pt x="255" y="27"/>
                </a:cubicBezTo>
                <a:cubicBezTo>
                  <a:pt x="256" y="28"/>
                  <a:pt x="259" y="28"/>
                  <a:pt x="259" y="29"/>
                </a:cubicBezTo>
                <a:cubicBezTo>
                  <a:pt x="260" y="30"/>
                  <a:pt x="260" y="32"/>
                  <a:pt x="260" y="33"/>
                </a:cubicBezTo>
                <a:cubicBezTo>
                  <a:pt x="260" y="34"/>
                  <a:pt x="259" y="36"/>
                  <a:pt x="259" y="37"/>
                </a:cubicBezTo>
                <a:cubicBezTo>
                  <a:pt x="259" y="38"/>
                  <a:pt x="259" y="39"/>
                  <a:pt x="260" y="40"/>
                </a:cubicBezTo>
                <a:cubicBezTo>
                  <a:pt x="261" y="40"/>
                  <a:pt x="263" y="40"/>
                  <a:pt x="263" y="40"/>
                </a:cubicBezTo>
                <a:cubicBezTo>
                  <a:pt x="264" y="41"/>
                  <a:pt x="265" y="42"/>
                  <a:pt x="266" y="43"/>
                </a:cubicBezTo>
                <a:cubicBezTo>
                  <a:pt x="267" y="43"/>
                  <a:pt x="268" y="45"/>
                  <a:pt x="269" y="45"/>
                </a:cubicBezTo>
                <a:cubicBezTo>
                  <a:pt x="270" y="45"/>
                  <a:pt x="272" y="43"/>
                  <a:pt x="273" y="43"/>
                </a:cubicBezTo>
                <a:cubicBezTo>
                  <a:pt x="274" y="42"/>
                  <a:pt x="277" y="43"/>
                  <a:pt x="278" y="43"/>
                </a:cubicBezTo>
                <a:cubicBezTo>
                  <a:pt x="278" y="44"/>
                  <a:pt x="278" y="46"/>
                  <a:pt x="279" y="46"/>
                </a:cubicBezTo>
                <a:cubicBezTo>
                  <a:pt x="280" y="47"/>
                  <a:pt x="282" y="46"/>
                  <a:pt x="282" y="47"/>
                </a:cubicBezTo>
                <a:cubicBezTo>
                  <a:pt x="283" y="48"/>
                  <a:pt x="282" y="51"/>
                  <a:pt x="282" y="52"/>
                </a:cubicBezTo>
                <a:cubicBezTo>
                  <a:pt x="282" y="54"/>
                  <a:pt x="280" y="56"/>
                  <a:pt x="280" y="57"/>
                </a:cubicBezTo>
                <a:cubicBezTo>
                  <a:pt x="279" y="58"/>
                  <a:pt x="279" y="61"/>
                  <a:pt x="279" y="62"/>
                </a:cubicBezTo>
                <a:cubicBezTo>
                  <a:pt x="280" y="64"/>
                  <a:pt x="281" y="66"/>
                  <a:pt x="283" y="67"/>
                </a:cubicBezTo>
                <a:cubicBezTo>
                  <a:pt x="283" y="67"/>
                  <a:pt x="286" y="67"/>
                  <a:pt x="287" y="67"/>
                </a:cubicBezTo>
                <a:cubicBezTo>
                  <a:pt x="289" y="67"/>
                  <a:pt x="292" y="68"/>
                  <a:pt x="294" y="70"/>
                </a:cubicBezTo>
                <a:cubicBezTo>
                  <a:pt x="295" y="71"/>
                  <a:pt x="296" y="74"/>
                  <a:pt x="297" y="76"/>
                </a:cubicBezTo>
                <a:cubicBezTo>
                  <a:pt x="298" y="76"/>
                  <a:pt x="299" y="77"/>
                  <a:pt x="300" y="78"/>
                </a:cubicBezTo>
                <a:close/>
              </a:path>
            </a:pathLst>
          </a:custGeom>
          <a:solidFill>
            <a:schemeClr val="accent1">
              <a:lumMod val="20000"/>
              <a:lumOff val="80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51" name="Freeform 20">
            <a:extLst>
              <a:ext uri="{FF2B5EF4-FFF2-40B4-BE49-F238E27FC236}">
                <a16:creationId xmlns="" xmlns:a16="http://schemas.microsoft.com/office/drawing/2014/main" id="{387D5D59-AA52-4345-8104-48C02FE03689}"/>
              </a:ext>
            </a:extLst>
          </p:cNvPr>
          <p:cNvSpPr>
            <a:spLocks/>
          </p:cNvSpPr>
          <p:nvPr/>
        </p:nvSpPr>
        <p:spPr bwMode="auto">
          <a:xfrm>
            <a:off x="6577918" y="685320"/>
            <a:ext cx="1141208" cy="1189875"/>
          </a:xfrm>
          <a:custGeom>
            <a:avLst/>
            <a:gdLst/>
            <a:ahLst/>
            <a:cxnLst>
              <a:cxn ang="0">
                <a:pos x="328" y="213"/>
              </a:cxn>
              <a:cxn ang="0">
                <a:pos x="332" y="274"/>
              </a:cxn>
              <a:cxn ang="0">
                <a:pos x="358" y="299"/>
              </a:cxn>
              <a:cxn ang="0">
                <a:pos x="401" y="337"/>
              </a:cxn>
              <a:cxn ang="0">
                <a:pos x="412" y="364"/>
              </a:cxn>
              <a:cxn ang="0">
                <a:pos x="337" y="368"/>
              </a:cxn>
              <a:cxn ang="0">
                <a:pos x="271" y="365"/>
              </a:cxn>
              <a:cxn ang="0">
                <a:pos x="235" y="343"/>
              </a:cxn>
              <a:cxn ang="0">
                <a:pos x="191" y="351"/>
              </a:cxn>
              <a:cxn ang="0">
                <a:pos x="140" y="344"/>
              </a:cxn>
              <a:cxn ang="0">
                <a:pos x="134" y="398"/>
              </a:cxn>
              <a:cxn ang="0">
                <a:pos x="119" y="433"/>
              </a:cxn>
              <a:cxn ang="0">
                <a:pos x="103" y="415"/>
              </a:cxn>
              <a:cxn ang="0">
                <a:pos x="80" y="391"/>
              </a:cxn>
              <a:cxn ang="0">
                <a:pos x="65" y="369"/>
              </a:cxn>
              <a:cxn ang="0">
                <a:pos x="49" y="352"/>
              </a:cxn>
              <a:cxn ang="0">
                <a:pos x="15" y="350"/>
              </a:cxn>
              <a:cxn ang="0">
                <a:pos x="7" y="317"/>
              </a:cxn>
              <a:cxn ang="0">
                <a:pos x="15" y="293"/>
              </a:cxn>
              <a:cxn ang="0">
                <a:pos x="35" y="292"/>
              </a:cxn>
              <a:cxn ang="0">
                <a:pos x="44" y="264"/>
              </a:cxn>
              <a:cxn ang="0">
                <a:pos x="18" y="219"/>
              </a:cxn>
              <a:cxn ang="0">
                <a:pos x="6" y="183"/>
              </a:cxn>
              <a:cxn ang="0">
                <a:pos x="27" y="128"/>
              </a:cxn>
              <a:cxn ang="0">
                <a:pos x="39" y="110"/>
              </a:cxn>
              <a:cxn ang="0">
                <a:pos x="59" y="116"/>
              </a:cxn>
              <a:cxn ang="0">
                <a:pos x="51" y="136"/>
              </a:cxn>
              <a:cxn ang="0">
                <a:pos x="71" y="157"/>
              </a:cxn>
              <a:cxn ang="0">
                <a:pos x="83" y="172"/>
              </a:cxn>
              <a:cxn ang="0">
                <a:pos x="92" y="154"/>
              </a:cxn>
              <a:cxn ang="0">
                <a:pos x="84" y="132"/>
              </a:cxn>
              <a:cxn ang="0">
                <a:pos x="96" y="105"/>
              </a:cxn>
              <a:cxn ang="0">
                <a:pos x="120" y="79"/>
              </a:cxn>
              <a:cxn ang="0">
                <a:pos x="125" y="51"/>
              </a:cxn>
              <a:cxn ang="0">
                <a:pos x="123" y="27"/>
              </a:cxn>
              <a:cxn ang="0">
                <a:pos x="145" y="34"/>
              </a:cxn>
              <a:cxn ang="0">
                <a:pos x="153" y="40"/>
              </a:cxn>
              <a:cxn ang="0">
                <a:pos x="163" y="70"/>
              </a:cxn>
              <a:cxn ang="0">
                <a:pos x="188" y="67"/>
              </a:cxn>
              <a:cxn ang="0">
                <a:pos x="205" y="56"/>
              </a:cxn>
              <a:cxn ang="0">
                <a:pos x="226" y="57"/>
              </a:cxn>
              <a:cxn ang="0">
                <a:pos x="241" y="77"/>
              </a:cxn>
              <a:cxn ang="0">
                <a:pos x="259" y="76"/>
              </a:cxn>
              <a:cxn ang="0">
                <a:pos x="245" y="54"/>
              </a:cxn>
              <a:cxn ang="0">
                <a:pos x="250" y="40"/>
              </a:cxn>
              <a:cxn ang="0">
                <a:pos x="241" y="16"/>
              </a:cxn>
              <a:cxn ang="0">
                <a:pos x="265" y="1"/>
              </a:cxn>
              <a:cxn ang="0">
                <a:pos x="281" y="15"/>
              </a:cxn>
              <a:cxn ang="0">
                <a:pos x="296" y="20"/>
              </a:cxn>
              <a:cxn ang="0">
                <a:pos x="316" y="37"/>
              </a:cxn>
              <a:cxn ang="0">
                <a:pos x="301" y="53"/>
              </a:cxn>
              <a:cxn ang="0">
                <a:pos x="309" y="94"/>
              </a:cxn>
              <a:cxn ang="0">
                <a:pos x="291" y="147"/>
              </a:cxn>
              <a:cxn ang="0">
                <a:pos x="314" y="185"/>
              </a:cxn>
              <a:cxn ang="0">
                <a:pos x="342" y="176"/>
              </a:cxn>
            </a:cxnLst>
            <a:rect l="0" t="0" r="r" b="b"/>
            <a:pathLst>
              <a:path w="421" h="439">
                <a:moveTo>
                  <a:pt x="343" y="177"/>
                </a:moveTo>
                <a:cubicBezTo>
                  <a:pt x="343" y="180"/>
                  <a:pt x="343" y="184"/>
                  <a:pt x="343" y="186"/>
                </a:cubicBezTo>
                <a:cubicBezTo>
                  <a:pt x="342" y="189"/>
                  <a:pt x="342" y="194"/>
                  <a:pt x="342" y="197"/>
                </a:cubicBezTo>
                <a:cubicBezTo>
                  <a:pt x="341" y="199"/>
                  <a:pt x="338" y="203"/>
                  <a:pt x="337" y="205"/>
                </a:cubicBezTo>
                <a:cubicBezTo>
                  <a:pt x="335" y="207"/>
                  <a:pt x="330" y="210"/>
                  <a:pt x="328" y="213"/>
                </a:cubicBezTo>
                <a:cubicBezTo>
                  <a:pt x="326" y="215"/>
                  <a:pt x="322" y="219"/>
                  <a:pt x="321" y="222"/>
                </a:cubicBezTo>
                <a:cubicBezTo>
                  <a:pt x="319" y="226"/>
                  <a:pt x="318" y="234"/>
                  <a:pt x="318" y="238"/>
                </a:cubicBezTo>
                <a:cubicBezTo>
                  <a:pt x="319" y="242"/>
                  <a:pt x="320" y="249"/>
                  <a:pt x="321" y="253"/>
                </a:cubicBezTo>
                <a:cubicBezTo>
                  <a:pt x="322" y="255"/>
                  <a:pt x="327" y="259"/>
                  <a:pt x="328" y="262"/>
                </a:cubicBezTo>
                <a:cubicBezTo>
                  <a:pt x="329" y="265"/>
                  <a:pt x="331" y="271"/>
                  <a:pt x="332" y="274"/>
                </a:cubicBezTo>
                <a:cubicBezTo>
                  <a:pt x="332" y="276"/>
                  <a:pt x="333" y="281"/>
                  <a:pt x="334" y="284"/>
                </a:cubicBezTo>
                <a:cubicBezTo>
                  <a:pt x="335" y="286"/>
                  <a:pt x="337" y="290"/>
                  <a:pt x="339" y="292"/>
                </a:cubicBezTo>
                <a:cubicBezTo>
                  <a:pt x="340" y="293"/>
                  <a:pt x="343" y="295"/>
                  <a:pt x="345" y="295"/>
                </a:cubicBezTo>
                <a:cubicBezTo>
                  <a:pt x="347" y="296"/>
                  <a:pt x="351" y="295"/>
                  <a:pt x="353" y="296"/>
                </a:cubicBezTo>
                <a:cubicBezTo>
                  <a:pt x="354" y="296"/>
                  <a:pt x="357" y="298"/>
                  <a:pt x="358" y="299"/>
                </a:cubicBezTo>
                <a:cubicBezTo>
                  <a:pt x="360" y="301"/>
                  <a:pt x="364" y="306"/>
                  <a:pt x="365" y="308"/>
                </a:cubicBezTo>
                <a:cubicBezTo>
                  <a:pt x="367" y="310"/>
                  <a:pt x="370" y="316"/>
                  <a:pt x="372" y="318"/>
                </a:cubicBezTo>
                <a:cubicBezTo>
                  <a:pt x="374" y="321"/>
                  <a:pt x="381" y="323"/>
                  <a:pt x="384" y="324"/>
                </a:cubicBezTo>
                <a:cubicBezTo>
                  <a:pt x="386" y="326"/>
                  <a:pt x="393" y="327"/>
                  <a:pt x="395" y="329"/>
                </a:cubicBezTo>
                <a:cubicBezTo>
                  <a:pt x="397" y="331"/>
                  <a:pt x="400" y="335"/>
                  <a:pt x="401" y="337"/>
                </a:cubicBezTo>
                <a:cubicBezTo>
                  <a:pt x="402" y="339"/>
                  <a:pt x="402" y="343"/>
                  <a:pt x="403" y="344"/>
                </a:cubicBezTo>
                <a:cubicBezTo>
                  <a:pt x="404" y="345"/>
                  <a:pt x="407" y="347"/>
                  <a:pt x="408" y="348"/>
                </a:cubicBezTo>
                <a:cubicBezTo>
                  <a:pt x="409" y="349"/>
                  <a:pt x="411" y="353"/>
                  <a:pt x="413" y="354"/>
                </a:cubicBezTo>
                <a:cubicBezTo>
                  <a:pt x="414" y="356"/>
                  <a:pt x="418" y="358"/>
                  <a:pt x="421" y="359"/>
                </a:cubicBezTo>
                <a:cubicBezTo>
                  <a:pt x="418" y="361"/>
                  <a:pt x="414" y="363"/>
                  <a:pt x="412" y="364"/>
                </a:cubicBezTo>
                <a:cubicBezTo>
                  <a:pt x="408" y="365"/>
                  <a:pt x="400" y="365"/>
                  <a:pt x="396" y="366"/>
                </a:cubicBezTo>
                <a:cubicBezTo>
                  <a:pt x="392" y="366"/>
                  <a:pt x="383" y="368"/>
                  <a:pt x="378" y="369"/>
                </a:cubicBezTo>
                <a:cubicBezTo>
                  <a:pt x="375" y="370"/>
                  <a:pt x="369" y="375"/>
                  <a:pt x="366" y="375"/>
                </a:cubicBezTo>
                <a:cubicBezTo>
                  <a:pt x="362" y="375"/>
                  <a:pt x="355" y="370"/>
                  <a:pt x="351" y="369"/>
                </a:cubicBezTo>
                <a:cubicBezTo>
                  <a:pt x="347" y="368"/>
                  <a:pt x="340" y="367"/>
                  <a:pt x="337" y="368"/>
                </a:cubicBezTo>
                <a:cubicBezTo>
                  <a:pt x="333" y="369"/>
                  <a:pt x="327" y="375"/>
                  <a:pt x="323" y="376"/>
                </a:cubicBezTo>
                <a:cubicBezTo>
                  <a:pt x="319" y="377"/>
                  <a:pt x="309" y="377"/>
                  <a:pt x="304" y="375"/>
                </a:cubicBezTo>
                <a:cubicBezTo>
                  <a:pt x="302" y="374"/>
                  <a:pt x="299" y="370"/>
                  <a:pt x="297" y="368"/>
                </a:cubicBezTo>
                <a:cubicBezTo>
                  <a:pt x="295" y="367"/>
                  <a:pt x="289" y="364"/>
                  <a:pt x="286" y="363"/>
                </a:cubicBezTo>
                <a:cubicBezTo>
                  <a:pt x="283" y="363"/>
                  <a:pt x="275" y="366"/>
                  <a:pt x="271" y="365"/>
                </a:cubicBezTo>
                <a:cubicBezTo>
                  <a:pt x="269" y="364"/>
                  <a:pt x="265" y="358"/>
                  <a:pt x="262" y="356"/>
                </a:cubicBezTo>
                <a:cubicBezTo>
                  <a:pt x="260" y="355"/>
                  <a:pt x="255" y="353"/>
                  <a:pt x="252" y="354"/>
                </a:cubicBezTo>
                <a:cubicBezTo>
                  <a:pt x="248" y="354"/>
                  <a:pt x="243" y="362"/>
                  <a:pt x="240" y="361"/>
                </a:cubicBezTo>
                <a:cubicBezTo>
                  <a:pt x="237" y="361"/>
                  <a:pt x="233" y="356"/>
                  <a:pt x="233" y="354"/>
                </a:cubicBezTo>
                <a:cubicBezTo>
                  <a:pt x="232" y="351"/>
                  <a:pt x="236" y="345"/>
                  <a:pt x="235" y="343"/>
                </a:cubicBezTo>
                <a:cubicBezTo>
                  <a:pt x="234" y="340"/>
                  <a:pt x="229" y="337"/>
                  <a:pt x="226" y="336"/>
                </a:cubicBezTo>
                <a:cubicBezTo>
                  <a:pt x="225" y="335"/>
                  <a:pt x="220" y="336"/>
                  <a:pt x="218" y="336"/>
                </a:cubicBezTo>
                <a:cubicBezTo>
                  <a:pt x="216" y="336"/>
                  <a:pt x="211" y="334"/>
                  <a:pt x="209" y="335"/>
                </a:cubicBezTo>
                <a:cubicBezTo>
                  <a:pt x="206" y="336"/>
                  <a:pt x="202" y="340"/>
                  <a:pt x="200" y="341"/>
                </a:cubicBezTo>
                <a:cubicBezTo>
                  <a:pt x="197" y="344"/>
                  <a:pt x="194" y="350"/>
                  <a:pt x="191" y="351"/>
                </a:cubicBezTo>
                <a:cubicBezTo>
                  <a:pt x="186" y="353"/>
                  <a:pt x="177" y="350"/>
                  <a:pt x="173" y="348"/>
                </a:cubicBezTo>
                <a:cubicBezTo>
                  <a:pt x="171" y="346"/>
                  <a:pt x="170" y="340"/>
                  <a:pt x="168" y="339"/>
                </a:cubicBezTo>
                <a:cubicBezTo>
                  <a:pt x="166" y="337"/>
                  <a:pt x="161" y="337"/>
                  <a:pt x="159" y="338"/>
                </a:cubicBezTo>
                <a:cubicBezTo>
                  <a:pt x="156" y="339"/>
                  <a:pt x="152" y="346"/>
                  <a:pt x="149" y="347"/>
                </a:cubicBezTo>
                <a:cubicBezTo>
                  <a:pt x="146" y="347"/>
                  <a:pt x="142" y="343"/>
                  <a:pt x="140" y="344"/>
                </a:cubicBezTo>
                <a:cubicBezTo>
                  <a:pt x="137" y="345"/>
                  <a:pt x="133" y="351"/>
                  <a:pt x="131" y="353"/>
                </a:cubicBezTo>
                <a:cubicBezTo>
                  <a:pt x="129" y="356"/>
                  <a:pt x="126" y="363"/>
                  <a:pt x="125" y="366"/>
                </a:cubicBezTo>
                <a:cubicBezTo>
                  <a:pt x="124" y="370"/>
                  <a:pt x="123" y="377"/>
                  <a:pt x="123" y="380"/>
                </a:cubicBezTo>
                <a:cubicBezTo>
                  <a:pt x="124" y="382"/>
                  <a:pt x="126" y="387"/>
                  <a:pt x="128" y="389"/>
                </a:cubicBezTo>
                <a:cubicBezTo>
                  <a:pt x="129" y="391"/>
                  <a:pt x="134" y="395"/>
                  <a:pt x="134" y="398"/>
                </a:cubicBezTo>
                <a:cubicBezTo>
                  <a:pt x="135" y="400"/>
                  <a:pt x="133" y="404"/>
                  <a:pt x="132" y="406"/>
                </a:cubicBezTo>
                <a:cubicBezTo>
                  <a:pt x="131" y="408"/>
                  <a:pt x="127" y="408"/>
                  <a:pt x="127" y="410"/>
                </a:cubicBezTo>
                <a:cubicBezTo>
                  <a:pt x="126" y="411"/>
                  <a:pt x="127" y="416"/>
                  <a:pt x="127" y="417"/>
                </a:cubicBezTo>
                <a:cubicBezTo>
                  <a:pt x="126" y="419"/>
                  <a:pt x="123" y="420"/>
                  <a:pt x="122" y="422"/>
                </a:cubicBezTo>
                <a:cubicBezTo>
                  <a:pt x="121" y="424"/>
                  <a:pt x="120" y="430"/>
                  <a:pt x="119" y="433"/>
                </a:cubicBezTo>
                <a:cubicBezTo>
                  <a:pt x="119" y="434"/>
                  <a:pt x="117" y="437"/>
                  <a:pt x="116" y="439"/>
                </a:cubicBezTo>
                <a:cubicBezTo>
                  <a:pt x="115" y="437"/>
                  <a:pt x="115" y="435"/>
                  <a:pt x="114" y="435"/>
                </a:cubicBezTo>
                <a:cubicBezTo>
                  <a:pt x="113" y="433"/>
                  <a:pt x="109" y="433"/>
                  <a:pt x="109" y="431"/>
                </a:cubicBezTo>
                <a:cubicBezTo>
                  <a:pt x="107" y="430"/>
                  <a:pt x="108" y="425"/>
                  <a:pt x="108" y="423"/>
                </a:cubicBezTo>
                <a:cubicBezTo>
                  <a:pt x="107" y="421"/>
                  <a:pt x="104" y="417"/>
                  <a:pt x="103" y="415"/>
                </a:cubicBezTo>
                <a:cubicBezTo>
                  <a:pt x="102" y="413"/>
                  <a:pt x="103" y="409"/>
                  <a:pt x="101" y="407"/>
                </a:cubicBezTo>
                <a:cubicBezTo>
                  <a:pt x="101" y="407"/>
                  <a:pt x="98" y="406"/>
                  <a:pt x="97" y="406"/>
                </a:cubicBezTo>
                <a:cubicBezTo>
                  <a:pt x="95" y="405"/>
                  <a:pt x="90" y="407"/>
                  <a:pt x="88" y="406"/>
                </a:cubicBezTo>
                <a:cubicBezTo>
                  <a:pt x="86" y="406"/>
                  <a:pt x="83" y="403"/>
                  <a:pt x="82" y="401"/>
                </a:cubicBezTo>
                <a:cubicBezTo>
                  <a:pt x="81" y="399"/>
                  <a:pt x="80" y="394"/>
                  <a:pt x="80" y="391"/>
                </a:cubicBezTo>
                <a:cubicBezTo>
                  <a:pt x="80" y="390"/>
                  <a:pt x="81" y="387"/>
                  <a:pt x="81" y="386"/>
                </a:cubicBezTo>
                <a:cubicBezTo>
                  <a:pt x="81" y="384"/>
                  <a:pt x="79" y="381"/>
                  <a:pt x="78" y="380"/>
                </a:cubicBezTo>
                <a:cubicBezTo>
                  <a:pt x="77" y="379"/>
                  <a:pt x="73" y="377"/>
                  <a:pt x="72" y="376"/>
                </a:cubicBezTo>
                <a:cubicBezTo>
                  <a:pt x="71" y="375"/>
                  <a:pt x="71" y="371"/>
                  <a:pt x="69" y="371"/>
                </a:cubicBezTo>
                <a:cubicBezTo>
                  <a:pt x="69" y="370"/>
                  <a:pt x="66" y="369"/>
                  <a:pt x="65" y="369"/>
                </a:cubicBezTo>
                <a:cubicBezTo>
                  <a:pt x="64" y="369"/>
                  <a:pt x="61" y="371"/>
                  <a:pt x="60" y="371"/>
                </a:cubicBezTo>
                <a:cubicBezTo>
                  <a:pt x="59" y="370"/>
                  <a:pt x="57" y="368"/>
                  <a:pt x="56" y="367"/>
                </a:cubicBezTo>
                <a:cubicBezTo>
                  <a:pt x="56" y="366"/>
                  <a:pt x="55" y="363"/>
                  <a:pt x="54" y="361"/>
                </a:cubicBezTo>
                <a:cubicBezTo>
                  <a:pt x="54" y="360"/>
                  <a:pt x="53" y="356"/>
                  <a:pt x="52" y="355"/>
                </a:cubicBezTo>
                <a:cubicBezTo>
                  <a:pt x="52" y="354"/>
                  <a:pt x="50" y="353"/>
                  <a:pt x="49" y="352"/>
                </a:cubicBezTo>
                <a:cubicBezTo>
                  <a:pt x="48" y="352"/>
                  <a:pt x="44" y="351"/>
                  <a:pt x="43" y="352"/>
                </a:cubicBezTo>
                <a:cubicBezTo>
                  <a:pt x="41" y="352"/>
                  <a:pt x="40" y="355"/>
                  <a:pt x="39" y="356"/>
                </a:cubicBezTo>
                <a:cubicBezTo>
                  <a:pt x="38" y="357"/>
                  <a:pt x="35" y="360"/>
                  <a:pt x="33" y="360"/>
                </a:cubicBezTo>
                <a:cubicBezTo>
                  <a:pt x="30" y="360"/>
                  <a:pt x="25" y="358"/>
                  <a:pt x="23" y="356"/>
                </a:cubicBezTo>
                <a:cubicBezTo>
                  <a:pt x="21" y="355"/>
                  <a:pt x="17" y="352"/>
                  <a:pt x="15" y="350"/>
                </a:cubicBezTo>
                <a:cubicBezTo>
                  <a:pt x="14" y="348"/>
                  <a:pt x="13" y="344"/>
                  <a:pt x="12" y="343"/>
                </a:cubicBezTo>
                <a:cubicBezTo>
                  <a:pt x="11" y="342"/>
                  <a:pt x="10" y="339"/>
                  <a:pt x="9" y="338"/>
                </a:cubicBezTo>
                <a:cubicBezTo>
                  <a:pt x="8" y="337"/>
                  <a:pt x="6" y="336"/>
                  <a:pt x="5" y="335"/>
                </a:cubicBezTo>
                <a:cubicBezTo>
                  <a:pt x="4" y="332"/>
                  <a:pt x="5" y="327"/>
                  <a:pt x="5" y="324"/>
                </a:cubicBezTo>
                <a:cubicBezTo>
                  <a:pt x="5" y="322"/>
                  <a:pt x="7" y="319"/>
                  <a:pt x="7" y="317"/>
                </a:cubicBezTo>
                <a:cubicBezTo>
                  <a:pt x="7" y="315"/>
                  <a:pt x="6" y="311"/>
                  <a:pt x="5" y="309"/>
                </a:cubicBezTo>
                <a:cubicBezTo>
                  <a:pt x="4" y="308"/>
                  <a:pt x="1" y="305"/>
                  <a:pt x="0" y="304"/>
                </a:cubicBezTo>
                <a:cubicBezTo>
                  <a:pt x="0" y="302"/>
                  <a:pt x="1" y="299"/>
                  <a:pt x="2" y="297"/>
                </a:cubicBezTo>
                <a:cubicBezTo>
                  <a:pt x="3" y="296"/>
                  <a:pt x="7" y="297"/>
                  <a:pt x="9" y="296"/>
                </a:cubicBezTo>
                <a:cubicBezTo>
                  <a:pt x="11" y="295"/>
                  <a:pt x="14" y="293"/>
                  <a:pt x="15" y="293"/>
                </a:cubicBezTo>
                <a:cubicBezTo>
                  <a:pt x="17" y="293"/>
                  <a:pt x="21" y="293"/>
                  <a:pt x="23" y="294"/>
                </a:cubicBezTo>
                <a:cubicBezTo>
                  <a:pt x="24" y="295"/>
                  <a:pt x="24" y="297"/>
                  <a:pt x="25" y="298"/>
                </a:cubicBezTo>
                <a:cubicBezTo>
                  <a:pt x="26" y="300"/>
                  <a:pt x="29" y="302"/>
                  <a:pt x="30" y="302"/>
                </a:cubicBezTo>
                <a:cubicBezTo>
                  <a:pt x="32" y="302"/>
                  <a:pt x="34" y="298"/>
                  <a:pt x="35" y="297"/>
                </a:cubicBezTo>
                <a:cubicBezTo>
                  <a:pt x="35" y="295"/>
                  <a:pt x="35" y="293"/>
                  <a:pt x="35" y="292"/>
                </a:cubicBezTo>
                <a:cubicBezTo>
                  <a:pt x="35" y="290"/>
                  <a:pt x="34" y="287"/>
                  <a:pt x="35" y="286"/>
                </a:cubicBezTo>
                <a:cubicBezTo>
                  <a:pt x="36" y="285"/>
                  <a:pt x="39" y="285"/>
                  <a:pt x="40" y="285"/>
                </a:cubicBezTo>
                <a:cubicBezTo>
                  <a:pt x="41" y="284"/>
                  <a:pt x="44" y="283"/>
                  <a:pt x="46" y="282"/>
                </a:cubicBezTo>
                <a:cubicBezTo>
                  <a:pt x="47" y="280"/>
                  <a:pt x="48" y="277"/>
                  <a:pt x="48" y="275"/>
                </a:cubicBezTo>
                <a:cubicBezTo>
                  <a:pt x="48" y="272"/>
                  <a:pt x="45" y="266"/>
                  <a:pt x="44" y="264"/>
                </a:cubicBezTo>
                <a:cubicBezTo>
                  <a:pt x="42" y="262"/>
                  <a:pt x="38" y="259"/>
                  <a:pt x="37" y="257"/>
                </a:cubicBezTo>
                <a:cubicBezTo>
                  <a:pt x="35" y="255"/>
                  <a:pt x="32" y="250"/>
                  <a:pt x="31" y="247"/>
                </a:cubicBezTo>
                <a:cubicBezTo>
                  <a:pt x="30" y="244"/>
                  <a:pt x="29" y="238"/>
                  <a:pt x="28" y="234"/>
                </a:cubicBezTo>
                <a:cubicBezTo>
                  <a:pt x="27" y="232"/>
                  <a:pt x="26" y="227"/>
                  <a:pt x="24" y="225"/>
                </a:cubicBezTo>
                <a:cubicBezTo>
                  <a:pt x="23" y="223"/>
                  <a:pt x="19" y="221"/>
                  <a:pt x="18" y="219"/>
                </a:cubicBezTo>
                <a:cubicBezTo>
                  <a:pt x="17" y="217"/>
                  <a:pt x="17" y="213"/>
                  <a:pt x="16" y="211"/>
                </a:cubicBezTo>
                <a:cubicBezTo>
                  <a:pt x="15" y="210"/>
                  <a:pt x="13" y="207"/>
                  <a:pt x="11" y="206"/>
                </a:cubicBezTo>
                <a:cubicBezTo>
                  <a:pt x="10" y="205"/>
                  <a:pt x="5" y="203"/>
                  <a:pt x="4" y="201"/>
                </a:cubicBezTo>
                <a:cubicBezTo>
                  <a:pt x="3" y="200"/>
                  <a:pt x="2" y="197"/>
                  <a:pt x="2" y="196"/>
                </a:cubicBezTo>
                <a:cubicBezTo>
                  <a:pt x="2" y="193"/>
                  <a:pt x="5" y="186"/>
                  <a:pt x="6" y="183"/>
                </a:cubicBezTo>
                <a:cubicBezTo>
                  <a:pt x="7" y="179"/>
                  <a:pt x="7" y="171"/>
                  <a:pt x="9" y="168"/>
                </a:cubicBezTo>
                <a:cubicBezTo>
                  <a:pt x="10" y="166"/>
                  <a:pt x="13" y="162"/>
                  <a:pt x="14" y="160"/>
                </a:cubicBezTo>
                <a:cubicBezTo>
                  <a:pt x="16" y="158"/>
                  <a:pt x="18" y="152"/>
                  <a:pt x="19" y="150"/>
                </a:cubicBezTo>
                <a:cubicBezTo>
                  <a:pt x="20" y="147"/>
                  <a:pt x="25" y="143"/>
                  <a:pt x="26" y="140"/>
                </a:cubicBezTo>
                <a:cubicBezTo>
                  <a:pt x="27" y="138"/>
                  <a:pt x="27" y="131"/>
                  <a:pt x="27" y="128"/>
                </a:cubicBezTo>
                <a:cubicBezTo>
                  <a:pt x="27" y="125"/>
                  <a:pt x="24" y="120"/>
                  <a:pt x="25" y="117"/>
                </a:cubicBezTo>
                <a:cubicBezTo>
                  <a:pt x="25" y="116"/>
                  <a:pt x="25" y="113"/>
                  <a:pt x="26" y="112"/>
                </a:cubicBezTo>
                <a:cubicBezTo>
                  <a:pt x="27" y="111"/>
                  <a:pt x="29" y="109"/>
                  <a:pt x="30" y="107"/>
                </a:cubicBezTo>
                <a:cubicBezTo>
                  <a:pt x="31" y="108"/>
                  <a:pt x="32" y="109"/>
                  <a:pt x="33" y="109"/>
                </a:cubicBezTo>
                <a:cubicBezTo>
                  <a:pt x="35" y="110"/>
                  <a:pt x="38" y="110"/>
                  <a:pt x="39" y="110"/>
                </a:cubicBezTo>
                <a:cubicBezTo>
                  <a:pt x="40" y="110"/>
                  <a:pt x="40" y="108"/>
                  <a:pt x="41" y="108"/>
                </a:cubicBezTo>
                <a:cubicBezTo>
                  <a:pt x="42" y="108"/>
                  <a:pt x="43" y="108"/>
                  <a:pt x="44" y="109"/>
                </a:cubicBezTo>
                <a:cubicBezTo>
                  <a:pt x="45" y="110"/>
                  <a:pt x="46" y="113"/>
                  <a:pt x="48" y="114"/>
                </a:cubicBezTo>
                <a:cubicBezTo>
                  <a:pt x="49" y="115"/>
                  <a:pt x="52" y="114"/>
                  <a:pt x="54" y="115"/>
                </a:cubicBezTo>
                <a:cubicBezTo>
                  <a:pt x="55" y="115"/>
                  <a:pt x="58" y="115"/>
                  <a:pt x="59" y="116"/>
                </a:cubicBezTo>
                <a:cubicBezTo>
                  <a:pt x="60" y="117"/>
                  <a:pt x="60" y="122"/>
                  <a:pt x="59" y="124"/>
                </a:cubicBezTo>
                <a:cubicBezTo>
                  <a:pt x="59" y="125"/>
                  <a:pt x="58" y="128"/>
                  <a:pt x="57" y="129"/>
                </a:cubicBezTo>
                <a:cubicBezTo>
                  <a:pt x="56" y="130"/>
                  <a:pt x="53" y="130"/>
                  <a:pt x="52" y="131"/>
                </a:cubicBezTo>
                <a:cubicBezTo>
                  <a:pt x="51" y="132"/>
                  <a:pt x="48" y="133"/>
                  <a:pt x="48" y="134"/>
                </a:cubicBezTo>
                <a:cubicBezTo>
                  <a:pt x="48" y="135"/>
                  <a:pt x="50" y="136"/>
                  <a:pt x="51" y="136"/>
                </a:cubicBezTo>
                <a:cubicBezTo>
                  <a:pt x="53" y="137"/>
                  <a:pt x="55" y="136"/>
                  <a:pt x="56" y="137"/>
                </a:cubicBezTo>
                <a:cubicBezTo>
                  <a:pt x="58" y="138"/>
                  <a:pt x="59" y="142"/>
                  <a:pt x="61" y="143"/>
                </a:cubicBezTo>
                <a:cubicBezTo>
                  <a:pt x="62" y="144"/>
                  <a:pt x="65" y="144"/>
                  <a:pt x="66" y="145"/>
                </a:cubicBezTo>
                <a:cubicBezTo>
                  <a:pt x="67" y="146"/>
                  <a:pt x="67" y="150"/>
                  <a:pt x="68" y="152"/>
                </a:cubicBezTo>
                <a:cubicBezTo>
                  <a:pt x="68" y="153"/>
                  <a:pt x="70" y="155"/>
                  <a:pt x="71" y="157"/>
                </a:cubicBezTo>
                <a:cubicBezTo>
                  <a:pt x="71" y="158"/>
                  <a:pt x="73" y="161"/>
                  <a:pt x="72" y="163"/>
                </a:cubicBezTo>
                <a:cubicBezTo>
                  <a:pt x="72" y="164"/>
                  <a:pt x="70" y="165"/>
                  <a:pt x="70" y="166"/>
                </a:cubicBezTo>
                <a:cubicBezTo>
                  <a:pt x="70" y="166"/>
                  <a:pt x="70" y="169"/>
                  <a:pt x="70" y="169"/>
                </a:cubicBezTo>
                <a:cubicBezTo>
                  <a:pt x="72" y="171"/>
                  <a:pt x="76" y="169"/>
                  <a:pt x="78" y="170"/>
                </a:cubicBezTo>
                <a:cubicBezTo>
                  <a:pt x="80" y="170"/>
                  <a:pt x="82" y="172"/>
                  <a:pt x="83" y="172"/>
                </a:cubicBezTo>
                <a:cubicBezTo>
                  <a:pt x="85" y="173"/>
                  <a:pt x="87" y="172"/>
                  <a:pt x="88" y="172"/>
                </a:cubicBezTo>
                <a:cubicBezTo>
                  <a:pt x="89" y="171"/>
                  <a:pt x="90" y="167"/>
                  <a:pt x="90" y="166"/>
                </a:cubicBezTo>
                <a:cubicBezTo>
                  <a:pt x="90" y="165"/>
                  <a:pt x="90" y="163"/>
                  <a:pt x="90" y="162"/>
                </a:cubicBezTo>
                <a:cubicBezTo>
                  <a:pt x="91" y="161"/>
                  <a:pt x="95" y="161"/>
                  <a:pt x="95" y="160"/>
                </a:cubicBezTo>
                <a:cubicBezTo>
                  <a:pt x="95" y="158"/>
                  <a:pt x="93" y="155"/>
                  <a:pt x="92" y="154"/>
                </a:cubicBezTo>
                <a:cubicBezTo>
                  <a:pt x="91" y="153"/>
                  <a:pt x="89" y="153"/>
                  <a:pt x="88" y="153"/>
                </a:cubicBezTo>
                <a:cubicBezTo>
                  <a:pt x="87" y="152"/>
                  <a:pt x="86" y="148"/>
                  <a:pt x="86" y="146"/>
                </a:cubicBezTo>
                <a:cubicBezTo>
                  <a:pt x="85" y="145"/>
                  <a:pt x="84" y="143"/>
                  <a:pt x="84" y="141"/>
                </a:cubicBezTo>
                <a:cubicBezTo>
                  <a:pt x="84" y="140"/>
                  <a:pt x="86" y="138"/>
                  <a:pt x="86" y="137"/>
                </a:cubicBezTo>
                <a:cubicBezTo>
                  <a:pt x="86" y="136"/>
                  <a:pt x="84" y="133"/>
                  <a:pt x="84" y="132"/>
                </a:cubicBezTo>
                <a:cubicBezTo>
                  <a:pt x="84" y="130"/>
                  <a:pt x="85" y="128"/>
                  <a:pt x="85" y="126"/>
                </a:cubicBezTo>
                <a:cubicBezTo>
                  <a:pt x="86" y="124"/>
                  <a:pt x="87" y="120"/>
                  <a:pt x="89" y="119"/>
                </a:cubicBezTo>
                <a:cubicBezTo>
                  <a:pt x="90" y="118"/>
                  <a:pt x="93" y="119"/>
                  <a:pt x="94" y="118"/>
                </a:cubicBezTo>
                <a:cubicBezTo>
                  <a:pt x="96" y="117"/>
                  <a:pt x="94" y="112"/>
                  <a:pt x="94" y="110"/>
                </a:cubicBezTo>
                <a:cubicBezTo>
                  <a:pt x="94" y="109"/>
                  <a:pt x="95" y="106"/>
                  <a:pt x="96" y="105"/>
                </a:cubicBezTo>
                <a:cubicBezTo>
                  <a:pt x="97" y="104"/>
                  <a:pt x="101" y="103"/>
                  <a:pt x="102" y="102"/>
                </a:cubicBezTo>
                <a:cubicBezTo>
                  <a:pt x="102" y="101"/>
                  <a:pt x="103" y="100"/>
                  <a:pt x="103" y="99"/>
                </a:cubicBezTo>
                <a:cubicBezTo>
                  <a:pt x="105" y="98"/>
                  <a:pt x="108" y="98"/>
                  <a:pt x="109" y="96"/>
                </a:cubicBezTo>
                <a:cubicBezTo>
                  <a:pt x="110" y="95"/>
                  <a:pt x="112" y="91"/>
                  <a:pt x="113" y="89"/>
                </a:cubicBezTo>
                <a:cubicBezTo>
                  <a:pt x="114" y="87"/>
                  <a:pt x="118" y="82"/>
                  <a:pt x="120" y="79"/>
                </a:cubicBezTo>
                <a:cubicBezTo>
                  <a:pt x="121" y="77"/>
                  <a:pt x="122" y="72"/>
                  <a:pt x="123" y="70"/>
                </a:cubicBezTo>
                <a:cubicBezTo>
                  <a:pt x="124" y="68"/>
                  <a:pt x="126" y="66"/>
                  <a:pt x="126" y="65"/>
                </a:cubicBezTo>
                <a:cubicBezTo>
                  <a:pt x="126" y="63"/>
                  <a:pt x="126" y="61"/>
                  <a:pt x="125" y="59"/>
                </a:cubicBezTo>
                <a:cubicBezTo>
                  <a:pt x="125" y="58"/>
                  <a:pt x="123" y="56"/>
                  <a:pt x="123" y="55"/>
                </a:cubicBezTo>
                <a:cubicBezTo>
                  <a:pt x="123" y="54"/>
                  <a:pt x="125" y="52"/>
                  <a:pt x="125" y="51"/>
                </a:cubicBezTo>
                <a:cubicBezTo>
                  <a:pt x="125" y="49"/>
                  <a:pt x="125" y="46"/>
                  <a:pt x="124" y="44"/>
                </a:cubicBezTo>
                <a:cubicBezTo>
                  <a:pt x="123" y="43"/>
                  <a:pt x="120" y="43"/>
                  <a:pt x="120" y="42"/>
                </a:cubicBezTo>
                <a:cubicBezTo>
                  <a:pt x="119" y="41"/>
                  <a:pt x="118" y="39"/>
                  <a:pt x="119" y="38"/>
                </a:cubicBezTo>
                <a:cubicBezTo>
                  <a:pt x="119" y="37"/>
                  <a:pt x="121" y="36"/>
                  <a:pt x="121" y="35"/>
                </a:cubicBezTo>
                <a:cubicBezTo>
                  <a:pt x="122" y="33"/>
                  <a:pt x="122" y="29"/>
                  <a:pt x="123" y="27"/>
                </a:cubicBezTo>
                <a:cubicBezTo>
                  <a:pt x="124" y="26"/>
                  <a:pt x="128" y="26"/>
                  <a:pt x="129" y="25"/>
                </a:cubicBezTo>
                <a:cubicBezTo>
                  <a:pt x="130" y="25"/>
                  <a:pt x="133" y="25"/>
                  <a:pt x="134" y="25"/>
                </a:cubicBezTo>
                <a:cubicBezTo>
                  <a:pt x="135" y="26"/>
                  <a:pt x="137" y="27"/>
                  <a:pt x="138" y="28"/>
                </a:cubicBezTo>
                <a:cubicBezTo>
                  <a:pt x="138" y="29"/>
                  <a:pt x="138" y="32"/>
                  <a:pt x="139" y="33"/>
                </a:cubicBezTo>
                <a:cubicBezTo>
                  <a:pt x="140" y="34"/>
                  <a:pt x="144" y="34"/>
                  <a:pt x="145" y="34"/>
                </a:cubicBezTo>
                <a:cubicBezTo>
                  <a:pt x="146" y="33"/>
                  <a:pt x="147" y="31"/>
                  <a:pt x="147" y="30"/>
                </a:cubicBezTo>
                <a:cubicBezTo>
                  <a:pt x="147" y="29"/>
                  <a:pt x="147" y="27"/>
                  <a:pt x="148" y="26"/>
                </a:cubicBezTo>
                <a:cubicBezTo>
                  <a:pt x="148" y="26"/>
                  <a:pt x="151" y="25"/>
                  <a:pt x="151" y="25"/>
                </a:cubicBezTo>
                <a:cubicBezTo>
                  <a:pt x="153" y="26"/>
                  <a:pt x="153" y="29"/>
                  <a:pt x="153" y="30"/>
                </a:cubicBezTo>
                <a:cubicBezTo>
                  <a:pt x="153" y="32"/>
                  <a:pt x="153" y="37"/>
                  <a:pt x="153" y="40"/>
                </a:cubicBezTo>
                <a:cubicBezTo>
                  <a:pt x="153" y="42"/>
                  <a:pt x="151" y="46"/>
                  <a:pt x="151" y="49"/>
                </a:cubicBezTo>
                <a:cubicBezTo>
                  <a:pt x="151" y="50"/>
                  <a:pt x="152" y="53"/>
                  <a:pt x="153" y="54"/>
                </a:cubicBezTo>
                <a:cubicBezTo>
                  <a:pt x="153" y="56"/>
                  <a:pt x="157" y="57"/>
                  <a:pt x="158" y="58"/>
                </a:cubicBezTo>
                <a:cubicBezTo>
                  <a:pt x="159" y="60"/>
                  <a:pt x="158" y="64"/>
                  <a:pt x="159" y="65"/>
                </a:cubicBezTo>
                <a:cubicBezTo>
                  <a:pt x="160" y="67"/>
                  <a:pt x="162" y="69"/>
                  <a:pt x="163" y="70"/>
                </a:cubicBezTo>
                <a:cubicBezTo>
                  <a:pt x="165" y="70"/>
                  <a:pt x="169" y="69"/>
                  <a:pt x="171" y="69"/>
                </a:cubicBezTo>
                <a:cubicBezTo>
                  <a:pt x="173" y="70"/>
                  <a:pt x="175" y="71"/>
                  <a:pt x="177" y="71"/>
                </a:cubicBezTo>
                <a:cubicBezTo>
                  <a:pt x="178" y="71"/>
                  <a:pt x="179" y="69"/>
                  <a:pt x="180" y="69"/>
                </a:cubicBezTo>
                <a:cubicBezTo>
                  <a:pt x="182" y="69"/>
                  <a:pt x="184" y="72"/>
                  <a:pt x="185" y="71"/>
                </a:cubicBezTo>
                <a:cubicBezTo>
                  <a:pt x="186" y="71"/>
                  <a:pt x="188" y="68"/>
                  <a:pt x="188" y="67"/>
                </a:cubicBezTo>
                <a:cubicBezTo>
                  <a:pt x="189" y="65"/>
                  <a:pt x="189" y="61"/>
                  <a:pt x="190" y="60"/>
                </a:cubicBezTo>
                <a:cubicBezTo>
                  <a:pt x="191" y="59"/>
                  <a:pt x="194" y="60"/>
                  <a:pt x="195" y="60"/>
                </a:cubicBezTo>
                <a:cubicBezTo>
                  <a:pt x="196" y="60"/>
                  <a:pt x="198" y="62"/>
                  <a:pt x="199" y="62"/>
                </a:cubicBezTo>
                <a:cubicBezTo>
                  <a:pt x="200" y="62"/>
                  <a:pt x="203" y="59"/>
                  <a:pt x="204" y="59"/>
                </a:cubicBezTo>
                <a:cubicBezTo>
                  <a:pt x="204" y="58"/>
                  <a:pt x="205" y="57"/>
                  <a:pt x="205" y="56"/>
                </a:cubicBezTo>
                <a:cubicBezTo>
                  <a:pt x="206" y="56"/>
                  <a:pt x="209" y="56"/>
                  <a:pt x="210" y="55"/>
                </a:cubicBezTo>
                <a:cubicBezTo>
                  <a:pt x="211" y="54"/>
                  <a:pt x="213" y="52"/>
                  <a:pt x="214" y="52"/>
                </a:cubicBezTo>
                <a:cubicBezTo>
                  <a:pt x="215" y="52"/>
                  <a:pt x="217" y="52"/>
                  <a:pt x="218" y="52"/>
                </a:cubicBezTo>
                <a:cubicBezTo>
                  <a:pt x="219" y="53"/>
                  <a:pt x="219" y="57"/>
                  <a:pt x="220" y="57"/>
                </a:cubicBezTo>
                <a:cubicBezTo>
                  <a:pt x="222" y="58"/>
                  <a:pt x="225" y="56"/>
                  <a:pt x="226" y="57"/>
                </a:cubicBezTo>
                <a:cubicBezTo>
                  <a:pt x="227" y="57"/>
                  <a:pt x="229" y="59"/>
                  <a:pt x="230" y="60"/>
                </a:cubicBezTo>
                <a:cubicBezTo>
                  <a:pt x="230" y="62"/>
                  <a:pt x="230" y="65"/>
                  <a:pt x="231" y="67"/>
                </a:cubicBezTo>
                <a:cubicBezTo>
                  <a:pt x="231" y="68"/>
                  <a:pt x="233" y="71"/>
                  <a:pt x="234" y="72"/>
                </a:cubicBezTo>
                <a:cubicBezTo>
                  <a:pt x="235" y="73"/>
                  <a:pt x="239" y="72"/>
                  <a:pt x="240" y="74"/>
                </a:cubicBezTo>
                <a:cubicBezTo>
                  <a:pt x="241" y="74"/>
                  <a:pt x="241" y="76"/>
                  <a:pt x="241" y="77"/>
                </a:cubicBezTo>
                <a:cubicBezTo>
                  <a:pt x="242" y="78"/>
                  <a:pt x="241" y="79"/>
                  <a:pt x="241" y="80"/>
                </a:cubicBezTo>
                <a:cubicBezTo>
                  <a:pt x="242" y="81"/>
                  <a:pt x="243" y="84"/>
                  <a:pt x="244" y="84"/>
                </a:cubicBezTo>
                <a:cubicBezTo>
                  <a:pt x="246" y="85"/>
                  <a:pt x="250" y="86"/>
                  <a:pt x="251" y="86"/>
                </a:cubicBezTo>
                <a:cubicBezTo>
                  <a:pt x="253" y="85"/>
                  <a:pt x="256" y="84"/>
                  <a:pt x="257" y="82"/>
                </a:cubicBezTo>
                <a:cubicBezTo>
                  <a:pt x="258" y="81"/>
                  <a:pt x="259" y="78"/>
                  <a:pt x="259" y="76"/>
                </a:cubicBezTo>
                <a:cubicBezTo>
                  <a:pt x="259" y="74"/>
                  <a:pt x="257" y="70"/>
                  <a:pt x="256" y="69"/>
                </a:cubicBezTo>
                <a:cubicBezTo>
                  <a:pt x="255" y="68"/>
                  <a:pt x="252" y="67"/>
                  <a:pt x="250" y="66"/>
                </a:cubicBezTo>
                <a:cubicBezTo>
                  <a:pt x="249" y="65"/>
                  <a:pt x="247" y="63"/>
                  <a:pt x="246" y="61"/>
                </a:cubicBezTo>
                <a:cubicBezTo>
                  <a:pt x="246" y="61"/>
                  <a:pt x="247" y="59"/>
                  <a:pt x="247" y="59"/>
                </a:cubicBezTo>
                <a:cubicBezTo>
                  <a:pt x="247" y="57"/>
                  <a:pt x="245" y="55"/>
                  <a:pt x="245" y="54"/>
                </a:cubicBezTo>
                <a:cubicBezTo>
                  <a:pt x="246" y="54"/>
                  <a:pt x="247" y="52"/>
                  <a:pt x="248" y="52"/>
                </a:cubicBezTo>
                <a:cubicBezTo>
                  <a:pt x="250" y="51"/>
                  <a:pt x="253" y="52"/>
                  <a:pt x="255" y="51"/>
                </a:cubicBezTo>
                <a:cubicBezTo>
                  <a:pt x="256" y="51"/>
                  <a:pt x="258" y="48"/>
                  <a:pt x="258" y="46"/>
                </a:cubicBezTo>
                <a:cubicBezTo>
                  <a:pt x="258" y="45"/>
                  <a:pt x="255" y="43"/>
                  <a:pt x="254" y="42"/>
                </a:cubicBezTo>
                <a:cubicBezTo>
                  <a:pt x="253" y="41"/>
                  <a:pt x="251" y="40"/>
                  <a:pt x="250" y="40"/>
                </a:cubicBezTo>
                <a:cubicBezTo>
                  <a:pt x="249" y="39"/>
                  <a:pt x="247" y="41"/>
                  <a:pt x="246" y="42"/>
                </a:cubicBezTo>
                <a:cubicBezTo>
                  <a:pt x="244" y="42"/>
                  <a:pt x="241" y="42"/>
                  <a:pt x="240" y="41"/>
                </a:cubicBezTo>
                <a:cubicBezTo>
                  <a:pt x="238" y="39"/>
                  <a:pt x="240" y="32"/>
                  <a:pt x="239" y="29"/>
                </a:cubicBezTo>
                <a:cubicBezTo>
                  <a:pt x="239" y="28"/>
                  <a:pt x="238" y="25"/>
                  <a:pt x="238" y="23"/>
                </a:cubicBezTo>
                <a:cubicBezTo>
                  <a:pt x="238" y="21"/>
                  <a:pt x="240" y="18"/>
                  <a:pt x="241" y="16"/>
                </a:cubicBezTo>
                <a:cubicBezTo>
                  <a:pt x="241" y="14"/>
                  <a:pt x="244" y="12"/>
                  <a:pt x="244" y="11"/>
                </a:cubicBezTo>
                <a:cubicBezTo>
                  <a:pt x="245" y="9"/>
                  <a:pt x="245" y="6"/>
                  <a:pt x="246" y="5"/>
                </a:cubicBezTo>
                <a:cubicBezTo>
                  <a:pt x="247" y="3"/>
                  <a:pt x="251" y="2"/>
                  <a:pt x="253" y="1"/>
                </a:cubicBezTo>
                <a:cubicBezTo>
                  <a:pt x="255" y="1"/>
                  <a:pt x="258" y="0"/>
                  <a:pt x="260" y="0"/>
                </a:cubicBezTo>
                <a:cubicBezTo>
                  <a:pt x="261" y="0"/>
                  <a:pt x="264" y="0"/>
                  <a:pt x="265" y="1"/>
                </a:cubicBezTo>
                <a:cubicBezTo>
                  <a:pt x="266" y="1"/>
                  <a:pt x="268" y="4"/>
                  <a:pt x="268" y="6"/>
                </a:cubicBezTo>
                <a:cubicBezTo>
                  <a:pt x="268" y="7"/>
                  <a:pt x="267" y="10"/>
                  <a:pt x="267" y="11"/>
                </a:cubicBezTo>
                <a:cubicBezTo>
                  <a:pt x="268" y="13"/>
                  <a:pt x="271" y="14"/>
                  <a:pt x="273" y="15"/>
                </a:cubicBezTo>
                <a:cubicBezTo>
                  <a:pt x="274" y="16"/>
                  <a:pt x="276" y="17"/>
                  <a:pt x="277" y="17"/>
                </a:cubicBezTo>
                <a:cubicBezTo>
                  <a:pt x="278" y="17"/>
                  <a:pt x="280" y="16"/>
                  <a:pt x="281" y="15"/>
                </a:cubicBezTo>
                <a:cubicBezTo>
                  <a:pt x="282" y="14"/>
                  <a:pt x="283" y="11"/>
                  <a:pt x="284" y="10"/>
                </a:cubicBezTo>
                <a:cubicBezTo>
                  <a:pt x="285" y="10"/>
                  <a:pt x="287" y="12"/>
                  <a:pt x="288" y="12"/>
                </a:cubicBezTo>
                <a:cubicBezTo>
                  <a:pt x="289" y="13"/>
                  <a:pt x="292" y="13"/>
                  <a:pt x="292" y="14"/>
                </a:cubicBezTo>
                <a:cubicBezTo>
                  <a:pt x="293" y="15"/>
                  <a:pt x="293" y="17"/>
                  <a:pt x="293" y="18"/>
                </a:cubicBezTo>
                <a:cubicBezTo>
                  <a:pt x="294" y="19"/>
                  <a:pt x="295" y="19"/>
                  <a:pt x="296" y="20"/>
                </a:cubicBezTo>
                <a:cubicBezTo>
                  <a:pt x="296" y="21"/>
                  <a:pt x="296" y="21"/>
                  <a:pt x="296" y="22"/>
                </a:cubicBezTo>
                <a:cubicBezTo>
                  <a:pt x="296" y="23"/>
                  <a:pt x="297" y="26"/>
                  <a:pt x="298" y="27"/>
                </a:cubicBezTo>
                <a:cubicBezTo>
                  <a:pt x="300" y="28"/>
                  <a:pt x="305" y="24"/>
                  <a:pt x="307" y="25"/>
                </a:cubicBezTo>
                <a:cubicBezTo>
                  <a:pt x="309" y="25"/>
                  <a:pt x="313" y="28"/>
                  <a:pt x="314" y="30"/>
                </a:cubicBezTo>
                <a:cubicBezTo>
                  <a:pt x="315" y="32"/>
                  <a:pt x="316" y="35"/>
                  <a:pt x="316" y="37"/>
                </a:cubicBezTo>
                <a:cubicBezTo>
                  <a:pt x="316" y="39"/>
                  <a:pt x="315" y="42"/>
                  <a:pt x="315" y="43"/>
                </a:cubicBezTo>
                <a:cubicBezTo>
                  <a:pt x="315" y="45"/>
                  <a:pt x="318" y="47"/>
                  <a:pt x="318" y="48"/>
                </a:cubicBezTo>
                <a:cubicBezTo>
                  <a:pt x="318" y="50"/>
                  <a:pt x="318" y="53"/>
                  <a:pt x="317" y="54"/>
                </a:cubicBezTo>
                <a:cubicBezTo>
                  <a:pt x="315" y="54"/>
                  <a:pt x="313" y="51"/>
                  <a:pt x="311" y="51"/>
                </a:cubicBezTo>
                <a:cubicBezTo>
                  <a:pt x="309" y="51"/>
                  <a:pt x="303" y="51"/>
                  <a:pt x="301" y="53"/>
                </a:cubicBezTo>
                <a:cubicBezTo>
                  <a:pt x="299" y="54"/>
                  <a:pt x="297" y="57"/>
                  <a:pt x="297" y="59"/>
                </a:cubicBezTo>
                <a:cubicBezTo>
                  <a:pt x="297" y="60"/>
                  <a:pt x="299" y="63"/>
                  <a:pt x="300" y="64"/>
                </a:cubicBezTo>
                <a:cubicBezTo>
                  <a:pt x="302" y="65"/>
                  <a:pt x="307" y="63"/>
                  <a:pt x="309" y="65"/>
                </a:cubicBezTo>
                <a:cubicBezTo>
                  <a:pt x="310" y="67"/>
                  <a:pt x="308" y="73"/>
                  <a:pt x="308" y="75"/>
                </a:cubicBezTo>
                <a:cubicBezTo>
                  <a:pt x="308" y="80"/>
                  <a:pt x="309" y="89"/>
                  <a:pt x="309" y="94"/>
                </a:cubicBezTo>
                <a:cubicBezTo>
                  <a:pt x="308" y="97"/>
                  <a:pt x="305" y="104"/>
                  <a:pt x="304" y="107"/>
                </a:cubicBezTo>
                <a:cubicBezTo>
                  <a:pt x="302" y="111"/>
                  <a:pt x="299" y="118"/>
                  <a:pt x="298" y="122"/>
                </a:cubicBezTo>
                <a:cubicBezTo>
                  <a:pt x="296" y="124"/>
                  <a:pt x="293" y="128"/>
                  <a:pt x="292" y="130"/>
                </a:cubicBezTo>
                <a:cubicBezTo>
                  <a:pt x="290" y="133"/>
                  <a:pt x="288" y="138"/>
                  <a:pt x="289" y="141"/>
                </a:cubicBezTo>
                <a:cubicBezTo>
                  <a:pt x="289" y="143"/>
                  <a:pt x="290" y="145"/>
                  <a:pt x="291" y="147"/>
                </a:cubicBezTo>
                <a:cubicBezTo>
                  <a:pt x="292" y="148"/>
                  <a:pt x="295" y="150"/>
                  <a:pt x="296" y="151"/>
                </a:cubicBezTo>
                <a:cubicBezTo>
                  <a:pt x="297" y="153"/>
                  <a:pt x="298" y="158"/>
                  <a:pt x="298" y="161"/>
                </a:cubicBezTo>
                <a:cubicBezTo>
                  <a:pt x="299" y="163"/>
                  <a:pt x="299" y="167"/>
                  <a:pt x="300" y="169"/>
                </a:cubicBezTo>
                <a:cubicBezTo>
                  <a:pt x="300" y="171"/>
                  <a:pt x="302" y="175"/>
                  <a:pt x="303" y="176"/>
                </a:cubicBezTo>
                <a:cubicBezTo>
                  <a:pt x="305" y="179"/>
                  <a:pt x="311" y="184"/>
                  <a:pt x="314" y="185"/>
                </a:cubicBezTo>
                <a:cubicBezTo>
                  <a:pt x="316" y="185"/>
                  <a:pt x="320" y="182"/>
                  <a:pt x="321" y="181"/>
                </a:cubicBezTo>
                <a:cubicBezTo>
                  <a:pt x="322" y="179"/>
                  <a:pt x="322" y="175"/>
                  <a:pt x="323" y="174"/>
                </a:cubicBezTo>
                <a:cubicBezTo>
                  <a:pt x="324" y="172"/>
                  <a:pt x="327" y="171"/>
                  <a:pt x="328" y="170"/>
                </a:cubicBezTo>
                <a:cubicBezTo>
                  <a:pt x="330" y="170"/>
                  <a:pt x="334" y="170"/>
                  <a:pt x="336" y="171"/>
                </a:cubicBezTo>
                <a:cubicBezTo>
                  <a:pt x="338" y="172"/>
                  <a:pt x="341" y="175"/>
                  <a:pt x="342" y="176"/>
                </a:cubicBezTo>
                <a:cubicBezTo>
                  <a:pt x="342" y="177"/>
                  <a:pt x="342" y="177"/>
                  <a:pt x="343" y="177"/>
                </a:cubicBezTo>
                <a:close/>
              </a:path>
            </a:pathLst>
          </a:custGeom>
          <a:solidFill>
            <a:schemeClr val="accent1"/>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52" name="Freeform 21">
            <a:extLst>
              <a:ext uri="{FF2B5EF4-FFF2-40B4-BE49-F238E27FC236}">
                <a16:creationId xmlns="" xmlns:a16="http://schemas.microsoft.com/office/drawing/2014/main" id="{69BBBDC4-B2D5-4D4B-8CAC-20B470B63AA3}"/>
              </a:ext>
            </a:extLst>
          </p:cNvPr>
          <p:cNvSpPr>
            <a:spLocks/>
          </p:cNvSpPr>
          <p:nvPr/>
        </p:nvSpPr>
        <p:spPr bwMode="auto">
          <a:xfrm>
            <a:off x="5818736" y="777785"/>
            <a:ext cx="1073076" cy="1440502"/>
          </a:xfrm>
          <a:custGeom>
            <a:avLst/>
            <a:gdLst/>
            <a:ahLst/>
            <a:cxnLst>
              <a:cxn ang="0">
                <a:pos x="384" y="418"/>
              </a:cxn>
              <a:cxn ang="0">
                <a:pos x="348" y="407"/>
              </a:cxn>
              <a:cxn ang="0">
                <a:pos x="319" y="423"/>
              </a:cxn>
              <a:cxn ang="0">
                <a:pos x="279" y="435"/>
              </a:cxn>
              <a:cxn ang="0">
                <a:pos x="251" y="448"/>
              </a:cxn>
              <a:cxn ang="0">
                <a:pos x="227" y="469"/>
              </a:cxn>
              <a:cxn ang="0">
                <a:pos x="215" y="498"/>
              </a:cxn>
              <a:cxn ang="0">
                <a:pos x="199" y="525"/>
              </a:cxn>
              <a:cxn ang="0">
                <a:pos x="165" y="523"/>
              </a:cxn>
              <a:cxn ang="0">
                <a:pos x="160" y="516"/>
              </a:cxn>
              <a:cxn ang="0">
                <a:pos x="149" y="497"/>
              </a:cxn>
              <a:cxn ang="0">
                <a:pos x="116" y="507"/>
              </a:cxn>
              <a:cxn ang="0">
                <a:pos x="87" y="498"/>
              </a:cxn>
              <a:cxn ang="0">
                <a:pos x="70" y="489"/>
              </a:cxn>
              <a:cxn ang="0">
                <a:pos x="48" y="473"/>
              </a:cxn>
              <a:cxn ang="0">
                <a:pos x="34" y="444"/>
              </a:cxn>
              <a:cxn ang="0">
                <a:pos x="31" y="424"/>
              </a:cxn>
              <a:cxn ang="0">
                <a:pos x="47" y="393"/>
              </a:cxn>
              <a:cxn ang="0">
                <a:pos x="64" y="384"/>
              </a:cxn>
              <a:cxn ang="0">
                <a:pos x="51" y="346"/>
              </a:cxn>
              <a:cxn ang="0">
                <a:pos x="34" y="343"/>
              </a:cxn>
              <a:cxn ang="0">
                <a:pos x="19" y="323"/>
              </a:cxn>
              <a:cxn ang="0">
                <a:pos x="10" y="308"/>
              </a:cxn>
              <a:cxn ang="0">
                <a:pos x="4" y="283"/>
              </a:cxn>
              <a:cxn ang="0">
                <a:pos x="26" y="279"/>
              </a:cxn>
              <a:cxn ang="0">
                <a:pos x="45" y="277"/>
              </a:cxn>
              <a:cxn ang="0">
                <a:pos x="67" y="265"/>
              </a:cxn>
              <a:cxn ang="0">
                <a:pos x="73" y="247"/>
              </a:cxn>
              <a:cxn ang="0">
                <a:pos x="85" y="228"/>
              </a:cxn>
              <a:cxn ang="0">
                <a:pos x="96" y="221"/>
              </a:cxn>
              <a:cxn ang="0">
                <a:pos x="124" y="202"/>
              </a:cxn>
              <a:cxn ang="0">
                <a:pos x="158" y="201"/>
              </a:cxn>
              <a:cxn ang="0">
                <a:pos x="190" y="188"/>
              </a:cxn>
              <a:cxn ang="0">
                <a:pos x="189" y="167"/>
              </a:cxn>
              <a:cxn ang="0">
                <a:pos x="179" y="134"/>
              </a:cxn>
              <a:cxn ang="0">
                <a:pos x="183" y="117"/>
              </a:cxn>
              <a:cxn ang="0">
                <a:pos x="209" y="98"/>
              </a:cxn>
              <a:cxn ang="0">
                <a:pos x="230" y="69"/>
              </a:cxn>
              <a:cxn ang="0">
                <a:pos x="231" y="47"/>
              </a:cxn>
              <a:cxn ang="0">
                <a:pos x="241" y="34"/>
              </a:cxn>
              <a:cxn ang="0">
                <a:pos x="260" y="20"/>
              </a:cxn>
              <a:cxn ang="0">
                <a:pos x="281" y="2"/>
              </a:cxn>
              <a:cxn ang="0">
                <a:pos x="279" y="32"/>
              </a:cxn>
              <a:cxn ang="0">
                <a:pos x="297" y="61"/>
              </a:cxn>
              <a:cxn ang="0">
                <a:pos x="306" y="78"/>
              </a:cxn>
              <a:cxn ang="0">
                <a:pos x="294" y="126"/>
              </a:cxn>
              <a:cxn ang="0">
                <a:pos x="291" y="172"/>
              </a:cxn>
              <a:cxn ang="0">
                <a:pos x="311" y="213"/>
              </a:cxn>
              <a:cxn ang="0">
                <a:pos x="320" y="251"/>
              </a:cxn>
              <a:cxn ang="0">
                <a:pos x="305" y="264"/>
              </a:cxn>
              <a:cxn ang="0">
                <a:pos x="280" y="270"/>
              </a:cxn>
              <a:cxn ang="0">
                <a:pos x="289" y="304"/>
              </a:cxn>
              <a:cxn ang="0">
                <a:pos x="319" y="322"/>
              </a:cxn>
              <a:cxn ang="0">
                <a:pos x="336" y="333"/>
              </a:cxn>
              <a:cxn ang="0">
                <a:pos x="358" y="346"/>
              </a:cxn>
              <a:cxn ang="0">
                <a:pos x="377" y="372"/>
              </a:cxn>
              <a:cxn ang="0">
                <a:pos x="394" y="401"/>
              </a:cxn>
            </a:cxnLst>
            <a:rect l="0" t="0" r="r" b="b"/>
            <a:pathLst>
              <a:path w="396" h="531">
                <a:moveTo>
                  <a:pt x="394" y="401"/>
                </a:moveTo>
                <a:cubicBezTo>
                  <a:pt x="395" y="401"/>
                  <a:pt x="395" y="403"/>
                  <a:pt x="396" y="405"/>
                </a:cubicBezTo>
                <a:cubicBezTo>
                  <a:pt x="395" y="407"/>
                  <a:pt x="394" y="409"/>
                  <a:pt x="393" y="410"/>
                </a:cubicBezTo>
                <a:cubicBezTo>
                  <a:pt x="392" y="412"/>
                  <a:pt x="389" y="415"/>
                  <a:pt x="388" y="418"/>
                </a:cubicBezTo>
                <a:cubicBezTo>
                  <a:pt x="386" y="418"/>
                  <a:pt x="385" y="418"/>
                  <a:pt x="384" y="418"/>
                </a:cubicBezTo>
                <a:cubicBezTo>
                  <a:pt x="382" y="418"/>
                  <a:pt x="377" y="417"/>
                  <a:pt x="376" y="416"/>
                </a:cubicBezTo>
                <a:cubicBezTo>
                  <a:pt x="374" y="414"/>
                  <a:pt x="372" y="410"/>
                  <a:pt x="371" y="408"/>
                </a:cubicBezTo>
                <a:cubicBezTo>
                  <a:pt x="370" y="407"/>
                  <a:pt x="367" y="406"/>
                  <a:pt x="366" y="405"/>
                </a:cubicBezTo>
                <a:cubicBezTo>
                  <a:pt x="363" y="404"/>
                  <a:pt x="358" y="404"/>
                  <a:pt x="356" y="404"/>
                </a:cubicBezTo>
                <a:cubicBezTo>
                  <a:pt x="354" y="405"/>
                  <a:pt x="349" y="405"/>
                  <a:pt x="348" y="407"/>
                </a:cubicBezTo>
                <a:cubicBezTo>
                  <a:pt x="346" y="408"/>
                  <a:pt x="346" y="413"/>
                  <a:pt x="345" y="415"/>
                </a:cubicBezTo>
                <a:cubicBezTo>
                  <a:pt x="344" y="419"/>
                  <a:pt x="341" y="426"/>
                  <a:pt x="338" y="428"/>
                </a:cubicBezTo>
                <a:cubicBezTo>
                  <a:pt x="336" y="430"/>
                  <a:pt x="330" y="430"/>
                  <a:pt x="327" y="430"/>
                </a:cubicBezTo>
                <a:cubicBezTo>
                  <a:pt x="326" y="431"/>
                  <a:pt x="323" y="432"/>
                  <a:pt x="321" y="431"/>
                </a:cubicBezTo>
                <a:cubicBezTo>
                  <a:pt x="320" y="430"/>
                  <a:pt x="321" y="425"/>
                  <a:pt x="319" y="423"/>
                </a:cubicBezTo>
                <a:cubicBezTo>
                  <a:pt x="318" y="422"/>
                  <a:pt x="315" y="422"/>
                  <a:pt x="314" y="421"/>
                </a:cubicBezTo>
                <a:cubicBezTo>
                  <a:pt x="311" y="421"/>
                  <a:pt x="306" y="422"/>
                  <a:pt x="303" y="423"/>
                </a:cubicBezTo>
                <a:cubicBezTo>
                  <a:pt x="302" y="423"/>
                  <a:pt x="299" y="425"/>
                  <a:pt x="298" y="426"/>
                </a:cubicBezTo>
                <a:cubicBezTo>
                  <a:pt x="296" y="427"/>
                  <a:pt x="295" y="431"/>
                  <a:pt x="293" y="432"/>
                </a:cubicBezTo>
                <a:cubicBezTo>
                  <a:pt x="290" y="434"/>
                  <a:pt x="283" y="434"/>
                  <a:pt x="279" y="435"/>
                </a:cubicBezTo>
                <a:cubicBezTo>
                  <a:pt x="277" y="435"/>
                  <a:pt x="273" y="433"/>
                  <a:pt x="271" y="434"/>
                </a:cubicBezTo>
                <a:cubicBezTo>
                  <a:pt x="269" y="435"/>
                  <a:pt x="267" y="438"/>
                  <a:pt x="266" y="440"/>
                </a:cubicBezTo>
                <a:cubicBezTo>
                  <a:pt x="265" y="441"/>
                  <a:pt x="264" y="445"/>
                  <a:pt x="263" y="446"/>
                </a:cubicBezTo>
                <a:cubicBezTo>
                  <a:pt x="262" y="447"/>
                  <a:pt x="261" y="450"/>
                  <a:pt x="259" y="451"/>
                </a:cubicBezTo>
                <a:cubicBezTo>
                  <a:pt x="257" y="451"/>
                  <a:pt x="253" y="450"/>
                  <a:pt x="251" y="448"/>
                </a:cubicBezTo>
                <a:cubicBezTo>
                  <a:pt x="249" y="447"/>
                  <a:pt x="248" y="441"/>
                  <a:pt x="246" y="439"/>
                </a:cubicBezTo>
                <a:cubicBezTo>
                  <a:pt x="246" y="438"/>
                  <a:pt x="243" y="437"/>
                  <a:pt x="242" y="437"/>
                </a:cubicBezTo>
                <a:cubicBezTo>
                  <a:pt x="240" y="437"/>
                  <a:pt x="238" y="440"/>
                  <a:pt x="237" y="441"/>
                </a:cubicBezTo>
                <a:cubicBezTo>
                  <a:pt x="235" y="444"/>
                  <a:pt x="234" y="452"/>
                  <a:pt x="233" y="455"/>
                </a:cubicBezTo>
                <a:cubicBezTo>
                  <a:pt x="232" y="459"/>
                  <a:pt x="229" y="466"/>
                  <a:pt x="227" y="469"/>
                </a:cubicBezTo>
                <a:cubicBezTo>
                  <a:pt x="225" y="471"/>
                  <a:pt x="219" y="475"/>
                  <a:pt x="217" y="477"/>
                </a:cubicBezTo>
                <a:cubicBezTo>
                  <a:pt x="216" y="478"/>
                  <a:pt x="215" y="480"/>
                  <a:pt x="215" y="482"/>
                </a:cubicBezTo>
                <a:cubicBezTo>
                  <a:pt x="215" y="483"/>
                  <a:pt x="216" y="485"/>
                  <a:pt x="217" y="486"/>
                </a:cubicBezTo>
                <a:cubicBezTo>
                  <a:pt x="217" y="487"/>
                  <a:pt x="218" y="490"/>
                  <a:pt x="218" y="491"/>
                </a:cubicBezTo>
                <a:cubicBezTo>
                  <a:pt x="218" y="493"/>
                  <a:pt x="215" y="496"/>
                  <a:pt x="215" y="498"/>
                </a:cubicBezTo>
                <a:cubicBezTo>
                  <a:pt x="215" y="499"/>
                  <a:pt x="215" y="502"/>
                  <a:pt x="215" y="503"/>
                </a:cubicBezTo>
                <a:cubicBezTo>
                  <a:pt x="216" y="505"/>
                  <a:pt x="216" y="509"/>
                  <a:pt x="215" y="511"/>
                </a:cubicBezTo>
                <a:cubicBezTo>
                  <a:pt x="214" y="513"/>
                  <a:pt x="210" y="513"/>
                  <a:pt x="209" y="514"/>
                </a:cubicBezTo>
                <a:cubicBezTo>
                  <a:pt x="207" y="516"/>
                  <a:pt x="203" y="518"/>
                  <a:pt x="201" y="520"/>
                </a:cubicBezTo>
                <a:cubicBezTo>
                  <a:pt x="200" y="521"/>
                  <a:pt x="200" y="524"/>
                  <a:pt x="199" y="525"/>
                </a:cubicBezTo>
                <a:cubicBezTo>
                  <a:pt x="197" y="526"/>
                  <a:pt x="193" y="526"/>
                  <a:pt x="191" y="526"/>
                </a:cubicBezTo>
                <a:cubicBezTo>
                  <a:pt x="189" y="526"/>
                  <a:pt x="185" y="524"/>
                  <a:pt x="182" y="524"/>
                </a:cubicBezTo>
                <a:cubicBezTo>
                  <a:pt x="181" y="524"/>
                  <a:pt x="178" y="524"/>
                  <a:pt x="177" y="524"/>
                </a:cubicBezTo>
                <a:cubicBezTo>
                  <a:pt x="175" y="523"/>
                  <a:pt x="173" y="519"/>
                  <a:pt x="171" y="519"/>
                </a:cubicBezTo>
                <a:cubicBezTo>
                  <a:pt x="169" y="519"/>
                  <a:pt x="166" y="522"/>
                  <a:pt x="165" y="523"/>
                </a:cubicBezTo>
                <a:cubicBezTo>
                  <a:pt x="164" y="525"/>
                  <a:pt x="164" y="528"/>
                  <a:pt x="163" y="529"/>
                </a:cubicBezTo>
                <a:cubicBezTo>
                  <a:pt x="161" y="530"/>
                  <a:pt x="158" y="531"/>
                  <a:pt x="157" y="530"/>
                </a:cubicBezTo>
                <a:cubicBezTo>
                  <a:pt x="156" y="530"/>
                  <a:pt x="155" y="529"/>
                  <a:pt x="154" y="528"/>
                </a:cubicBezTo>
                <a:cubicBezTo>
                  <a:pt x="156" y="527"/>
                  <a:pt x="159" y="525"/>
                  <a:pt x="159" y="524"/>
                </a:cubicBezTo>
                <a:cubicBezTo>
                  <a:pt x="160" y="522"/>
                  <a:pt x="160" y="518"/>
                  <a:pt x="160" y="516"/>
                </a:cubicBezTo>
                <a:cubicBezTo>
                  <a:pt x="159" y="514"/>
                  <a:pt x="156" y="512"/>
                  <a:pt x="155" y="511"/>
                </a:cubicBezTo>
                <a:cubicBezTo>
                  <a:pt x="154" y="510"/>
                  <a:pt x="152" y="507"/>
                  <a:pt x="152" y="506"/>
                </a:cubicBezTo>
                <a:cubicBezTo>
                  <a:pt x="153" y="504"/>
                  <a:pt x="155" y="502"/>
                  <a:pt x="155" y="500"/>
                </a:cubicBezTo>
                <a:cubicBezTo>
                  <a:pt x="155" y="499"/>
                  <a:pt x="154" y="498"/>
                  <a:pt x="153" y="498"/>
                </a:cubicBezTo>
                <a:cubicBezTo>
                  <a:pt x="152" y="497"/>
                  <a:pt x="150" y="496"/>
                  <a:pt x="149" y="497"/>
                </a:cubicBezTo>
                <a:cubicBezTo>
                  <a:pt x="148" y="497"/>
                  <a:pt x="148" y="501"/>
                  <a:pt x="147" y="502"/>
                </a:cubicBezTo>
                <a:cubicBezTo>
                  <a:pt x="144" y="503"/>
                  <a:pt x="139" y="501"/>
                  <a:pt x="137" y="501"/>
                </a:cubicBezTo>
                <a:cubicBezTo>
                  <a:pt x="134" y="501"/>
                  <a:pt x="130" y="503"/>
                  <a:pt x="127" y="505"/>
                </a:cubicBezTo>
                <a:cubicBezTo>
                  <a:pt x="126" y="506"/>
                  <a:pt x="124" y="509"/>
                  <a:pt x="122" y="509"/>
                </a:cubicBezTo>
                <a:cubicBezTo>
                  <a:pt x="121" y="509"/>
                  <a:pt x="118" y="507"/>
                  <a:pt x="116" y="507"/>
                </a:cubicBezTo>
                <a:cubicBezTo>
                  <a:pt x="115" y="506"/>
                  <a:pt x="111" y="507"/>
                  <a:pt x="110" y="507"/>
                </a:cubicBezTo>
                <a:cubicBezTo>
                  <a:pt x="108" y="507"/>
                  <a:pt x="105" y="509"/>
                  <a:pt x="104" y="509"/>
                </a:cubicBezTo>
                <a:cubicBezTo>
                  <a:pt x="102" y="508"/>
                  <a:pt x="100" y="505"/>
                  <a:pt x="98" y="505"/>
                </a:cubicBezTo>
                <a:cubicBezTo>
                  <a:pt x="96" y="504"/>
                  <a:pt x="93" y="504"/>
                  <a:pt x="91" y="503"/>
                </a:cubicBezTo>
                <a:cubicBezTo>
                  <a:pt x="90" y="502"/>
                  <a:pt x="88" y="499"/>
                  <a:pt x="87" y="498"/>
                </a:cubicBezTo>
                <a:cubicBezTo>
                  <a:pt x="85" y="497"/>
                  <a:pt x="82" y="497"/>
                  <a:pt x="80" y="496"/>
                </a:cubicBezTo>
                <a:cubicBezTo>
                  <a:pt x="79" y="495"/>
                  <a:pt x="77" y="494"/>
                  <a:pt x="76" y="493"/>
                </a:cubicBezTo>
                <a:cubicBezTo>
                  <a:pt x="76" y="492"/>
                  <a:pt x="75" y="490"/>
                  <a:pt x="74" y="489"/>
                </a:cubicBezTo>
                <a:cubicBezTo>
                  <a:pt x="74" y="489"/>
                  <a:pt x="72" y="487"/>
                  <a:pt x="71" y="487"/>
                </a:cubicBezTo>
                <a:cubicBezTo>
                  <a:pt x="71" y="488"/>
                  <a:pt x="70" y="489"/>
                  <a:pt x="70" y="489"/>
                </a:cubicBezTo>
                <a:cubicBezTo>
                  <a:pt x="68" y="489"/>
                  <a:pt x="65" y="486"/>
                  <a:pt x="64" y="485"/>
                </a:cubicBezTo>
                <a:cubicBezTo>
                  <a:pt x="62" y="484"/>
                  <a:pt x="60" y="483"/>
                  <a:pt x="58" y="483"/>
                </a:cubicBezTo>
                <a:cubicBezTo>
                  <a:pt x="57" y="482"/>
                  <a:pt x="53" y="484"/>
                  <a:pt x="51" y="484"/>
                </a:cubicBezTo>
                <a:cubicBezTo>
                  <a:pt x="50" y="484"/>
                  <a:pt x="49" y="481"/>
                  <a:pt x="48" y="480"/>
                </a:cubicBezTo>
                <a:cubicBezTo>
                  <a:pt x="47" y="479"/>
                  <a:pt x="48" y="475"/>
                  <a:pt x="48" y="473"/>
                </a:cubicBezTo>
                <a:cubicBezTo>
                  <a:pt x="48" y="472"/>
                  <a:pt x="48" y="471"/>
                  <a:pt x="48" y="470"/>
                </a:cubicBezTo>
                <a:cubicBezTo>
                  <a:pt x="48" y="468"/>
                  <a:pt x="45" y="465"/>
                  <a:pt x="44" y="464"/>
                </a:cubicBezTo>
                <a:cubicBezTo>
                  <a:pt x="42" y="463"/>
                  <a:pt x="38" y="463"/>
                  <a:pt x="37" y="462"/>
                </a:cubicBezTo>
                <a:cubicBezTo>
                  <a:pt x="35" y="460"/>
                  <a:pt x="34" y="454"/>
                  <a:pt x="34" y="452"/>
                </a:cubicBezTo>
                <a:cubicBezTo>
                  <a:pt x="33" y="450"/>
                  <a:pt x="33" y="446"/>
                  <a:pt x="34" y="444"/>
                </a:cubicBezTo>
                <a:cubicBezTo>
                  <a:pt x="34" y="442"/>
                  <a:pt x="34" y="440"/>
                  <a:pt x="35" y="439"/>
                </a:cubicBezTo>
                <a:cubicBezTo>
                  <a:pt x="36" y="438"/>
                  <a:pt x="38" y="437"/>
                  <a:pt x="39" y="436"/>
                </a:cubicBezTo>
                <a:cubicBezTo>
                  <a:pt x="39" y="435"/>
                  <a:pt x="39" y="434"/>
                  <a:pt x="39" y="433"/>
                </a:cubicBezTo>
                <a:cubicBezTo>
                  <a:pt x="39" y="432"/>
                  <a:pt x="35" y="430"/>
                  <a:pt x="34" y="429"/>
                </a:cubicBezTo>
                <a:cubicBezTo>
                  <a:pt x="33" y="428"/>
                  <a:pt x="31" y="425"/>
                  <a:pt x="31" y="424"/>
                </a:cubicBezTo>
                <a:cubicBezTo>
                  <a:pt x="30" y="422"/>
                  <a:pt x="31" y="417"/>
                  <a:pt x="31" y="415"/>
                </a:cubicBezTo>
                <a:cubicBezTo>
                  <a:pt x="32" y="413"/>
                  <a:pt x="33" y="411"/>
                  <a:pt x="34" y="410"/>
                </a:cubicBezTo>
                <a:cubicBezTo>
                  <a:pt x="35" y="409"/>
                  <a:pt x="37" y="408"/>
                  <a:pt x="38" y="407"/>
                </a:cubicBezTo>
                <a:cubicBezTo>
                  <a:pt x="40" y="405"/>
                  <a:pt x="42" y="401"/>
                  <a:pt x="44" y="399"/>
                </a:cubicBezTo>
                <a:cubicBezTo>
                  <a:pt x="45" y="398"/>
                  <a:pt x="47" y="395"/>
                  <a:pt x="47" y="393"/>
                </a:cubicBezTo>
                <a:cubicBezTo>
                  <a:pt x="48" y="391"/>
                  <a:pt x="45" y="388"/>
                  <a:pt x="46" y="386"/>
                </a:cubicBezTo>
                <a:cubicBezTo>
                  <a:pt x="46" y="384"/>
                  <a:pt x="48" y="382"/>
                  <a:pt x="49" y="381"/>
                </a:cubicBezTo>
                <a:cubicBezTo>
                  <a:pt x="50" y="381"/>
                  <a:pt x="53" y="379"/>
                  <a:pt x="55" y="380"/>
                </a:cubicBezTo>
                <a:cubicBezTo>
                  <a:pt x="56" y="380"/>
                  <a:pt x="57" y="382"/>
                  <a:pt x="58" y="383"/>
                </a:cubicBezTo>
                <a:cubicBezTo>
                  <a:pt x="60" y="384"/>
                  <a:pt x="63" y="385"/>
                  <a:pt x="64" y="384"/>
                </a:cubicBezTo>
                <a:cubicBezTo>
                  <a:pt x="65" y="382"/>
                  <a:pt x="62" y="377"/>
                  <a:pt x="62" y="375"/>
                </a:cubicBezTo>
                <a:cubicBezTo>
                  <a:pt x="61" y="373"/>
                  <a:pt x="57" y="369"/>
                  <a:pt x="57" y="366"/>
                </a:cubicBezTo>
                <a:cubicBezTo>
                  <a:pt x="56" y="365"/>
                  <a:pt x="56" y="361"/>
                  <a:pt x="57" y="359"/>
                </a:cubicBezTo>
                <a:cubicBezTo>
                  <a:pt x="57" y="357"/>
                  <a:pt x="58" y="353"/>
                  <a:pt x="57" y="352"/>
                </a:cubicBezTo>
                <a:cubicBezTo>
                  <a:pt x="57" y="350"/>
                  <a:pt x="53" y="348"/>
                  <a:pt x="51" y="346"/>
                </a:cubicBezTo>
                <a:cubicBezTo>
                  <a:pt x="50" y="345"/>
                  <a:pt x="49" y="343"/>
                  <a:pt x="48" y="342"/>
                </a:cubicBezTo>
                <a:cubicBezTo>
                  <a:pt x="47" y="342"/>
                  <a:pt x="45" y="342"/>
                  <a:pt x="44" y="342"/>
                </a:cubicBezTo>
                <a:cubicBezTo>
                  <a:pt x="43" y="343"/>
                  <a:pt x="42" y="345"/>
                  <a:pt x="41" y="346"/>
                </a:cubicBezTo>
                <a:cubicBezTo>
                  <a:pt x="40" y="347"/>
                  <a:pt x="38" y="347"/>
                  <a:pt x="37" y="347"/>
                </a:cubicBezTo>
                <a:cubicBezTo>
                  <a:pt x="35" y="346"/>
                  <a:pt x="35" y="343"/>
                  <a:pt x="34" y="343"/>
                </a:cubicBezTo>
                <a:cubicBezTo>
                  <a:pt x="32" y="342"/>
                  <a:pt x="29" y="342"/>
                  <a:pt x="27" y="341"/>
                </a:cubicBezTo>
                <a:cubicBezTo>
                  <a:pt x="25" y="341"/>
                  <a:pt x="23" y="338"/>
                  <a:pt x="22" y="337"/>
                </a:cubicBezTo>
                <a:cubicBezTo>
                  <a:pt x="21" y="336"/>
                  <a:pt x="19" y="334"/>
                  <a:pt x="18" y="333"/>
                </a:cubicBezTo>
                <a:cubicBezTo>
                  <a:pt x="18" y="331"/>
                  <a:pt x="18" y="328"/>
                  <a:pt x="18" y="327"/>
                </a:cubicBezTo>
                <a:cubicBezTo>
                  <a:pt x="18" y="326"/>
                  <a:pt x="19" y="324"/>
                  <a:pt x="19" y="323"/>
                </a:cubicBezTo>
                <a:cubicBezTo>
                  <a:pt x="20" y="322"/>
                  <a:pt x="18" y="319"/>
                  <a:pt x="18" y="318"/>
                </a:cubicBezTo>
                <a:cubicBezTo>
                  <a:pt x="18" y="317"/>
                  <a:pt x="17" y="314"/>
                  <a:pt x="17" y="313"/>
                </a:cubicBezTo>
                <a:cubicBezTo>
                  <a:pt x="17" y="312"/>
                  <a:pt x="18" y="310"/>
                  <a:pt x="17" y="309"/>
                </a:cubicBezTo>
                <a:cubicBezTo>
                  <a:pt x="17" y="309"/>
                  <a:pt x="15" y="307"/>
                  <a:pt x="15" y="307"/>
                </a:cubicBezTo>
                <a:cubicBezTo>
                  <a:pt x="13" y="307"/>
                  <a:pt x="11" y="308"/>
                  <a:pt x="10" y="308"/>
                </a:cubicBezTo>
                <a:cubicBezTo>
                  <a:pt x="9" y="307"/>
                  <a:pt x="6" y="307"/>
                  <a:pt x="6" y="306"/>
                </a:cubicBezTo>
                <a:cubicBezTo>
                  <a:pt x="5" y="304"/>
                  <a:pt x="5" y="301"/>
                  <a:pt x="5" y="300"/>
                </a:cubicBezTo>
                <a:cubicBezTo>
                  <a:pt x="4" y="298"/>
                  <a:pt x="2" y="296"/>
                  <a:pt x="1" y="295"/>
                </a:cubicBezTo>
                <a:cubicBezTo>
                  <a:pt x="1" y="294"/>
                  <a:pt x="0" y="291"/>
                  <a:pt x="0" y="290"/>
                </a:cubicBezTo>
                <a:cubicBezTo>
                  <a:pt x="0" y="288"/>
                  <a:pt x="3" y="284"/>
                  <a:pt x="4" y="283"/>
                </a:cubicBezTo>
                <a:cubicBezTo>
                  <a:pt x="5" y="282"/>
                  <a:pt x="8" y="281"/>
                  <a:pt x="9" y="281"/>
                </a:cubicBezTo>
                <a:cubicBezTo>
                  <a:pt x="11" y="280"/>
                  <a:pt x="14" y="283"/>
                  <a:pt x="15" y="283"/>
                </a:cubicBezTo>
                <a:cubicBezTo>
                  <a:pt x="16" y="282"/>
                  <a:pt x="17" y="282"/>
                  <a:pt x="18" y="281"/>
                </a:cubicBezTo>
                <a:cubicBezTo>
                  <a:pt x="19" y="281"/>
                  <a:pt x="20" y="279"/>
                  <a:pt x="21" y="278"/>
                </a:cubicBezTo>
                <a:cubicBezTo>
                  <a:pt x="22" y="278"/>
                  <a:pt x="25" y="279"/>
                  <a:pt x="26" y="279"/>
                </a:cubicBezTo>
                <a:cubicBezTo>
                  <a:pt x="27" y="280"/>
                  <a:pt x="28" y="283"/>
                  <a:pt x="29" y="284"/>
                </a:cubicBezTo>
                <a:cubicBezTo>
                  <a:pt x="30" y="284"/>
                  <a:pt x="33" y="283"/>
                  <a:pt x="34" y="283"/>
                </a:cubicBezTo>
                <a:cubicBezTo>
                  <a:pt x="35" y="282"/>
                  <a:pt x="37" y="281"/>
                  <a:pt x="38" y="280"/>
                </a:cubicBezTo>
                <a:cubicBezTo>
                  <a:pt x="39" y="280"/>
                  <a:pt x="39" y="278"/>
                  <a:pt x="39" y="277"/>
                </a:cubicBezTo>
                <a:cubicBezTo>
                  <a:pt x="41" y="276"/>
                  <a:pt x="44" y="278"/>
                  <a:pt x="45" y="277"/>
                </a:cubicBezTo>
                <a:cubicBezTo>
                  <a:pt x="47" y="277"/>
                  <a:pt x="49" y="276"/>
                  <a:pt x="50" y="275"/>
                </a:cubicBezTo>
                <a:cubicBezTo>
                  <a:pt x="50" y="273"/>
                  <a:pt x="47" y="270"/>
                  <a:pt x="48" y="269"/>
                </a:cubicBezTo>
                <a:cubicBezTo>
                  <a:pt x="49" y="267"/>
                  <a:pt x="52" y="266"/>
                  <a:pt x="53" y="265"/>
                </a:cubicBezTo>
                <a:cubicBezTo>
                  <a:pt x="55" y="265"/>
                  <a:pt x="60" y="264"/>
                  <a:pt x="62" y="264"/>
                </a:cubicBezTo>
                <a:cubicBezTo>
                  <a:pt x="64" y="264"/>
                  <a:pt x="66" y="265"/>
                  <a:pt x="67" y="265"/>
                </a:cubicBezTo>
                <a:cubicBezTo>
                  <a:pt x="68" y="265"/>
                  <a:pt x="71" y="265"/>
                  <a:pt x="71" y="265"/>
                </a:cubicBezTo>
                <a:cubicBezTo>
                  <a:pt x="72" y="264"/>
                  <a:pt x="72" y="263"/>
                  <a:pt x="73" y="262"/>
                </a:cubicBezTo>
                <a:cubicBezTo>
                  <a:pt x="73" y="261"/>
                  <a:pt x="77" y="261"/>
                  <a:pt x="77" y="260"/>
                </a:cubicBezTo>
                <a:cubicBezTo>
                  <a:pt x="78" y="258"/>
                  <a:pt x="78" y="254"/>
                  <a:pt x="77" y="253"/>
                </a:cubicBezTo>
                <a:cubicBezTo>
                  <a:pt x="77" y="251"/>
                  <a:pt x="74" y="248"/>
                  <a:pt x="73" y="247"/>
                </a:cubicBezTo>
                <a:cubicBezTo>
                  <a:pt x="73" y="245"/>
                  <a:pt x="71" y="242"/>
                  <a:pt x="72" y="241"/>
                </a:cubicBezTo>
                <a:cubicBezTo>
                  <a:pt x="72" y="239"/>
                  <a:pt x="75" y="237"/>
                  <a:pt x="77" y="236"/>
                </a:cubicBezTo>
                <a:cubicBezTo>
                  <a:pt x="78" y="235"/>
                  <a:pt x="80" y="236"/>
                  <a:pt x="81" y="236"/>
                </a:cubicBezTo>
                <a:cubicBezTo>
                  <a:pt x="82" y="235"/>
                  <a:pt x="85" y="235"/>
                  <a:pt x="86" y="234"/>
                </a:cubicBezTo>
                <a:cubicBezTo>
                  <a:pt x="87" y="233"/>
                  <a:pt x="86" y="229"/>
                  <a:pt x="85" y="228"/>
                </a:cubicBezTo>
                <a:cubicBezTo>
                  <a:pt x="85" y="227"/>
                  <a:pt x="83" y="225"/>
                  <a:pt x="83" y="224"/>
                </a:cubicBezTo>
                <a:cubicBezTo>
                  <a:pt x="83" y="223"/>
                  <a:pt x="82" y="222"/>
                  <a:pt x="82" y="221"/>
                </a:cubicBezTo>
                <a:cubicBezTo>
                  <a:pt x="83" y="221"/>
                  <a:pt x="85" y="221"/>
                  <a:pt x="86" y="221"/>
                </a:cubicBezTo>
                <a:cubicBezTo>
                  <a:pt x="87" y="222"/>
                  <a:pt x="89" y="224"/>
                  <a:pt x="91" y="224"/>
                </a:cubicBezTo>
                <a:cubicBezTo>
                  <a:pt x="92" y="224"/>
                  <a:pt x="95" y="222"/>
                  <a:pt x="96" y="221"/>
                </a:cubicBezTo>
                <a:cubicBezTo>
                  <a:pt x="96" y="220"/>
                  <a:pt x="97" y="218"/>
                  <a:pt x="98" y="218"/>
                </a:cubicBezTo>
                <a:cubicBezTo>
                  <a:pt x="100" y="216"/>
                  <a:pt x="104" y="213"/>
                  <a:pt x="106" y="212"/>
                </a:cubicBezTo>
                <a:cubicBezTo>
                  <a:pt x="108" y="212"/>
                  <a:pt x="111" y="213"/>
                  <a:pt x="113" y="212"/>
                </a:cubicBezTo>
                <a:cubicBezTo>
                  <a:pt x="115" y="211"/>
                  <a:pt x="118" y="209"/>
                  <a:pt x="120" y="207"/>
                </a:cubicBezTo>
                <a:cubicBezTo>
                  <a:pt x="121" y="206"/>
                  <a:pt x="123" y="203"/>
                  <a:pt x="124" y="202"/>
                </a:cubicBezTo>
                <a:cubicBezTo>
                  <a:pt x="125" y="201"/>
                  <a:pt x="127" y="198"/>
                  <a:pt x="128" y="198"/>
                </a:cubicBezTo>
                <a:cubicBezTo>
                  <a:pt x="129" y="197"/>
                  <a:pt x="133" y="197"/>
                  <a:pt x="135" y="197"/>
                </a:cubicBezTo>
                <a:cubicBezTo>
                  <a:pt x="136" y="197"/>
                  <a:pt x="139" y="199"/>
                  <a:pt x="141" y="199"/>
                </a:cubicBezTo>
                <a:cubicBezTo>
                  <a:pt x="144" y="200"/>
                  <a:pt x="149" y="199"/>
                  <a:pt x="151" y="199"/>
                </a:cubicBezTo>
                <a:cubicBezTo>
                  <a:pt x="153" y="199"/>
                  <a:pt x="156" y="201"/>
                  <a:pt x="158" y="201"/>
                </a:cubicBezTo>
                <a:cubicBezTo>
                  <a:pt x="159" y="201"/>
                  <a:pt x="163" y="202"/>
                  <a:pt x="165" y="202"/>
                </a:cubicBezTo>
                <a:cubicBezTo>
                  <a:pt x="167" y="201"/>
                  <a:pt x="170" y="199"/>
                  <a:pt x="171" y="198"/>
                </a:cubicBezTo>
                <a:cubicBezTo>
                  <a:pt x="172" y="197"/>
                  <a:pt x="174" y="192"/>
                  <a:pt x="176" y="191"/>
                </a:cubicBezTo>
                <a:cubicBezTo>
                  <a:pt x="178" y="190"/>
                  <a:pt x="181" y="192"/>
                  <a:pt x="183" y="191"/>
                </a:cubicBezTo>
                <a:cubicBezTo>
                  <a:pt x="185" y="191"/>
                  <a:pt x="189" y="189"/>
                  <a:pt x="190" y="188"/>
                </a:cubicBezTo>
                <a:cubicBezTo>
                  <a:pt x="191" y="187"/>
                  <a:pt x="190" y="183"/>
                  <a:pt x="190" y="182"/>
                </a:cubicBezTo>
                <a:cubicBezTo>
                  <a:pt x="189" y="181"/>
                  <a:pt x="187" y="179"/>
                  <a:pt x="186" y="178"/>
                </a:cubicBezTo>
                <a:cubicBezTo>
                  <a:pt x="186" y="177"/>
                  <a:pt x="185" y="176"/>
                  <a:pt x="185" y="175"/>
                </a:cubicBezTo>
                <a:cubicBezTo>
                  <a:pt x="186" y="174"/>
                  <a:pt x="189" y="173"/>
                  <a:pt x="189" y="172"/>
                </a:cubicBezTo>
                <a:cubicBezTo>
                  <a:pt x="190" y="170"/>
                  <a:pt x="189" y="168"/>
                  <a:pt x="189" y="167"/>
                </a:cubicBezTo>
                <a:cubicBezTo>
                  <a:pt x="188" y="165"/>
                  <a:pt x="183" y="162"/>
                  <a:pt x="182" y="160"/>
                </a:cubicBezTo>
                <a:cubicBezTo>
                  <a:pt x="180" y="159"/>
                  <a:pt x="177" y="156"/>
                  <a:pt x="176" y="154"/>
                </a:cubicBezTo>
                <a:cubicBezTo>
                  <a:pt x="176" y="152"/>
                  <a:pt x="177" y="148"/>
                  <a:pt x="178" y="146"/>
                </a:cubicBezTo>
                <a:cubicBezTo>
                  <a:pt x="179" y="144"/>
                  <a:pt x="183" y="141"/>
                  <a:pt x="183" y="139"/>
                </a:cubicBezTo>
                <a:cubicBezTo>
                  <a:pt x="183" y="137"/>
                  <a:pt x="180" y="135"/>
                  <a:pt x="179" y="134"/>
                </a:cubicBezTo>
                <a:cubicBezTo>
                  <a:pt x="178" y="132"/>
                  <a:pt x="176" y="129"/>
                  <a:pt x="175" y="127"/>
                </a:cubicBezTo>
                <a:cubicBezTo>
                  <a:pt x="175" y="126"/>
                  <a:pt x="175" y="123"/>
                  <a:pt x="175" y="121"/>
                </a:cubicBezTo>
                <a:cubicBezTo>
                  <a:pt x="175" y="120"/>
                  <a:pt x="175" y="118"/>
                  <a:pt x="175" y="116"/>
                </a:cubicBezTo>
                <a:cubicBezTo>
                  <a:pt x="177" y="116"/>
                  <a:pt x="178" y="116"/>
                  <a:pt x="179" y="116"/>
                </a:cubicBezTo>
                <a:cubicBezTo>
                  <a:pt x="180" y="116"/>
                  <a:pt x="182" y="116"/>
                  <a:pt x="183" y="117"/>
                </a:cubicBezTo>
                <a:cubicBezTo>
                  <a:pt x="184" y="117"/>
                  <a:pt x="187" y="118"/>
                  <a:pt x="188" y="118"/>
                </a:cubicBezTo>
                <a:cubicBezTo>
                  <a:pt x="189" y="118"/>
                  <a:pt x="191" y="116"/>
                  <a:pt x="192" y="116"/>
                </a:cubicBezTo>
                <a:cubicBezTo>
                  <a:pt x="193" y="114"/>
                  <a:pt x="192" y="110"/>
                  <a:pt x="192" y="108"/>
                </a:cubicBezTo>
                <a:cubicBezTo>
                  <a:pt x="193" y="106"/>
                  <a:pt x="196" y="102"/>
                  <a:pt x="198" y="101"/>
                </a:cubicBezTo>
                <a:cubicBezTo>
                  <a:pt x="200" y="99"/>
                  <a:pt x="206" y="100"/>
                  <a:pt x="209" y="98"/>
                </a:cubicBezTo>
                <a:cubicBezTo>
                  <a:pt x="210" y="98"/>
                  <a:pt x="214" y="95"/>
                  <a:pt x="215" y="93"/>
                </a:cubicBezTo>
                <a:cubicBezTo>
                  <a:pt x="216" y="91"/>
                  <a:pt x="215" y="84"/>
                  <a:pt x="216" y="81"/>
                </a:cubicBezTo>
                <a:cubicBezTo>
                  <a:pt x="217" y="79"/>
                  <a:pt x="220" y="75"/>
                  <a:pt x="222" y="74"/>
                </a:cubicBezTo>
                <a:cubicBezTo>
                  <a:pt x="224" y="74"/>
                  <a:pt x="227" y="75"/>
                  <a:pt x="229" y="74"/>
                </a:cubicBezTo>
                <a:cubicBezTo>
                  <a:pt x="229" y="73"/>
                  <a:pt x="229" y="70"/>
                  <a:pt x="230" y="69"/>
                </a:cubicBezTo>
                <a:cubicBezTo>
                  <a:pt x="231" y="69"/>
                  <a:pt x="234" y="69"/>
                  <a:pt x="235" y="68"/>
                </a:cubicBezTo>
                <a:cubicBezTo>
                  <a:pt x="236" y="67"/>
                  <a:pt x="238" y="63"/>
                  <a:pt x="238" y="62"/>
                </a:cubicBezTo>
                <a:cubicBezTo>
                  <a:pt x="238" y="60"/>
                  <a:pt x="236" y="58"/>
                  <a:pt x="235" y="56"/>
                </a:cubicBezTo>
                <a:cubicBezTo>
                  <a:pt x="235" y="54"/>
                  <a:pt x="235" y="50"/>
                  <a:pt x="234" y="49"/>
                </a:cubicBezTo>
                <a:cubicBezTo>
                  <a:pt x="233" y="48"/>
                  <a:pt x="232" y="48"/>
                  <a:pt x="231" y="47"/>
                </a:cubicBezTo>
                <a:cubicBezTo>
                  <a:pt x="230" y="46"/>
                  <a:pt x="228" y="44"/>
                  <a:pt x="228" y="43"/>
                </a:cubicBezTo>
                <a:cubicBezTo>
                  <a:pt x="228" y="42"/>
                  <a:pt x="228" y="40"/>
                  <a:pt x="228" y="40"/>
                </a:cubicBezTo>
                <a:cubicBezTo>
                  <a:pt x="229" y="38"/>
                  <a:pt x="233" y="38"/>
                  <a:pt x="234" y="36"/>
                </a:cubicBezTo>
                <a:cubicBezTo>
                  <a:pt x="234" y="36"/>
                  <a:pt x="234" y="34"/>
                  <a:pt x="234" y="34"/>
                </a:cubicBezTo>
                <a:cubicBezTo>
                  <a:pt x="236" y="33"/>
                  <a:pt x="240" y="35"/>
                  <a:pt x="241" y="34"/>
                </a:cubicBezTo>
                <a:cubicBezTo>
                  <a:pt x="243" y="34"/>
                  <a:pt x="245" y="32"/>
                  <a:pt x="246" y="31"/>
                </a:cubicBezTo>
                <a:cubicBezTo>
                  <a:pt x="246" y="30"/>
                  <a:pt x="246" y="27"/>
                  <a:pt x="247" y="26"/>
                </a:cubicBezTo>
                <a:cubicBezTo>
                  <a:pt x="248" y="25"/>
                  <a:pt x="251" y="27"/>
                  <a:pt x="252" y="26"/>
                </a:cubicBezTo>
                <a:cubicBezTo>
                  <a:pt x="253" y="25"/>
                  <a:pt x="252" y="21"/>
                  <a:pt x="254" y="20"/>
                </a:cubicBezTo>
                <a:cubicBezTo>
                  <a:pt x="255" y="19"/>
                  <a:pt x="259" y="21"/>
                  <a:pt x="260" y="20"/>
                </a:cubicBezTo>
                <a:cubicBezTo>
                  <a:pt x="261" y="19"/>
                  <a:pt x="260" y="16"/>
                  <a:pt x="260" y="15"/>
                </a:cubicBezTo>
                <a:cubicBezTo>
                  <a:pt x="260" y="13"/>
                  <a:pt x="258" y="10"/>
                  <a:pt x="258" y="9"/>
                </a:cubicBezTo>
                <a:cubicBezTo>
                  <a:pt x="259" y="7"/>
                  <a:pt x="263" y="6"/>
                  <a:pt x="264" y="6"/>
                </a:cubicBezTo>
                <a:cubicBezTo>
                  <a:pt x="267" y="4"/>
                  <a:pt x="271" y="1"/>
                  <a:pt x="273" y="1"/>
                </a:cubicBezTo>
                <a:cubicBezTo>
                  <a:pt x="275" y="0"/>
                  <a:pt x="279" y="1"/>
                  <a:pt x="281" y="2"/>
                </a:cubicBezTo>
                <a:cubicBezTo>
                  <a:pt x="282" y="4"/>
                  <a:pt x="282" y="8"/>
                  <a:pt x="282" y="10"/>
                </a:cubicBezTo>
                <a:cubicBezTo>
                  <a:pt x="282" y="11"/>
                  <a:pt x="283" y="15"/>
                  <a:pt x="283" y="16"/>
                </a:cubicBezTo>
                <a:cubicBezTo>
                  <a:pt x="283" y="18"/>
                  <a:pt x="282" y="20"/>
                  <a:pt x="282" y="21"/>
                </a:cubicBezTo>
                <a:cubicBezTo>
                  <a:pt x="281" y="23"/>
                  <a:pt x="283" y="26"/>
                  <a:pt x="282" y="28"/>
                </a:cubicBezTo>
                <a:cubicBezTo>
                  <a:pt x="282" y="29"/>
                  <a:pt x="279" y="31"/>
                  <a:pt x="279" y="32"/>
                </a:cubicBezTo>
                <a:cubicBezTo>
                  <a:pt x="278" y="34"/>
                  <a:pt x="278" y="38"/>
                  <a:pt x="278" y="40"/>
                </a:cubicBezTo>
                <a:cubicBezTo>
                  <a:pt x="279" y="42"/>
                  <a:pt x="280" y="45"/>
                  <a:pt x="281" y="46"/>
                </a:cubicBezTo>
                <a:cubicBezTo>
                  <a:pt x="283" y="48"/>
                  <a:pt x="288" y="49"/>
                  <a:pt x="289" y="51"/>
                </a:cubicBezTo>
                <a:cubicBezTo>
                  <a:pt x="290" y="52"/>
                  <a:pt x="291" y="56"/>
                  <a:pt x="292" y="57"/>
                </a:cubicBezTo>
                <a:cubicBezTo>
                  <a:pt x="293" y="58"/>
                  <a:pt x="296" y="60"/>
                  <a:pt x="297" y="61"/>
                </a:cubicBezTo>
                <a:cubicBezTo>
                  <a:pt x="298" y="61"/>
                  <a:pt x="300" y="63"/>
                  <a:pt x="301" y="64"/>
                </a:cubicBezTo>
                <a:cubicBezTo>
                  <a:pt x="302" y="65"/>
                  <a:pt x="305" y="67"/>
                  <a:pt x="306" y="68"/>
                </a:cubicBezTo>
                <a:cubicBezTo>
                  <a:pt x="307" y="69"/>
                  <a:pt x="308" y="72"/>
                  <a:pt x="310" y="73"/>
                </a:cubicBezTo>
                <a:cubicBezTo>
                  <a:pt x="310" y="73"/>
                  <a:pt x="310" y="73"/>
                  <a:pt x="310" y="73"/>
                </a:cubicBezTo>
                <a:cubicBezTo>
                  <a:pt x="309" y="75"/>
                  <a:pt x="307" y="77"/>
                  <a:pt x="306" y="78"/>
                </a:cubicBezTo>
                <a:cubicBezTo>
                  <a:pt x="305" y="79"/>
                  <a:pt x="305" y="82"/>
                  <a:pt x="305" y="83"/>
                </a:cubicBezTo>
                <a:cubicBezTo>
                  <a:pt x="304" y="86"/>
                  <a:pt x="307" y="91"/>
                  <a:pt x="307" y="94"/>
                </a:cubicBezTo>
                <a:cubicBezTo>
                  <a:pt x="307" y="97"/>
                  <a:pt x="307" y="104"/>
                  <a:pt x="306" y="106"/>
                </a:cubicBezTo>
                <a:cubicBezTo>
                  <a:pt x="305" y="109"/>
                  <a:pt x="300" y="113"/>
                  <a:pt x="299" y="116"/>
                </a:cubicBezTo>
                <a:cubicBezTo>
                  <a:pt x="298" y="118"/>
                  <a:pt x="296" y="124"/>
                  <a:pt x="294" y="126"/>
                </a:cubicBezTo>
                <a:cubicBezTo>
                  <a:pt x="293" y="128"/>
                  <a:pt x="290" y="132"/>
                  <a:pt x="289" y="134"/>
                </a:cubicBezTo>
                <a:cubicBezTo>
                  <a:pt x="287" y="137"/>
                  <a:pt x="287" y="145"/>
                  <a:pt x="286" y="149"/>
                </a:cubicBezTo>
                <a:cubicBezTo>
                  <a:pt x="285" y="152"/>
                  <a:pt x="282" y="159"/>
                  <a:pt x="282" y="162"/>
                </a:cubicBezTo>
                <a:cubicBezTo>
                  <a:pt x="282" y="163"/>
                  <a:pt x="283" y="166"/>
                  <a:pt x="284" y="167"/>
                </a:cubicBezTo>
                <a:cubicBezTo>
                  <a:pt x="285" y="169"/>
                  <a:pt x="290" y="171"/>
                  <a:pt x="291" y="172"/>
                </a:cubicBezTo>
                <a:cubicBezTo>
                  <a:pt x="293" y="173"/>
                  <a:pt x="295" y="176"/>
                  <a:pt x="296" y="177"/>
                </a:cubicBezTo>
                <a:cubicBezTo>
                  <a:pt x="297" y="179"/>
                  <a:pt x="297" y="183"/>
                  <a:pt x="298" y="185"/>
                </a:cubicBezTo>
                <a:cubicBezTo>
                  <a:pt x="299" y="187"/>
                  <a:pt x="303" y="189"/>
                  <a:pt x="304" y="191"/>
                </a:cubicBezTo>
                <a:cubicBezTo>
                  <a:pt x="306" y="193"/>
                  <a:pt x="307" y="198"/>
                  <a:pt x="308" y="200"/>
                </a:cubicBezTo>
                <a:cubicBezTo>
                  <a:pt x="309" y="204"/>
                  <a:pt x="310" y="210"/>
                  <a:pt x="311" y="213"/>
                </a:cubicBezTo>
                <a:cubicBezTo>
                  <a:pt x="312" y="216"/>
                  <a:pt x="315" y="221"/>
                  <a:pt x="317" y="223"/>
                </a:cubicBezTo>
                <a:cubicBezTo>
                  <a:pt x="318" y="225"/>
                  <a:pt x="322" y="228"/>
                  <a:pt x="324" y="230"/>
                </a:cubicBezTo>
                <a:cubicBezTo>
                  <a:pt x="325" y="232"/>
                  <a:pt x="328" y="238"/>
                  <a:pt x="328" y="241"/>
                </a:cubicBezTo>
                <a:cubicBezTo>
                  <a:pt x="328" y="243"/>
                  <a:pt x="327" y="246"/>
                  <a:pt x="326" y="248"/>
                </a:cubicBezTo>
                <a:cubicBezTo>
                  <a:pt x="324" y="249"/>
                  <a:pt x="321" y="250"/>
                  <a:pt x="320" y="251"/>
                </a:cubicBezTo>
                <a:cubicBezTo>
                  <a:pt x="319" y="251"/>
                  <a:pt x="316" y="251"/>
                  <a:pt x="315" y="252"/>
                </a:cubicBezTo>
                <a:cubicBezTo>
                  <a:pt x="314" y="253"/>
                  <a:pt x="315" y="256"/>
                  <a:pt x="315" y="258"/>
                </a:cubicBezTo>
                <a:cubicBezTo>
                  <a:pt x="315" y="259"/>
                  <a:pt x="315" y="261"/>
                  <a:pt x="315" y="263"/>
                </a:cubicBezTo>
                <a:cubicBezTo>
                  <a:pt x="314" y="264"/>
                  <a:pt x="312" y="268"/>
                  <a:pt x="310" y="268"/>
                </a:cubicBezTo>
                <a:cubicBezTo>
                  <a:pt x="309" y="268"/>
                  <a:pt x="306" y="266"/>
                  <a:pt x="305" y="264"/>
                </a:cubicBezTo>
                <a:cubicBezTo>
                  <a:pt x="304" y="263"/>
                  <a:pt x="304" y="261"/>
                  <a:pt x="303" y="260"/>
                </a:cubicBezTo>
                <a:cubicBezTo>
                  <a:pt x="301" y="259"/>
                  <a:pt x="297" y="259"/>
                  <a:pt x="295" y="259"/>
                </a:cubicBezTo>
                <a:cubicBezTo>
                  <a:pt x="294" y="259"/>
                  <a:pt x="291" y="261"/>
                  <a:pt x="289" y="262"/>
                </a:cubicBezTo>
                <a:cubicBezTo>
                  <a:pt x="287" y="263"/>
                  <a:pt x="283" y="262"/>
                  <a:pt x="282" y="263"/>
                </a:cubicBezTo>
                <a:cubicBezTo>
                  <a:pt x="281" y="265"/>
                  <a:pt x="280" y="268"/>
                  <a:pt x="280" y="270"/>
                </a:cubicBezTo>
                <a:cubicBezTo>
                  <a:pt x="281" y="271"/>
                  <a:pt x="284" y="274"/>
                  <a:pt x="285" y="275"/>
                </a:cubicBezTo>
                <a:cubicBezTo>
                  <a:pt x="286" y="277"/>
                  <a:pt x="287" y="281"/>
                  <a:pt x="287" y="283"/>
                </a:cubicBezTo>
                <a:cubicBezTo>
                  <a:pt x="287" y="285"/>
                  <a:pt x="285" y="288"/>
                  <a:pt x="285" y="290"/>
                </a:cubicBezTo>
                <a:cubicBezTo>
                  <a:pt x="285" y="293"/>
                  <a:pt x="284" y="298"/>
                  <a:pt x="285" y="301"/>
                </a:cubicBezTo>
                <a:cubicBezTo>
                  <a:pt x="286" y="302"/>
                  <a:pt x="288" y="303"/>
                  <a:pt x="289" y="304"/>
                </a:cubicBezTo>
                <a:cubicBezTo>
                  <a:pt x="290" y="305"/>
                  <a:pt x="291" y="308"/>
                  <a:pt x="292" y="309"/>
                </a:cubicBezTo>
                <a:cubicBezTo>
                  <a:pt x="293" y="310"/>
                  <a:pt x="294" y="314"/>
                  <a:pt x="295" y="316"/>
                </a:cubicBezTo>
                <a:cubicBezTo>
                  <a:pt x="297" y="318"/>
                  <a:pt x="301" y="321"/>
                  <a:pt x="303" y="322"/>
                </a:cubicBezTo>
                <a:cubicBezTo>
                  <a:pt x="305" y="324"/>
                  <a:pt x="310" y="326"/>
                  <a:pt x="313" y="326"/>
                </a:cubicBezTo>
                <a:cubicBezTo>
                  <a:pt x="315" y="326"/>
                  <a:pt x="318" y="323"/>
                  <a:pt x="319" y="322"/>
                </a:cubicBezTo>
                <a:cubicBezTo>
                  <a:pt x="320" y="321"/>
                  <a:pt x="321" y="318"/>
                  <a:pt x="323" y="318"/>
                </a:cubicBezTo>
                <a:cubicBezTo>
                  <a:pt x="324" y="317"/>
                  <a:pt x="328" y="318"/>
                  <a:pt x="329" y="318"/>
                </a:cubicBezTo>
                <a:cubicBezTo>
                  <a:pt x="330" y="319"/>
                  <a:pt x="332" y="320"/>
                  <a:pt x="332" y="321"/>
                </a:cubicBezTo>
                <a:cubicBezTo>
                  <a:pt x="333" y="322"/>
                  <a:pt x="334" y="326"/>
                  <a:pt x="334" y="327"/>
                </a:cubicBezTo>
                <a:cubicBezTo>
                  <a:pt x="335" y="329"/>
                  <a:pt x="336" y="332"/>
                  <a:pt x="336" y="333"/>
                </a:cubicBezTo>
                <a:cubicBezTo>
                  <a:pt x="337" y="334"/>
                  <a:pt x="339" y="336"/>
                  <a:pt x="340" y="337"/>
                </a:cubicBezTo>
                <a:cubicBezTo>
                  <a:pt x="341" y="337"/>
                  <a:pt x="344" y="335"/>
                  <a:pt x="345" y="335"/>
                </a:cubicBezTo>
                <a:cubicBezTo>
                  <a:pt x="346" y="335"/>
                  <a:pt x="349" y="336"/>
                  <a:pt x="349" y="337"/>
                </a:cubicBezTo>
                <a:cubicBezTo>
                  <a:pt x="351" y="337"/>
                  <a:pt x="351" y="341"/>
                  <a:pt x="352" y="342"/>
                </a:cubicBezTo>
                <a:cubicBezTo>
                  <a:pt x="353" y="343"/>
                  <a:pt x="357" y="345"/>
                  <a:pt x="358" y="346"/>
                </a:cubicBezTo>
                <a:cubicBezTo>
                  <a:pt x="359" y="347"/>
                  <a:pt x="361" y="350"/>
                  <a:pt x="361" y="352"/>
                </a:cubicBezTo>
                <a:cubicBezTo>
                  <a:pt x="361" y="353"/>
                  <a:pt x="360" y="356"/>
                  <a:pt x="360" y="357"/>
                </a:cubicBezTo>
                <a:cubicBezTo>
                  <a:pt x="360" y="360"/>
                  <a:pt x="361" y="365"/>
                  <a:pt x="362" y="367"/>
                </a:cubicBezTo>
                <a:cubicBezTo>
                  <a:pt x="363" y="369"/>
                  <a:pt x="366" y="372"/>
                  <a:pt x="368" y="372"/>
                </a:cubicBezTo>
                <a:cubicBezTo>
                  <a:pt x="370" y="373"/>
                  <a:pt x="375" y="371"/>
                  <a:pt x="377" y="372"/>
                </a:cubicBezTo>
                <a:cubicBezTo>
                  <a:pt x="378" y="372"/>
                  <a:pt x="381" y="373"/>
                  <a:pt x="381" y="373"/>
                </a:cubicBezTo>
                <a:cubicBezTo>
                  <a:pt x="383" y="375"/>
                  <a:pt x="382" y="379"/>
                  <a:pt x="383" y="381"/>
                </a:cubicBezTo>
                <a:cubicBezTo>
                  <a:pt x="384" y="383"/>
                  <a:pt x="387" y="387"/>
                  <a:pt x="388" y="389"/>
                </a:cubicBezTo>
                <a:cubicBezTo>
                  <a:pt x="388" y="391"/>
                  <a:pt x="387" y="396"/>
                  <a:pt x="389" y="397"/>
                </a:cubicBezTo>
                <a:cubicBezTo>
                  <a:pt x="389" y="399"/>
                  <a:pt x="393" y="399"/>
                  <a:pt x="394" y="401"/>
                </a:cubicBezTo>
                <a:close/>
              </a:path>
            </a:pathLst>
          </a:custGeom>
          <a:solidFill>
            <a:schemeClr val="accent1"/>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dirty="0">
              <a:solidFill>
                <a:srgbClr val="000000"/>
              </a:solidFill>
            </a:endParaRPr>
          </a:p>
        </p:txBody>
      </p:sp>
      <p:sp>
        <p:nvSpPr>
          <p:cNvPr id="53" name="Freeform 22">
            <a:extLst>
              <a:ext uri="{FF2B5EF4-FFF2-40B4-BE49-F238E27FC236}">
                <a16:creationId xmlns="" xmlns:a16="http://schemas.microsoft.com/office/drawing/2014/main" id="{5E8E5708-EA0B-AE40-8EE3-CC673A10E54A}"/>
              </a:ext>
            </a:extLst>
          </p:cNvPr>
          <p:cNvSpPr>
            <a:spLocks/>
          </p:cNvSpPr>
          <p:nvPr/>
        </p:nvSpPr>
        <p:spPr bwMode="auto">
          <a:xfrm>
            <a:off x="6156961" y="1872761"/>
            <a:ext cx="1077943" cy="489090"/>
          </a:xfrm>
          <a:custGeom>
            <a:avLst/>
            <a:gdLst/>
            <a:ahLst/>
            <a:cxnLst>
              <a:cxn ang="0">
                <a:pos x="274" y="13"/>
              </a:cxn>
              <a:cxn ang="0">
                <a:pos x="292" y="16"/>
              </a:cxn>
              <a:cxn ang="0">
                <a:pos x="310" y="29"/>
              </a:cxn>
              <a:cxn ang="0">
                <a:pos x="307" y="51"/>
              </a:cxn>
              <a:cxn ang="0">
                <a:pos x="320" y="50"/>
              </a:cxn>
              <a:cxn ang="0">
                <a:pos x="338" y="59"/>
              </a:cxn>
              <a:cxn ang="0">
                <a:pos x="348" y="71"/>
              </a:cxn>
              <a:cxn ang="0">
                <a:pos x="363" y="93"/>
              </a:cxn>
              <a:cxn ang="0">
                <a:pos x="381" y="108"/>
              </a:cxn>
              <a:cxn ang="0">
                <a:pos x="397" y="129"/>
              </a:cxn>
              <a:cxn ang="0">
                <a:pos x="384" y="128"/>
              </a:cxn>
              <a:cxn ang="0">
                <a:pos x="371" y="119"/>
              </a:cxn>
              <a:cxn ang="0">
                <a:pos x="361" y="114"/>
              </a:cxn>
              <a:cxn ang="0">
                <a:pos x="364" y="124"/>
              </a:cxn>
              <a:cxn ang="0">
                <a:pos x="344" y="109"/>
              </a:cxn>
              <a:cxn ang="0">
                <a:pos x="334" y="107"/>
              </a:cxn>
              <a:cxn ang="0">
                <a:pos x="325" y="95"/>
              </a:cxn>
              <a:cxn ang="0">
                <a:pos x="311" y="86"/>
              </a:cxn>
              <a:cxn ang="0">
                <a:pos x="301" y="84"/>
              </a:cxn>
              <a:cxn ang="0">
                <a:pos x="294" y="76"/>
              </a:cxn>
              <a:cxn ang="0">
                <a:pos x="281" y="67"/>
              </a:cxn>
              <a:cxn ang="0">
                <a:pos x="268" y="63"/>
              </a:cxn>
              <a:cxn ang="0">
                <a:pos x="266" y="73"/>
              </a:cxn>
              <a:cxn ang="0">
                <a:pos x="258" y="67"/>
              </a:cxn>
              <a:cxn ang="0">
                <a:pos x="252" y="58"/>
              </a:cxn>
              <a:cxn ang="0">
                <a:pos x="221" y="48"/>
              </a:cxn>
              <a:cxn ang="0">
                <a:pos x="209" y="44"/>
              </a:cxn>
              <a:cxn ang="0">
                <a:pos x="186" y="48"/>
              </a:cxn>
              <a:cxn ang="0">
                <a:pos x="174" y="56"/>
              </a:cxn>
              <a:cxn ang="0">
                <a:pos x="160" y="63"/>
              </a:cxn>
              <a:cxn ang="0">
                <a:pos x="149" y="73"/>
              </a:cxn>
              <a:cxn ang="0">
                <a:pos x="145" y="88"/>
              </a:cxn>
              <a:cxn ang="0">
                <a:pos x="128" y="99"/>
              </a:cxn>
              <a:cxn ang="0">
                <a:pos x="113" y="114"/>
              </a:cxn>
              <a:cxn ang="0">
                <a:pos x="108" y="129"/>
              </a:cxn>
              <a:cxn ang="0">
                <a:pos x="103" y="144"/>
              </a:cxn>
              <a:cxn ang="0">
                <a:pos x="94" y="154"/>
              </a:cxn>
              <a:cxn ang="0">
                <a:pos x="80" y="161"/>
              </a:cxn>
              <a:cxn ang="0">
                <a:pos x="66" y="168"/>
              </a:cxn>
              <a:cxn ang="0">
                <a:pos x="45" y="174"/>
              </a:cxn>
              <a:cxn ang="0">
                <a:pos x="30" y="180"/>
              </a:cxn>
              <a:cxn ang="0">
                <a:pos x="12" y="180"/>
              </a:cxn>
              <a:cxn ang="0">
                <a:pos x="3" y="169"/>
              </a:cxn>
              <a:cxn ang="0">
                <a:pos x="7" y="157"/>
              </a:cxn>
              <a:cxn ang="0">
                <a:pos x="15" y="142"/>
              </a:cxn>
              <a:cxn ang="0">
                <a:pos x="26" y="128"/>
              </a:cxn>
              <a:cxn ang="0">
                <a:pos x="32" y="126"/>
              </a:cxn>
              <a:cxn ang="0">
                <a:pos x="46" y="115"/>
              </a:cxn>
              <a:cxn ang="0">
                <a:pos x="66" y="122"/>
              </a:cxn>
              <a:cxn ang="0">
                <a:pos x="84" y="110"/>
              </a:cxn>
              <a:cxn ang="0">
                <a:pos x="90" y="94"/>
              </a:cxn>
              <a:cxn ang="0">
                <a:pos x="90" y="78"/>
              </a:cxn>
              <a:cxn ang="0">
                <a:pos x="108" y="51"/>
              </a:cxn>
              <a:cxn ang="0">
                <a:pos x="121" y="35"/>
              </a:cxn>
              <a:cxn ang="0">
                <a:pos x="138" y="42"/>
              </a:cxn>
              <a:cxn ang="0">
                <a:pos x="154" y="31"/>
              </a:cxn>
              <a:cxn ang="0">
                <a:pos x="178" y="19"/>
              </a:cxn>
              <a:cxn ang="0">
                <a:pos x="196" y="27"/>
              </a:cxn>
              <a:cxn ang="0">
                <a:pos x="220" y="11"/>
              </a:cxn>
              <a:cxn ang="0">
                <a:pos x="241" y="1"/>
              </a:cxn>
              <a:cxn ang="0">
                <a:pos x="259" y="14"/>
              </a:cxn>
            </a:cxnLst>
            <a:rect l="0" t="0" r="r" b="b"/>
            <a:pathLst>
              <a:path w="397" h="180">
                <a:moveTo>
                  <a:pt x="263" y="14"/>
                </a:moveTo>
                <a:cubicBezTo>
                  <a:pt x="264" y="14"/>
                  <a:pt x="266" y="13"/>
                  <a:pt x="267" y="13"/>
                </a:cubicBezTo>
                <a:cubicBezTo>
                  <a:pt x="268" y="13"/>
                  <a:pt x="272" y="13"/>
                  <a:pt x="274" y="13"/>
                </a:cubicBezTo>
                <a:cubicBezTo>
                  <a:pt x="276" y="14"/>
                  <a:pt x="279" y="16"/>
                  <a:pt x="280" y="16"/>
                </a:cubicBezTo>
                <a:cubicBezTo>
                  <a:pt x="281" y="17"/>
                  <a:pt x="284" y="19"/>
                  <a:pt x="286" y="19"/>
                </a:cubicBezTo>
                <a:cubicBezTo>
                  <a:pt x="288" y="18"/>
                  <a:pt x="291" y="16"/>
                  <a:pt x="292" y="16"/>
                </a:cubicBezTo>
                <a:cubicBezTo>
                  <a:pt x="294" y="15"/>
                  <a:pt x="297" y="15"/>
                  <a:pt x="299" y="15"/>
                </a:cubicBezTo>
                <a:cubicBezTo>
                  <a:pt x="300" y="16"/>
                  <a:pt x="302" y="18"/>
                  <a:pt x="303" y="19"/>
                </a:cubicBezTo>
                <a:cubicBezTo>
                  <a:pt x="305" y="22"/>
                  <a:pt x="309" y="26"/>
                  <a:pt x="310" y="29"/>
                </a:cubicBezTo>
                <a:cubicBezTo>
                  <a:pt x="311" y="31"/>
                  <a:pt x="312" y="36"/>
                  <a:pt x="312" y="39"/>
                </a:cubicBezTo>
                <a:cubicBezTo>
                  <a:pt x="312" y="40"/>
                  <a:pt x="311" y="44"/>
                  <a:pt x="311" y="46"/>
                </a:cubicBezTo>
                <a:cubicBezTo>
                  <a:pt x="310" y="47"/>
                  <a:pt x="307" y="50"/>
                  <a:pt x="307" y="51"/>
                </a:cubicBezTo>
                <a:cubicBezTo>
                  <a:pt x="307" y="52"/>
                  <a:pt x="307" y="55"/>
                  <a:pt x="308" y="56"/>
                </a:cubicBezTo>
                <a:cubicBezTo>
                  <a:pt x="309" y="56"/>
                  <a:pt x="312" y="55"/>
                  <a:pt x="313" y="54"/>
                </a:cubicBezTo>
                <a:cubicBezTo>
                  <a:pt x="315" y="54"/>
                  <a:pt x="318" y="51"/>
                  <a:pt x="320" y="50"/>
                </a:cubicBezTo>
                <a:cubicBezTo>
                  <a:pt x="322" y="50"/>
                  <a:pt x="325" y="50"/>
                  <a:pt x="326" y="50"/>
                </a:cubicBezTo>
                <a:cubicBezTo>
                  <a:pt x="328" y="50"/>
                  <a:pt x="331" y="50"/>
                  <a:pt x="332" y="51"/>
                </a:cubicBezTo>
                <a:cubicBezTo>
                  <a:pt x="334" y="52"/>
                  <a:pt x="336" y="57"/>
                  <a:pt x="338" y="59"/>
                </a:cubicBezTo>
                <a:cubicBezTo>
                  <a:pt x="338" y="60"/>
                  <a:pt x="339" y="61"/>
                  <a:pt x="340" y="62"/>
                </a:cubicBezTo>
                <a:cubicBezTo>
                  <a:pt x="341" y="64"/>
                  <a:pt x="342" y="65"/>
                  <a:pt x="342" y="65"/>
                </a:cubicBezTo>
                <a:cubicBezTo>
                  <a:pt x="344" y="67"/>
                  <a:pt x="346" y="70"/>
                  <a:pt x="348" y="71"/>
                </a:cubicBezTo>
                <a:cubicBezTo>
                  <a:pt x="349" y="72"/>
                  <a:pt x="353" y="73"/>
                  <a:pt x="355" y="74"/>
                </a:cubicBezTo>
                <a:cubicBezTo>
                  <a:pt x="356" y="76"/>
                  <a:pt x="358" y="81"/>
                  <a:pt x="359" y="83"/>
                </a:cubicBezTo>
                <a:cubicBezTo>
                  <a:pt x="360" y="85"/>
                  <a:pt x="361" y="91"/>
                  <a:pt x="363" y="93"/>
                </a:cubicBezTo>
                <a:cubicBezTo>
                  <a:pt x="364" y="95"/>
                  <a:pt x="367" y="96"/>
                  <a:pt x="368" y="97"/>
                </a:cubicBezTo>
                <a:cubicBezTo>
                  <a:pt x="370" y="98"/>
                  <a:pt x="372" y="101"/>
                  <a:pt x="373" y="103"/>
                </a:cubicBezTo>
                <a:cubicBezTo>
                  <a:pt x="375" y="104"/>
                  <a:pt x="379" y="107"/>
                  <a:pt x="381" y="108"/>
                </a:cubicBezTo>
                <a:cubicBezTo>
                  <a:pt x="383" y="109"/>
                  <a:pt x="387" y="110"/>
                  <a:pt x="388" y="111"/>
                </a:cubicBezTo>
                <a:cubicBezTo>
                  <a:pt x="390" y="112"/>
                  <a:pt x="394" y="115"/>
                  <a:pt x="395" y="117"/>
                </a:cubicBezTo>
                <a:cubicBezTo>
                  <a:pt x="396" y="120"/>
                  <a:pt x="397" y="126"/>
                  <a:pt x="397" y="129"/>
                </a:cubicBezTo>
                <a:cubicBezTo>
                  <a:pt x="397" y="130"/>
                  <a:pt x="397" y="131"/>
                  <a:pt x="397" y="132"/>
                </a:cubicBezTo>
                <a:cubicBezTo>
                  <a:pt x="396" y="132"/>
                  <a:pt x="394" y="131"/>
                  <a:pt x="393" y="131"/>
                </a:cubicBezTo>
                <a:cubicBezTo>
                  <a:pt x="391" y="130"/>
                  <a:pt x="386" y="129"/>
                  <a:pt x="384" y="128"/>
                </a:cubicBezTo>
                <a:cubicBezTo>
                  <a:pt x="383" y="127"/>
                  <a:pt x="381" y="125"/>
                  <a:pt x="379" y="123"/>
                </a:cubicBezTo>
                <a:cubicBezTo>
                  <a:pt x="378" y="122"/>
                  <a:pt x="376" y="120"/>
                  <a:pt x="375" y="119"/>
                </a:cubicBezTo>
                <a:cubicBezTo>
                  <a:pt x="374" y="119"/>
                  <a:pt x="372" y="120"/>
                  <a:pt x="371" y="119"/>
                </a:cubicBezTo>
                <a:cubicBezTo>
                  <a:pt x="370" y="118"/>
                  <a:pt x="369" y="115"/>
                  <a:pt x="368" y="114"/>
                </a:cubicBezTo>
                <a:cubicBezTo>
                  <a:pt x="368" y="113"/>
                  <a:pt x="366" y="111"/>
                  <a:pt x="365" y="111"/>
                </a:cubicBezTo>
                <a:cubicBezTo>
                  <a:pt x="364" y="111"/>
                  <a:pt x="361" y="113"/>
                  <a:pt x="361" y="114"/>
                </a:cubicBezTo>
                <a:cubicBezTo>
                  <a:pt x="361" y="114"/>
                  <a:pt x="362" y="116"/>
                  <a:pt x="363" y="117"/>
                </a:cubicBezTo>
                <a:cubicBezTo>
                  <a:pt x="363" y="118"/>
                  <a:pt x="365" y="120"/>
                  <a:pt x="366" y="121"/>
                </a:cubicBezTo>
                <a:cubicBezTo>
                  <a:pt x="366" y="122"/>
                  <a:pt x="365" y="124"/>
                  <a:pt x="364" y="124"/>
                </a:cubicBezTo>
                <a:cubicBezTo>
                  <a:pt x="363" y="125"/>
                  <a:pt x="359" y="123"/>
                  <a:pt x="358" y="122"/>
                </a:cubicBezTo>
                <a:cubicBezTo>
                  <a:pt x="355" y="121"/>
                  <a:pt x="350" y="119"/>
                  <a:pt x="348" y="117"/>
                </a:cubicBezTo>
                <a:cubicBezTo>
                  <a:pt x="346" y="116"/>
                  <a:pt x="345" y="111"/>
                  <a:pt x="344" y="109"/>
                </a:cubicBezTo>
                <a:cubicBezTo>
                  <a:pt x="343" y="108"/>
                  <a:pt x="340" y="105"/>
                  <a:pt x="339" y="105"/>
                </a:cubicBezTo>
                <a:cubicBezTo>
                  <a:pt x="338" y="105"/>
                  <a:pt x="335" y="105"/>
                  <a:pt x="335" y="106"/>
                </a:cubicBezTo>
                <a:cubicBezTo>
                  <a:pt x="334" y="106"/>
                  <a:pt x="334" y="107"/>
                  <a:pt x="334" y="107"/>
                </a:cubicBezTo>
                <a:cubicBezTo>
                  <a:pt x="332" y="107"/>
                  <a:pt x="330" y="105"/>
                  <a:pt x="329" y="104"/>
                </a:cubicBezTo>
                <a:cubicBezTo>
                  <a:pt x="328" y="103"/>
                  <a:pt x="328" y="100"/>
                  <a:pt x="328" y="99"/>
                </a:cubicBezTo>
                <a:cubicBezTo>
                  <a:pt x="327" y="98"/>
                  <a:pt x="326" y="96"/>
                  <a:pt x="325" y="95"/>
                </a:cubicBezTo>
                <a:cubicBezTo>
                  <a:pt x="324" y="94"/>
                  <a:pt x="322" y="93"/>
                  <a:pt x="321" y="93"/>
                </a:cubicBezTo>
                <a:cubicBezTo>
                  <a:pt x="319" y="92"/>
                  <a:pt x="316" y="91"/>
                  <a:pt x="314" y="90"/>
                </a:cubicBezTo>
                <a:cubicBezTo>
                  <a:pt x="313" y="89"/>
                  <a:pt x="312" y="87"/>
                  <a:pt x="311" y="86"/>
                </a:cubicBezTo>
                <a:cubicBezTo>
                  <a:pt x="310" y="86"/>
                  <a:pt x="308" y="85"/>
                  <a:pt x="306" y="85"/>
                </a:cubicBezTo>
                <a:cubicBezTo>
                  <a:pt x="306" y="85"/>
                  <a:pt x="304" y="86"/>
                  <a:pt x="304" y="85"/>
                </a:cubicBezTo>
                <a:cubicBezTo>
                  <a:pt x="303" y="85"/>
                  <a:pt x="301" y="85"/>
                  <a:pt x="301" y="84"/>
                </a:cubicBezTo>
                <a:cubicBezTo>
                  <a:pt x="300" y="84"/>
                  <a:pt x="300" y="82"/>
                  <a:pt x="299" y="81"/>
                </a:cubicBezTo>
                <a:cubicBezTo>
                  <a:pt x="298" y="81"/>
                  <a:pt x="296" y="82"/>
                  <a:pt x="296" y="81"/>
                </a:cubicBezTo>
                <a:cubicBezTo>
                  <a:pt x="294" y="80"/>
                  <a:pt x="295" y="77"/>
                  <a:pt x="294" y="76"/>
                </a:cubicBezTo>
                <a:cubicBezTo>
                  <a:pt x="293" y="74"/>
                  <a:pt x="290" y="73"/>
                  <a:pt x="288" y="71"/>
                </a:cubicBezTo>
                <a:cubicBezTo>
                  <a:pt x="288" y="71"/>
                  <a:pt x="288" y="68"/>
                  <a:pt x="287" y="67"/>
                </a:cubicBezTo>
                <a:cubicBezTo>
                  <a:pt x="286" y="66"/>
                  <a:pt x="283" y="67"/>
                  <a:pt x="281" y="67"/>
                </a:cubicBezTo>
                <a:cubicBezTo>
                  <a:pt x="280" y="67"/>
                  <a:pt x="276" y="66"/>
                  <a:pt x="275" y="65"/>
                </a:cubicBezTo>
                <a:cubicBezTo>
                  <a:pt x="274" y="64"/>
                  <a:pt x="273" y="63"/>
                  <a:pt x="272" y="63"/>
                </a:cubicBezTo>
                <a:cubicBezTo>
                  <a:pt x="271" y="62"/>
                  <a:pt x="269" y="62"/>
                  <a:pt x="268" y="63"/>
                </a:cubicBezTo>
                <a:cubicBezTo>
                  <a:pt x="267" y="63"/>
                  <a:pt x="267" y="65"/>
                  <a:pt x="267" y="66"/>
                </a:cubicBezTo>
                <a:cubicBezTo>
                  <a:pt x="267" y="67"/>
                  <a:pt x="268" y="69"/>
                  <a:pt x="268" y="70"/>
                </a:cubicBezTo>
                <a:cubicBezTo>
                  <a:pt x="267" y="71"/>
                  <a:pt x="267" y="73"/>
                  <a:pt x="266" y="73"/>
                </a:cubicBezTo>
                <a:cubicBezTo>
                  <a:pt x="265" y="73"/>
                  <a:pt x="263" y="73"/>
                  <a:pt x="262" y="72"/>
                </a:cubicBezTo>
                <a:cubicBezTo>
                  <a:pt x="261" y="72"/>
                  <a:pt x="261" y="70"/>
                  <a:pt x="261" y="69"/>
                </a:cubicBezTo>
                <a:cubicBezTo>
                  <a:pt x="260" y="68"/>
                  <a:pt x="258" y="68"/>
                  <a:pt x="258" y="67"/>
                </a:cubicBezTo>
                <a:cubicBezTo>
                  <a:pt x="257" y="66"/>
                  <a:pt x="256" y="64"/>
                  <a:pt x="256" y="63"/>
                </a:cubicBezTo>
                <a:cubicBezTo>
                  <a:pt x="256" y="62"/>
                  <a:pt x="257" y="60"/>
                  <a:pt x="256" y="59"/>
                </a:cubicBezTo>
                <a:cubicBezTo>
                  <a:pt x="256" y="58"/>
                  <a:pt x="253" y="58"/>
                  <a:pt x="252" y="58"/>
                </a:cubicBezTo>
                <a:cubicBezTo>
                  <a:pt x="250" y="56"/>
                  <a:pt x="244" y="53"/>
                  <a:pt x="241" y="53"/>
                </a:cubicBezTo>
                <a:cubicBezTo>
                  <a:pt x="239" y="52"/>
                  <a:pt x="232" y="52"/>
                  <a:pt x="229" y="51"/>
                </a:cubicBezTo>
                <a:cubicBezTo>
                  <a:pt x="227" y="51"/>
                  <a:pt x="224" y="48"/>
                  <a:pt x="221" y="48"/>
                </a:cubicBezTo>
                <a:cubicBezTo>
                  <a:pt x="220" y="48"/>
                  <a:pt x="219" y="49"/>
                  <a:pt x="218" y="50"/>
                </a:cubicBezTo>
                <a:cubicBezTo>
                  <a:pt x="217" y="50"/>
                  <a:pt x="216" y="49"/>
                  <a:pt x="215" y="48"/>
                </a:cubicBezTo>
                <a:cubicBezTo>
                  <a:pt x="213" y="48"/>
                  <a:pt x="211" y="45"/>
                  <a:pt x="209" y="44"/>
                </a:cubicBezTo>
                <a:cubicBezTo>
                  <a:pt x="207" y="43"/>
                  <a:pt x="202" y="43"/>
                  <a:pt x="200" y="43"/>
                </a:cubicBezTo>
                <a:cubicBezTo>
                  <a:pt x="198" y="43"/>
                  <a:pt x="194" y="43"/>
                  <a:pt x="192" y="44"/>
                </a:cubicBezTo>
                <a:cubicBezTo>
                  <a:pt x="190" y="44"/>
                  <a:pt x="187" y="47"/>
                  <a:pt x="186" y="48"/>
                </a:cubicBezTo>
                <a:cubicBezTo>
                  <a:pt x="185" y="49"/>
                  <a:pt x="183" y="50"/>
                  <a:pt x="182" y="50"/>
                </a:cubicBezTo>
                <a:cubicBezTo>
                  <a:pt x="181" y="50"/>
                  <a:pt x="179" y="50"/>
                  <a:pt x="178" y="51"/>
                </a:cubicBezTo>
                <a:cubicBezTo>
                  <a:pt x="177" y="52"/>
                  <a:pt x="175" y="55"/>
                  <a:pt x="174" y="56"/>
                </a:cubicBezTo>
                <a:cubicBezTo>
                  <a:pt x="173" y="57"/>
                  <a:pt x="170" y="57"/>
                  <a:pt x="168" y="58"/>
                </a:cubicBezTo>
                <a:cubicBezTo>
                  <a:pt x="167" y="59"/>
                  <a:pt x="165" y="61"/>
                  <a:pt x="163" y="62"/>
                </a:cubicBezTo>
                <a:cubicBezTo>
                  <a:pt x="163" y="62"/>
                  <a:pt x="161" y="62"/>
                  <a:pt x="160" y="63"/>
                </a:cubicBezTo>
                <a:cubicBezTo>
                  <a:pt x="159" y="63"/>
                  <a:pt x="158" y="65"/>
                  <a:pt x="157" y="66"/>
                </a:cubicBezTo>
                <a:cubicBezTo>
                  <a:pt x="155" y="67"/>
                  <a:pt x="152" y="68"/>
                  <a:pt x="151" y="69"/>
                </a:cubicBezTo>
                <a:cubicBezTo>
                  <a:pt x="150" y="70"/>
                  <a:pt x="149" y="72"/>
                  <a:pt x="149" y="73"/>
                </a:cubicBezTo>
                <a:cubicBezTo>
                  <a:pt x="148" y="74"/>
                  <a:pt x="150" y="76"/>
                  <a:pt x="150" y="77"/>
                </a:cubicBezTo>
                <a:cubicBezTo>
                  <a:pt x="150" y="78"/>
                  <a:pt x="149" y="81"/>
                  <a:pt x="149" y="82"/>
                </a:cubicBezTo>
                <a:cubicBezTo>
                  <a:pt x="148" y="83"/>
                  <a:pt x="146" y="86"/>
                  <a:pt x="145" y="88"/>
                </a:cubicBezTo>
                <a:cubicBezTo>
                  <a:pt x="144" y="90"/>
                  <a:pt x="141" y="94"/>
                  <a:pt x="139" y="95"/>
                </a:cubicBezTo>
                <a:cubicBezTo>
                  <a:pt x="138" y="96"/>
                  <a:pt x="134" y="96"/>
                  <a:pt x="133" y="97"/>
                </a:cubicBezTo>
                <a:cubicBezTo>
                  <a:pt x="131" y="97"/>
                  <a:pt x="129" y="99"/>
                  <a:pt x="128" y="99"/>
                </a:cubicBezTo>
                <a:cubicBezTo>
                  <a:pt x="127" y="99"/>
                  <a:pt x="125" y="99"/>
                  <a:pt x="124" y="100"/>
                </a:cubicBezTo>
                <a:cubicBezTo>
                  <a:pt x="122" y="101"/>
                  <a:pt x="119" y="104"/>
                  <a:pt x="117" y="106"/>
                </a:cubicBezTo>
                <a:cubicBezTo>
                  <a:pt x="116" y="108"/>
                  <a:pt x="115" y="112"/>
                  <a:pt x="113" y="114"/>
                </a:cubicBezTo>
                <a:cubicBezTo>
                  <a:pt x="113" y="115"/>
                  <a:pt x="111" y="117"/>
                  <a:pt x="111" y="118"/>
                </a:cubicBezTo>
                <a:cubicBezTo>
                  <a:pt x="110" y="120"/>
                  <a:pt x="111" y="124"/>
                  <a:pt x="110" y="125"/>
                </a:cubicBezTo>
                <a:cubicBezTo>
                  <a:pt x="110" y="126"/>
                  <a:pt x="108" y="128"/>
                  <a:pt x="108" y="129"/>
                </a:cubicBezTo>
                <a:cubicBezTo>
                  <a:pt x="107" y="130"/>
                  <a:pt x="104" y="132"/>
                  <a:pt x="104" y="134"/>
                </a:cubicBezTo>
                <a:cubicBezTo>
                  <a:pt x="103" y="135"/>
                  <a:pt x="102" y="139"/>
                  <a:pt x="102" y="141"/>
                </a:cubicBezTo>
                <a:cubicBezTo>
                  <a:pt x="102" y="142"/>
                  <a:pt x="103" y="143"/>
                  <a:pt x="103" y="144"/>
                </a:cubicBezTo>
                <a:cubicBezTo>
                  <a:pt x="103" y="145"/>
                  <a:pt x="102" y="146"/>
                  <a:pt x="101" y="147"/>
                </a:cubicBezTo>
                <a:cubicBezTo>
                  <a:pt x="100" y="147"/>
                  <a:pt x="98" y="148"/>
                  <a:pt x="97" y="149"/>
                </a:cubicBezTo>
                <a:cubicBezTo>
                  <a:pt x="96" y="150"/>
                  <a:pt x="95" y="152"/>
                  <a:pt x="94" y="154"/>
                </a:cubicBezTo>
                <a:cubicBezTo>
                  <a:pt x="92" y="155"/>
                  <a:pt x="90" y="158"/>
                  <a:pt x="88" y="159"/>
                </a:cubicBezTo>
                <a:cubicBezTo>
                  <a:pt x="87" y="159"/>
                  <a:pt x="85" y="159"/>
                  <a:pt x="84" y="159"/>
                </a:cubicBezTo>
                <a:cubicBezTo>
                  <a:pt x="83" y="160"/>
                  <a:pt x="81" y="160"/>
                  <a:pt x="80" y="161"/>
                </a:cubicBezTo>
                <a:cubicBezTo>
                  <a:pt x="79" y="162"/>
                  <a:pt x="77" y="164"/>
                  <a:pt x="76" y="164"/>
                </a:cubicBezTo>
                <a:cubicBezTo>
                  <a:pt x="75" y="165"/>
                  <a:pt x="73" y="165"/>
                  <a:pt x="72" y="165"/>
                </a:cubicBezTo>
                <a:cubicBezTo>
                  <a:pt x="71" y="166"/>
                  <a:pt x="68" y="168"/>
                  <a:pt x="66" y="168"/>
                </a:cubicBezTo>
                <a:cubicBezTo>
                  <a:pt x="64" y="169"/>
                  <a:pt x="60" y="168"/>
                  <a:pt x="58" y="169"/>
                </a:cubicBezTo>
                <a:cubicBezTo>
                  <a:pt x="56" y="170"/>
                  <a:pt x="53" y="173"/>
                  <a:pt x="51" y="173"/>
                </a:cubicBezTo>
                <a:cubicBezTo>
                  <a:pt x="49" y="174"/>
                  <a:pt x="46" y="173"/>
                  <a:pt x="45" y="174"/>
                </a:cubicBezTo>
                <a:cubicBezTo>
                  <a:pt x="43" y="174"/>
                  <a:pt x="40" y="176"/>
                  <a:pt x="40" y="176"/>
                </a:cubicBezTo>
                <a:cubicBezTo>
                  <a:pt x="39" y="176"/>
                  <a:pt x="36" y="176"/>
                  <a:pt x="34" y="177"/>
                </a:cubicBezTo>
                <a:cubicBezTo>
                  <a:pt x="33" y="177"/>
                  <a:pt x="31" y="180"/>
                  <a:pt x="30" y="180"/>
                </a:cubicBezTo>
                <a:cubicBezTo>
                  <a:pt x="29" y="180"/>
                  <a:pt x="25" y="180"/>
                  <a:pt x="24" y="180"/>
                </a:cubicBezTo>
                <a:cubicBezTo>
                  <a:pt x="22" y="179"/>
                  <a:pt x="19" y="178"/>
                  <a:pt x="17" y="178"/>
                </a:cubicBezTo>
                <a:cubicBezTo>
                  <a:pt x="16" y="178"/>
                  <a:pt x="13" y="179"/>
                  <a:pt x="12" y="180"/>
                </a:cubicBezTo>
                <a:cubicBezTo>
                  <a:pt x="10" y="180"/>
                  <a:pt x="4" y="180"/>
                  <a:pt x="4" y="180"/>
                </a:cubicBezTo>
                <a:cubicBezTo>
                  <a:pt x="4" y="180"/>
                  <a:pt x="3" y="177"/>
                  <a:pt x="3" y="176"/>
                </a:cubicBezTo>
                <a:cubicBezTo>
                  <a:pt x="3" y="174"/>
                  <a:pt x="3" y="171"/>
                  <a:pt x="3" y="169"/>
                </a:cubicBezTo>
                <a:cubicBezTo>
                  <a:pt x="3" y="168"/>
                  <a:pt x="0" y="166"/>
                  <a:pt x="0" y="165"/>
                </a:cubicBezTo>
                <a:cubicBezTo>
                  <a:pt x="0" y="164"/>
                  <a:pt x="1" y="162"/>
                  <a:pt x="2" y="161"/>
                </a:cubicBezTo>
                <a:cubicBezTo>
                  <a:pt x="3" y="160"/>
                  <a:pt x="6" y="158"/>
                  <a:pt x="7" y="157"/>
                </a:cubicBezTo>
                <a:cubicBezTo>
                  <a:pt x="8" y="156"/>
                  <a:pt x="9" y="154"/>
                  <a:pt x="10" y="153"/>
                </a:cubicBezTo>
                <a:cubicBezTo>
                  <a:pt x="11" y="151"/>
                  <a:pt x="11" y="148"/>
                  <a:pt x="12" y="147"/>
                </a:cubicBezTo>
                <a:cubicBezTo>
                  <a:pt x="12" y="145"/>
                  <a:pt x="14" y="143"/>
                  <a:pt x="15" y="142"/>
                </a:cubicBezTo>
                <a:cubicBezTo>
                  <a:pt x="17" y="141"/>
                  <a:pt x="23" y="140"/>
                  <a:pt x="24" y="139"/>
                </a:cubicBezTo>
                <a:cubicBezTo>
                  <a:pt x="25" y="138"/>
                  <a:pt x="27" y="135"/>
                  <a:pt x="27" y="134"/>
                </a:cubicBezTo>
                <a:cubicBezTo>
                  <a:pt x="27" y="132"/>
                  <a:pt x="25" y="130"/>
                  <a:pt x="26" y="128"/>
                </a:cubicBezTo>
                <a:cubicBezTo>
                  <a:pt x="26" y="127"/>
                  <a:pt x="27" y="126"/>
                  <a:pt x="28" y="125"/>
                </a:cubicBezTo>
                <a:cubicBezTo>
                  <a:pt x="28" y="125"/>
                  <a:pt x="29" y="124"/>
                  <a:pt x="29" y="124"/>
                </a:cubicBezTo>
                <a:cubicBezTo>
                  <a:pt x="30" y="125"/>
                  <a:pt x="31" y="126"/>
                  <a:pt x="32" y="126"/>
                </a:cubicBezTo>
                <a:cubicBezTo>
                  <a:pt x="33" y="127"/>
                  <a:pt x="36" y="126"/>
                  <a:pt x="38" y="125"/>
                </a:cubicBezTo>
                <a:cubicBezTo>
                  <a:pt x="39" y="124"/>
                  <a:pt x="39" y="121"/>
                  <a:pt x="40" y="119"/>
                </a:cubicBezTo>
                <a:cubicBezTo>
                  <a:pt x="41" y="118"/>
                  <a:pt x="44" y="115"/>
                  <a:pt x="46" y="115"/>
                </a:cubicBezTo>
                <a:cubicBezTo>
                  <a:pt x="48" y="115"/>
                  <a:pt x="50" y="119"/>
                  <a:pt x="52" y="120"/>
                </a:cubicBezTo>
                <a:cubicBezTo>
                  <a:pt x="53" y="120"/>
                  <a:pt x="56" y="120"/>
                  <a:pt x="57" y="120"/>
                </a:cubicBezTo>
                <a:cubicBezTo>
                  <a:pt x="60" y="120"/>
                  <a:pt x="64" y="122"/>
                  <a:pt x="66" y="122"/>
                </a:cubicBezTo>
                <a:cubicBezTo>
                  <a:pt x="68" y="122"/>
                  <a:pt x="72" y="122"/>
                  <a:pt x="74" y="121"/>
                </a:cubicBezTo>
                <a:cubicBezTo>
                  <a:pt x="75" y="120"/>
                  <a:pt x="75" y="117"/>
                  <a:pt x="76" y="116"/>
                </a:cubicBezTo>
                <a:cubicBezTo>
                  <a:pt x="78" y="114"/>
                  <a:pt x="82" y="112"/>
                  <a:pt x="84" y="110"/>
                </a:cubicBezTo>
                <a:cubicBezTo>
                  <a:pt x="85" y="109"/>
                  <a:pt x="89" y="109"/>
                  <a:pt x="90" y="107"/>
                </a:cubicBezTo>
                <a:cubicBezTo>
                  <a:pt x="91" y="105"/>
                  <a:pt x="91" y="101"/>
                  <a:pt x="90" y="99"/>
                </a:cubicBezTo>
                <a:cubicBezTo>
                  <a:pt x="90" y="98"/>
                  <a:pt x="90" y="95"/>
                  <a:pt x="90" y="94"/>
                </a:cubicBezTo>
                <a:cubicBezTo>
                  <a:pt x="90" y="92"/>
                  <a:pt x="93" y="89"/>
                  <a:pt x="93" y="87"/>
                </a:cubicBezTo>
                <a:cubicBezTo>
                  <a:pt x="93" y="86"/>
                  <a:pt x="92" y="83"/>
                  <a:pt x="92" y="82"/>
                </a:cubicBezTo>
                <a:cubicBezTo>
                  <a:pt x="91" y="81"/>
                  <a:pt x="90" y="79"/>
                  <a:pt x="90" y="78"/>
                </a:cubicBezTo>
                <a:cubicBezTo>
                  <a:pt x="90" y="76"/>
                  <a:pt x="91" y="74"/>
                  <a:pt x="92" y="73"/>
                </a:cubicBezTo>
                <a:cubicBezTo>
                  <a:pt x="94" y="71"/>
                  <a:pt x="100" y="67"/>
                  <a:pt x="102" y="65"/>
                </a:cubicBezTo>
                <a:cubicBezTo>
                  <a:pt x="104" y="62"/>
                  <a:pt x="107" y="55"/>
                  <a:pt x="108" y="51"/>
                </a:cubicBezTo>
                <a:cubicBezTo>
                  <a:pt x="109" y="48"/>
                  <a:pt x="110" y="40"/>
                  <a:pt x="112" y="37"/>
                </a:cubicBezTo>
                <a:cubicBezTo>
                  <a:pt x="113" y="36"/>
                  <a:pt x="115" y="33"/>
                  <a:pt x="117" y="33"/>
                </a:cubicBezTo>
                <a:cubicBezTo>
                  <a:pt x="118" y="33"/>
                  <a:pt x="121" y="34"/>
                  <a:pt x="121" y="35"/>
                </a:cubicBezTo>
                <a:cubicBezTo>
                  <a:pt x="123" y="37"/>
                  <a:pt x="124" y="43"/>
                  <a:pt x="126" y="44"/>
                </a:cubicBezTo>
                <a:cubicBezTo>
                  <a:pt x="128" y="46"/>
                  <a:pt x="132" y="47"/>
                  <a:pt x="134" y="47"/>
                </a:cubicBezTo>
                <a:cubicBezTo>
                  <a:pt x="136" y="46"/>
                  <a:pt x="137" y="43"/>
                  <a:pt x="138" y="42"/>
                </a:cubicBezTo>
                <a:cubicBezTo>
                  <a:pt x="139" y="41"/>
                  <a:pt x="140" y="37"/>
                  <a:pt x="141" y="36"/>
                </a:cubicBezTo>
                <a:cubicBezTo>
                  <a:pt x="142" y="34"/>
                  <a:pt x="144" y="31"/>
                  <a:pt x="146" y="30"/>
                </a:cubicBezTo>
                <a:cubicBezTo>
                  <a:pt x="148" y="29"/>
                  <a:pt x="152" y="31"/>
                  <a:pt x="154" y="31"/>
                </a:cubicBezTo>
                <a:cubicBezTo>
                  <a:pt x="158" y="30"/>
                  <a:pt x="165" y="30"/>
                  <a:pt x="168" y="28"/>
                </a:cubicBezTo>
                <a:cubicBezTo>
                  <a:pt x="170" y="27"/>
                  <a:pt x="171" y="23"/>
                  <a:pt x="173" y="22"/>
                </a:cubicBezTo>
                <a:cubicBezTo>
                  <a:pt x="174" y="21"/>
                  <a:pt x="177" y="19"/>
                  <a:pt x="178" y="19"/>
                </a:cubicBezTo>
                <a:cubicBezTo>
                  <a:pt x="181" y="18"/>
                  <a:pt x="186" y="17"/>
                  <a:pt x="189" y="17"/>
                </a:cubicBezTo>
                <a:cubicBezTo>
                  <a:pt x="190" y="18"/>
                  <a:pt x="193" y="18"/>
                  <a:pt x="194" y="19"/>
                </a:cubicBezTo>
                <a:cubicBezTo>
                  <a:pt x="196" y="21"/>
                  <a:pt x="195" y="26"/>
                  <a:pt x="196" y="27"/>
                </a:cubicBezTo>
                <a:cubicBezTo>
                  <a:pt x="198" y="28"/>
                  <a:pt x="201" y="27"/>
                  <a:pt x="202" y="26"/>
                </a:cubicBezTo>
                <a:cubicBezTo>
                  <a:pt x="205" y="26"/>
                  <a:pt x="211" y="26"/>
                  <a:pt x="213" y="24"/>
                </a:cubicBezTo>
                <a:cubicBezTo>
                  <a:pt x="216" y="22"/>
                  <a:pt x="219" y="15"/>
                  <a:pt x="220" y="11"/>
                </a:cubicBezTo>
                <a:cubicBezTo>
                  <a:pt x="221" y="9"/>
                  <a:pt x="221" y="4"/>
                  <a:pt x="223" y="3"/>
                </a:cubicBezTo>
                <a:cubicBezTo>
                  <a:pt x="224" y="1"/>
                  <a:pt x="229" y="1"/>
                  <a:pt x="231" y="0"/>
                </a:cubicBezTo>
                <a:cubicBezTo>
                  <a:pt x="233" y="0"/>
                  <a:pt x="238" y="0"/>
                  <a:pt x="241" y="1"/>
                </a:cubicBezTo>
                <a:cubicBezTo>
                  <a:pt x="242" y="2"/>
                  <a:pt x="245" y="3"/>
                  <a:pt x="246" y="4"/>
                </a:cubicBezTo>
                <a:cubicBezTo>
                  <a:pt x="247" y="6"/>
                  <a:pt x="249" y="10"/>
                  <a:pt x="251" y="12"/>
                </a:cubicBezTo>
                <a:cubicBezTo>
                  <a:pt x="252" y="13"/>
                  <a:pt x="257" y="14"/>
                  <a:pt x="259" y="14"/>
                </a:cubicBezTo>
                <a:cubicBezTo>
                  <a:pt x="260" y="14"/>
                  <a:pt x="261" y="14"/>
                  <a:pt x="263" y="14"/>
                </a:cubicBezTo>
                <a:close/>
              </a:path>
            </a:pathLst>
          </a:custGeom>
          <a:solidFill>
            <a:schemeClr val="accent1">
              <a:lumMod val="20000"/>
              <a:lumOff val="80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54" name="Freeform 30">
            <a:extLst>
              <a:ext uri="{FF2B5EF4-FFF2-40B4-BE49-F238E27FC236}">
                <a16:creationId xmlns="" xmlns:a16="http://schemas.microsoft.com/office/drawing/2014/main" id="{678B53E1-C1D8-E94F-9FED-1A287BFFBA06}"/>
              </a:ext>
            </a:extLst>
          </p:cNvPr>
          <p:cNvSpPr>
            <a:spLocks/>
          </p:cNvSpPr>
          <p:nvPr/>
        </p:nvSpPr>
        <p:spPr bwMode="auto">
          <a:xfrm>
            <a:off x="7079174" y="1987124"/>
            <a:ext cx="1116875" cy="1219074"/>
          </a:xfrm>
          <a:custGeom>
            <a:avLst/>
            <a:gdLst/>
            <a:ahLst/>
            <a:cxnLst>
              <a:cxn ang="0">
                <a:pos x="334" y="361"/>
              </a:cxn>
              <a:cxn ang="0">
                <a:pos x="337" y="391"/>
              </a:cxn>
              <a:cxn ang="0">
                <a:pos x="327" y="415"/>
              </a:cxn>
              <a:cxn ang="0">
                <a:pos x="313" y="428"/>
              </a:cxn>
              <a:cxn ang="0">
                <a:pos x="296" y="446"/>
              </a:cxn>
              <a:cxn ang="0">
                <a:pos x="252" y="436"/>
              </a:cxn>
              <a:cxn ang="0">
                <a:pos x="238" y="445"/>
              </a:cxn>
              <a:cxn ang="0">
                <a:pos x="224" y="441"/>
              </a:cxn>
              <a:cxn ang="0">
                <a:pos x="227" y="430"/>
              </a:cxn>
              <a:cxn ang="0">
                <a:pos x="232" y="406"/>
              </a:cxn>
              <a:cxn ang="0">
                <a:pos x="218" y="395"/>
              </a:cxn>
              <a:cxn ang="0">
                <a:pos x="194" y="364"/>
              </a:cxn>
              <a:cxn ang="0">
                <a:pos x="164" y="353"/>
              </a:cxn>
              <a:cxn ang="0">
                <a:pos x="170" y="332"/>
              </a:cxn>
              <a:cxn ang="0">
                <a:pos x="138" y="320"/>
              </a:cxn>
              <a:cxn ang="0">
                <a:pos x="125" y="322"/>
              </a:cxn>
              <a:cxn ang="0">
                <a:pos x="130" y="301"/>
              </a:cxn>
              <a:cxn ang="0">
                <a:pos x="129" y="257"/>
              </a:cxn>
              <a:cxn ang="0">
                <a:pos x="118" y="234"/>
              </a:cxn>
              <a:cxn ang="0">
                <a:pos x="97" y="202"/>
              </a:cxn>
              <a:cxn ang="0">
                <a:pos x="96" y="180"/>
              </a:cxn>
              <a:cxn ang="0">
                <a:pos x="89" y="148"/>
              </a:cxn>
              <a:cxn ang="0">
                <a:pos x="79" y="109"/>
              </a:cxn>
              <a:cxn ang="0">
                <a:pos x="58" y="91"/>
              </a:cxn>
              <a:cxn ang="0">
                <a:pos x="41" y="66"/>
              </a:cxn>
              <a:cxn ang="0">
                <a:pos x="15" y="32"/>
              </a:cxn>
              <a:cxn ang="0">
                <a:pos x="7" y="19"/>
              </a:cxn>
              <a:cxn ang="0">
                <a:pos x="29" y="1"/>
              </a:cxn>
              <a:cxn ang="0">
                <a:pos x="49" y="18"/>
              </a:cxn>
              <a:cxn ang="0">
                <a:pos x="87" y="40"/>
              </a:cxn>
              <a:cxn ang="0">
                <a:pos x="98" y="36"/>
              </a:cxn>
              <a:cxn ang="0">
                <a:pos x="129" y="65"/>
              </a:cxn>
              <a:cxn ang="0">
                <a:pos x="165" y="64"/>
              </a:cxn>
              <a:cxn ang="0">
                <a:pos x="197" y="70"/>
              </a:cxn>
              <a:cxn ang="0">
                <a:pos x="225" y="78"/>
              </a:cxn>
              <a:cxn ang="0">
                <a:pos x="242" y="64"/>
              </a:cxn>
              <a:cxn ang="0">
                <a:pos x="264" y="49"/>
              </a:cxn>
              <a:cxn ang="0">
                <a:pos x="289" y="60"/>
              </a:cxn>
              <a:cxn ang="0">
                <a:pos x="311" y="71"/>
              </a:cxn>
              <a:cxn ang="0">
                <a:pos x="318" y="82"/>
              </a:cxn>
              <a:cxn ang="0">
                <a:pos x="310" y="108"/>
              </a:cxn>
              <a:cxn ang="0">
                <a:pos x="340" y="135"/>
              </a:cxn>
              <a:cxn ang="0">
                <a:pos x="369" y="147"/>
              </a:cxn>
              <a:cxn ang="0">
                <a:pos x="390" y="145"/>
              </a:cxn>
              <a:cxn ang="0">
                <a:pos x="409" y="149"/>
              </a:cxn>
              <a:cxn ang="0">
                <a:pos x="399" y="165"/>
              </a:cxn>
              <a:cxn ang="0">
                <a:pos x="390" y="186"/>
              </a:cxn>
              <a:cxn ang="0">
                <a:pos x="376" y="209"/>
              </a:cxn>
              <a:cxn ang="0">
                <a:pos x="380" y="231"/>
              </a:cxn>
              <a:cxn ang="0">
                <a:pos x="388" y="255"/>
              </a:cxn>
              <a:cxn ang="0">
                <a:pos x="363" y="279"/>
              </a:cxn>
              <a:cxn ang="0">
                <a:pos x="353" y="298"/>
              </a:cxn>
              <a:cxn ang="0">
                <a:pos x="363" y="329"/>
              </a:cxn>
            </a:cxnLst>
            <a:rect l="0" t="0" r="r" b="b"/>
            <a:pathLst>
              <a:path w="412" h="450">
                <a:moveTo>
                  <a:pt x="353" y="347"/>
                </a:moveTo>
                <a:cubicBezTo>
                  <a:pt x="352" y="347"/>
                  <a:pt x="351" y="347"/>
                  <a:pt x="351" y="348"/>
                </a:cubicBezTo>
                <a:cubicBezTo>
                  <a:pt x="349" y="349"/>
                  <a:pt x="344" y="349"/>
                  <a:pt x="342" y="350"/>
                </a:cubicBezTo>
                <a:cubicBezTo>
                  <a:pt x="340" y="350"/>
                  <a:pt x="338" y="353"/>
                  <a:pt x="337" y="354"/>
                </a:cubicBezTo>
                <a:cubicBezTo>
                  <a:pt x="336" y="356"/>
                  <a:pt x="334" y="359"/>
                  <a:pt x="334" y="361"/>
                </a:cubicBezTo>
                <a:cubicBezTo>
                  <a:pt x="334" y="363"/>
                  <a:pt x="336" y="366"/>
                  <a:pt x="337" y="368"/>
                </a:cubicBezTo>
                <a:cubicBezTo>
                  <a:pt x="338" y="370"/>
                  <a:pt x="341" y="372"/>
                  <a:pt x="342" y="373"/>
                </a:cubicBezTo>
                <a:cubicBezTo>
                  <a:pt x="343" y="375"/>
                  <a:pt x="344" y="379"/>
                  <a:pt x="344" y="381"/>
                </a:cubicBezTo>
                <a:cubicBezTo>
                  <a:pt x="344" y="382"/>
                  <a:pt x="342" y="385"/>
                  <a:pt x="341" y="386"/>
                </a:cubicBezTo>
                <a:cubicBezTo>
                  <a:pt x="340" y="387"/>
                  <a:pt x="338" y="390"/>
                  <a:pt x="337" y="391"/>
                </a:cubicBezTo>
                <a:cubicBezTo>
                  <a:pt x="336" y="392"/>
                  <a:pt x="333" y="393"/>
                  <a:pt x="332" y="394"/>
                </a:cubicBezTo>
                <a:cubicBezTo>
                  <a:pt x="332" y="395"/>
                  <a:pt x="331" y="398"/>
                  <a:pt x="331" y="399"/>
                </a:cubicBezTo>
                <a:cubicBezTo>
                  <a:pt x="331" y="401"/>
                  <a:pt x="333" y="404"/>
                  <a:pt x="332" y="406"/>
                </a:cubicBezTo>
                <a:cubicBezTo>
                  <a:pt x="332" y="407"/>
                  <a:pt x="330" y="408"/>
                  <a:pt x="329" y="409"/>
                </a:cubicBezTo>
                <a:cubicBezTo>
                  <a:pt x="328" y="411"/>
                  <a:pt x="326" y="415"/>
                  <a:pt x="327" y="415"/>
                </a:cubicBezTo>
                <a:cubicBezTo>
                  <a:pt x="326" y="415"/>
                  <a:pt x="319" y="417"/>
                  <a:pt x="316" y="417"/>
                </a:cubicBezTo>
                <a:cubicBezTo>
                  <a:pt x="314" y="418"/>
                  <a:pt x="310" y="418"/>
                  <a:pt x="309" y="418"/>
                </a:cubicBezTo>
                <a:cubicBezTo>
                  <a:pt x="307" y="419"/>
                  <a:pt x="304" y="421"/>
                  <a:pt x="304" y="423"/>
                </a:cubicBezTo>
                <a:cubicBezTo>
                  <a:pt x="304" y="424"/>
                  <a:pt x="305" y="427"/>
                  <a:pt x="306" y="428"/>
                </a:cubicBezTo>
                <a:cubicBezTo>
                  <a:pt x="308" y="429"/>
                  <a:pt x="311" y="427"/>
                  <a:pt x="313" y="428"/>
                </a:cubicBezTo>
                <a:cubicBezTo>
                  <a:pt x="314" y="429"/>
                  <a:pt x="317" y="431"/>
                  <a:pt x="317" y="433"/>
                </a:cubicBezTo>
                <a:cubicBezTo>
                  <a:pt x="318" y="435"/>
                  <a:pt x="316" y="438"/>
                  <a:pt x="315" y="439"/>
                </a:cubicBezTo>
                <a:cubicBezTo>
                  <a:pt x="314" y="441"/>
                  <a:pt x="311" y="442"/>
                  <a:pt x="309" y="443"/>
                </a:cubicBezTo>
                <a:cubicBezTo>
                  <a:pt x="308" y="444"/>
                  <a:pt x="305" y="444"/>
                  <a:pt x="303" y="444"/>
                </a:cubicBezTo>
                <a:cubicBezTo>
                  <a:pt x="301" y="445"/>
                  <a:pt x="297" y="445"/>
                  <a:pt x="296" y="446"/>
                </a:cubicBezTo>
                <a:cubicBezTo>
                  <a:pt x="295" y="447"/>
                  <a:pt x="294" y="449"/>
                  <a:pt x="292" y="450"/>
                </a:cubicBezTo>
                <a:cubicBezTo>
                  <a:pt x="289" y="449"/>
                  <a:pt x="283" y="447"/>
                  <a:pt x="281" y="445"/>
                </a:cubicBezTo>
                <a:cubicBezTo>
                  <a:pt x="277" y="444"/>
                  <a:pt x="270" y="441"/>
                  <a:pt x="267" y="440"/>
                </a:cubicBezTo>
                <a:cubicBezTo>
                  <a:pt x="264" y="440"/>
                  <a:pt x="258" y="439"/>
                  <a:pt x="255" y="438"/>
                </a:cubicBezTo>
                <a:cubicBezTo>
                  <a:pt x="254" y="438"/>
                  <a:pt x="253" y="436"/>
                  <a:pt x="252" y="436"/>
                </a:cubicBezTo>
                <a:cubicBezTo>
                  <a:pt x="251" y="436"/>
                  <a:pt x="248" y="436"/>
                  <a:pt x="247" y="436"/>
                </a:cubicBezTo>
                <a:cubicBezTo>
                  <a:pt x="246" y="436"/>
                  <a:pt x="243" y="436"/>
                  <a:pt x="242" y="436"/>
                </a:cubicBezTo>
                <a:cubicBezTo>
                  <a:pt x="241" y="437"/>
                  <a:pt x="240" y="437"/>
                  <a:pt x="239" y="438"/>
                </a:cubicBezTo>
                <a:cubicBezTo>
                  <a:pt x="239" y="439"/>
                  <a:pt x="240" y="441"/>
                  <a:pt x="240" y="442"/>
                </a:cubicBezTo>
                <a:cubicBezTo>
                  <a:pt x="240" y="443"/>
                  <a:pt x="239" y="444"/>
                  <a:pt x="238" y="445"/>
                </a:cubicBezTo>
                <a:cubicBezTo>
                  <a:pt x="238" y="446"/>
                  <a:pt x="238" y="447"/>
                  <a:pt x="238" y="448"/>
                </a:cubicBezTo>
                <a:cubicBezTo>
                  <a:pt x="237" y="449"/>
                  <a:pt x="233" y="450"/>
                  <a:pt x="232" y="450"/>
                </a:cubicBezTo>
                <a:cubicBezTo>
                  <a:pt x="231" y="450"/>
                  <a:pt x="229" y="450"/>
                  <a:pt x="229" y="449"/>
                </a:cubicBezTo>
                <a:cubicBezTo>
                  <a:pt x="228" y="449"/>
                  <a:pt x="229" y="446"/>
                  <a:pt x="229" y="445"/>
                </a:cubicBezTo>
                <a:cubicBezTo>
                  <a:pt x="228" y="444"/>
                  <a:pt x="226" y="442"/>
                  <a:pt x="224" y="441"/>
                </a:cubicBezTo>
                <a:cubicBezTo>
                  <a:pt x="223" y="441"/>
                  <a:pt x="220" y="442"/>
                  <a:pt x="219" y="441"/>
                </a:cubicBezTo>
                <a:cubicBezTo>
                  <a:pt x="219" y="441"/>
                  <a:pt x="218" y="439"/>
                  <a:pt x="218" y="438"/>
                </a:cubicBezTo>
                <a:cubicBezTo>
                  <a:pt x="218" y="437"/>
                  <a:pt x="219" y="434"/>
                  <a:pt x="219" y="432"/>
                </a:cubicBezTo>
                <a:cubicBezTo>
                  <a:pt x="220" y="432"/>
                  <a:pt x="221" y="430"/>
                  <a:pt x="222" y="429"/>
                </a:cubicBezTo>
                <a:cubicBezTo>
                  <a:pt x="223" y="429"/>
                  <a:pt x="226" y="429"/>
                  <a:pt x="227" y="430"/>
                </a:cubicBezTo>
                <a:cubicBezTo>
                  <a:pt x="228" y="430"/>
                  <a:pt x="231" y="431"/>
                  <a:pt x="232" y="430"/>
                </a:cubicBezTo>
                <a:cubicBezTo>
                  <a:pt x="233" y="430"/>
                  <a:pt x="234" y="426"/>
                  <a:pt x="234" y="425"/>
                </a:cubicBezTo>
                <a:cubicBezTo>
                  <a:pt x="235" y="423"/>
                  <a:pt x="236" y="419"/>
                  <a:pt x="235" y="416"/>
                </a:cubicBezTo>
                <a:cubicBezTo>
                  <a:pt x="235" y="415"/>
                  <a:pt x="233" y="413"/>
                  <a:pt x="233" y="411"/>
                </a:cubicBezTo>
                <a:cubicBezTo>
                  <a:pt x="233" y="410"/>
                  <a:pt x="233" y="407"/>
                  <a:pt x="232" y="406"/>
                </a:cubicBezTo>
                <a:cubicBezTo>
                  <a:pt x="232" y="405"/>
                  <a:pt x="229" y="406"/>
                  <a:pt x="228" y="406"/>
                </a:cubicBezTo>
                <a:cubicBezTo>
                  <a:pt x="228" y="406"/>
                  <a:pt x="227" y="408"/>
                  <a:pt x="226" y="408"/>
                </a:cubicBezTo>
                <a:cubicBezTo>
                  <a:pt x="225" y="408"/>
                  <a:pt x="225" y="404"/>
                  <a:pt x="224" y="403"/>
                </a:cubicBezTo>
                <a:cubicBezTo>
                  <a:pt x="223" y="402"/>
                  <a:pt x="222" y="398"/>
                  <a:pt x="221" y="397"/>
                </a:cubicBezTo>
                <a:cubicBezTo>
                  <a:pt x="220" y="396"/>
                  <a:pt x="219" y="396"/>
                  <a:pt x="218" y="395"/>
                </a:cubicBezTo>
                <a:cubicBezTo>
                  <a:pt x="218" y="394"/>
                  <a:pt x="220" y="392"/>
                  <a:pt x="219" y="391"/>
                </a:cubicBezTo>
                <a:cubicBezTo>
                  <a:pt x="219" y="390"/>
                  <a:pt x="216" y="389"/>
                  <a:pt x="214" y="389"/>
                </a:cubicBezTo>
                <a:cubicBezTo>
                  <a:pt x="212" y="388"/>
                  <a:pt x="207" y="388"/>
                  <a:pt x="205" y="386"/>
                </a:cubicBezTo>
                <a:cubicBezTo>
                  <a:pt x="204" y="384"/>
                  <a:pt x="205" y="377"/>
                  <a:pt x="203" y="375"/>
                </a:cubicBezTo>
                <a:cubicBezTo>
                  <a:pt x="202" y="372"/>
                  <a:pt x="197" y="366"/>
                  <a:pt x="194" y="364"/>
                </a:cubicBezTo>
                <a:cubicBezTo>
                  <a:pt x="191" y="363"/>
                  <a:pt x="185" y="363"/>
                  <a:pt x="183" y="362"/>
                </a:cubicBezTo>
                <a:cubicBezTo>
                  <a:pt x="181" y="362"/>
                  <a:pt x="179" y="361"/>
                  <a:pt x="178" y="360"/>
                </a:cubicBezTo>
                <a:cubicBezTo>
                  <a:pt x="177" y="360"/>
                  <a:pt x="175" y="361"/>
                  <a:pt x="174" y="361"/>
                </a:cubicBezTo>
                <a:cubicBezTo>
                  <a:pt x="172" y="360"/>
                  <a:pt x="169" y="358"/>
                  <a:pt x="167" y="357"/>
                </a:cubicBezTo>
                <a:cubicBezTo>
                  <a:pt x="166" y="356"/>
                  <a:pt x="164" y="354"/>
                  <a:pt x="164" y="353"/>
                </a:cubicBezTo>
                <a:cubicBezTo>
                  <a:pt x="164" y="352"/>
                  <a:pt x="164" y="350"/>
                  <a:pt x="164" y="350"/>
                </a:cubicBezTo>
                <a:cubicBezTo>
                  <a:pt x="165" y="349"/>
                  <a:pt x="167" y="348"/>
                  <a:pt x="168" y="347"/>
                </a:cubicBezTo>
                <a:cubicBezTo>
                  <a:pt x="169" y="346"/>
                  <a:pt x="169" y="343"/>
                  <a:pt x="169" y="341"/>
                </a:cubicBezTo>
                <a:cubicBezTo>
                  <a:pt x="170" y="340"/>
                  <a:pt x="168" y="338"/>
                  <a:pt x="168" y="337"/>
                </a:cubicBezTo>
                <a:cubicBezTo>
                  <a:pt x="168" y="335"/>
                  <a:pt x="170" y="333"/>
                  <a:pt x="170" y="332"/>
                </a:cubicBezTo>
                <a:cubicBezTo>
                  <a:pt x="169" y="331"/>
                  <a:pt x="168" y="329"/>
                  <a:pt x="167" y="328"/>
                </a:cubicBezTo>
                <a:cubicBezTo>
                  <a:pt x="165" y="326"/>
                  <a:pt x="160" y="324"/>
                  <a:pt x="157" y="323"/>
                </a:cubicBezTo>
                <a:cubicBezTo>
                  <a:pt x="156" y="322"/>
                  <a:pt x="152" y="322"/>
                  <a:pt x="151" y="321"/>
                </a:cubicBezTo>
                <a:cubicBezTo>
                  <a:pt x="149" y="321"/>
                  <a:pt x="146" y="323"/>
                  <a:pt x="144" y="323"/>
                </a:cubicBezTo>
                <a:cubicBezTo>
                  <a:pt x="143" y="322"/>
                  <a:pt x="140" y="319"/>
                  <a:pt x="138" y="320"/>
                </a:cubicBezTo>
                <a:cubicBezTo>
                  <a:pt x="137" y="320"/>
                  <a:pt x="137" y="322"/>
                  <a:pt x="136" y="323"/>
                </a:cubicBezTo>
                <a:cubicBezTo>
                  <a:pt x="136" y="324"/>
                  <a:pt x="137" y="326"/>
                  <a:pt x="136" y="327"/>
                </a:cubicBezTo>
                <a:cubicBezTo>
                  <a:pt x="136" y="327"/>
                  <a:pt x="134" y="329"/>
                  <a:pt x="133" y="329"/>
                </a:cubicBezTo>
                <a:cubicBezTo>
                  <a:pt x="132" y="329"/>
                  <a:pt x="129" y="327"/>
                  <a:pt x="128" y="326"/>
                </a:cubicBezTo>
                <a:cubicBezTo>
                  <a:pt x="127" y="325"/>
                  <a:pt x="125" y="323"/>
                  <a:pt x="125" y="322"/>
                </a:cubicBezTo>
                <a:cubicBezTo>
                  <a:pt x="124" y="321"/>
                  <a:pt x="123" y="319"/>
                  <a:pt x="123" y="317"/>
                </a:cubicBezTo>
                <a:cubicBezTo>
                  <a:pt x="124" y="316"/>
                  <a:pt x="125" y="313"/>
                  <a:pt x="126" y="313"/>
                </a:cubicBezTo>
                <a:cubicBezTo>
                  <a:pt x="126" y="312"/>
                  <a:pt x="128" y="313"/>
                  <a:pt x="128" y="313"/>
                </a:cubicBezTo>
                <a:cubicBezTo>
                  <a:pt x="129" y="311"/>
                  <a:pt x="128" y="308"/>
                  <a:pt x="128" y="306"/>
                </a:cubicBezTo>
                <a:cubicBezTo>
                  <a:pt x="128" y="305"/>
                  <a:pt x="130" y="302"/>
                  <a:pt x="130" y="301"/>
                </a:cubicBezTo>
                <a:cubicBezTo>
                  <a:pt x="131" y="300"/>
                  <a:pt x="132" y="298"/>
                  <a:pt x="132" y="297"/>
                </a:cubicBezTo>
                <a:cubicBezTo>
                  <a:pt x="133" y="294"/>
                  <a:pt x="132" y="287"/>
                  <a:pt x="132" y="284"/>
                </a:cubicBezTo>
                <a:cubicBezTo>
                  <a:pt x="132" y="280"/>
                  <a:pt x="132" y="272"/>
                  <a:pt x="131" y="268"/>
                </a:cubicBezTo>
                <a:cubicBezTo>
                  <a:pt x="131" y="267"/>
                  <a:pt x="130" y="265"/>
                  <a:pt x="129" y="264"/>
                </a:cubicBezTo>
                <a:cubicBezTo>
                  <a:pt x="129" y="262"/>
                  <a:pt x="129" y="259"/>
                  <a:pt x="129" y="257"/>
                </a:cubicBezTo>
                <a:cubicBezTo>
                  <a:pt x="129" y="256"/>
                  <a:pt x="126" y="253"/>
                  <a:pt x="125" y="252"/>
                </a:cubicBezTo>
                <a:cubicBezTo>
                  <a:pt x="125" y="251"/>
                  <a:pt x="124" y="248"/>
                  <a:pt x="123" y="247"/>
                </a:cubicBezTo>
                <a:cubicBezTo>
                  <a:pt x="123" y="246"/>
                  <a:pt x="121" y="244"/>
                  <a:pt x="120" y="243"/>
                </a:cubicBezTo>
                <a:cubicBezTo>
                  <a:pt x="119" y="243"/>
                  <a:pt x="119" y="242"/>
                  <a:pt x="118" y="241"/>
                </a:cubicBezTo>
                <a:cubicBezTo>
                  <a:pt x="118" y="240"/>
                  <a:pt x="119" y="236"/>
                  <a:pt x="118" y="234"/>
                </a:cubicBezTo>
                <a:cubicBezTo>
                  <a:pt x="118" y="232"/>
                  <a:pt x="115" y="229"/>
                  <a:pt x="114" y="227"/>
                </a:cubicBezTo>
                <a:cubicBezTo>
                  <a:pt x="112" y="224"/>
                  <a:pt x="109" y="219"/>
                  <a:pt x="107" y="216"/>
                </a:cubicBezTo>
                <a:cubicBezTo>
                  <a:pt x="106" y="215"/>
                  <a:pt x="103" y="214"/>
                  <a:pt x="101" y="213"/>
                </a:cubicBezTo>
                <a:cubicBezTo>
                  <a:pt x="100" y="212"/>
                  <a:pt x="99" y="209"/>
                  <a:pt x="99" y="208"/>
                </a:cubicBezTo>
                <a:cubicBezTo>
                  <a:pt x="98" y="207"/>
                  <a:pt x="98" y="203"/>
                  <a:pt x="97" y="202"/>
                </a:cubicBezTo>
                <a:cubicBezTo>
                  <a:pt x="97" y="201"/>
                  <a:pt x="95" y="199"/>
                  <a:pt x="94" y="198"/>
                </a:cubicBezTo>
                <a:cubicBezTo>
                  <a:pt x="93" y="197"/>
                  <a:pt x="93" y="195"/>
                  <a:pt x="93" y="193"/>
                </a:cubicBezTo>
                <a:cubicBezTo>
                  <a:pt x="93" y="192"/>
                  <a:pt x="95" y="191"/>
                  <a:pt x="95" y="190"/>
                </a:cubicBezTo>
                <a:cubicBezTo>
                  <a:pt x="96" y="189"/>
                  <a:pt x="95" y="187"/>
                  <a:pt x="95" y="186"/>
                </a:cubicBezTo>
                <a:cubicBezTo>
                  <a:pt x="96" y="185"/>
                  <a:pt x="96" y="182"/>
                  <a:pt x="96" y="180"/>
                </a:cubicBezTo>
                <a:cubicBezTo>
                  <a:pt x="96" y="178"/>
                  <a:pt x="96" y="175"/>
                  <a:pt x="95" y="173"/>
                </a:cubicBezTo>
                <a:cubicBezTo>
                  <a:pt x="94" y="172"/>
                  <a:pt x="91" y="171"/>
                  <a:pt x="91" y="170"/>
                </a:cubicBezTo>
                <a:cubicBezTo>
                  <a:pt x="90" y="169"/>
                  <a:pt x="88" y="166"/>
                  <a:pt x="88" y="165"/>
                </a:cubicBezTo>
                <a:cubicBezTo>
                  <a:pt x="87" y="163"/>
                  <a:pt x="89" y="158"/>
                  <a:pt x="89" y="156"/>
                </a:cubicBezTo>
                <a:cubicBezTo>
                  <a:pt x="89" y="154"/>
                  <a:pt x="89" y="150"/>
                  <a:pt x="89" y="148"/>
                </a:cubicBezTo>
                <a:cubicBezTo>
                  <a:pt x="89" y="146"/>
                  <a:pt x="87" y="142"/>
                  <a:pt x="86" y="140"/>
                </a:cubicBezTo>
                <a:cubicBezTo>
                  <a:pt x="86" y="139"/>
                  <a:pt x="87" y="136"/>
                  <a:pt x="87" y="135"/>
                </a:cubicBezTo>
                <a:cubicBezTo>
                  <a:pt x="87" y="133"/>
                  <a:pt x="87" y="130"/>
                  <a:pt x="87" y="128"/>
                </a:cubicBezTo>
                <a:cubicBezTo>
                  <a:pt x="86" y="126"/>
                  <a:pt x="83" y="121"/>
                  <a:pt x="82" y="119"/>
                </a:cubicBezTo>
                <a:cubicBezTo>
                  <a:pt x="81" y="117"/>
                  <a:pt x="80" y="111"/>
                  <a:pt x="79" y="109"/>
                </a:cubicBezTo>
                <a:cubicBezTo>
                  <a:pt x="78" y="108"/>
                  <a:pt x="76" y="106"/>
                  <a:pt x="76" y="105"/>
                </a:cubicBezTo>
                <a:cubicBezTo>
                  <a:pt x="75" y="105"/>
                  <a:pt x="73" y="103"/>
                  <a:pt x="73" y="102"/>
                </a:cubicBezTo>
                <a:cubicBezTo>
                  <a:pt x="72" y="101"/>
                  <a:pt x="70" y="98"/>
                  <a:pt x="69" y="97"/>
                </a:cubicBezTo>
                <a:cubicBezTo>
                  <a:pt x="68" y="96"/>
                  <a:pt x="65" y="96"/>
                  <a:pt x="64" y="95"/>
                </a:cubicBezTo>
                <a:cubicBezTo>
                  <a:pt x="62" y="94"/>
                  <a:pt x="59" y="92"/>
                  <a:pt x="58" y="91"/>
                </a:cubicBezTo>
                <a:cubicBezTo>
                  <a:pt x="58" y="91"/>
                  <a:pt x="57" y="91"/>
                  <a:pt x="57" y="90"/>
                </a:cubicBezTo>
                <a:cubicBezTo>
                  <a:pt x="57" y="89"/>
                  <a:pt x="57" y="88"/>
                  <a:pt x="57" y="87"/>
                </a:cubicBezTo>
                <a:cubicBezTo>
                  <a:pt x="57" y="84"/>
                  <a:pt x="56" y="78"/>
                  <a:pt x="55" y="75"/>
                </a:cubicBezTo>
                <a:cubicBezTo>
                  <a:pt x="54" y="73"/>
                  <a:pt x="50" y="70"/>
                  <a:pt x="48" y="69"/>
                </a:cubicBezTo>
                <a:cubicBezTo>
                  <a:pt x="47" y="68"/>
                  <a:pt x="43" y="67"/>
                  <a:pt x="41" y="66"/>
                </a:cubicBezTo>
                <a:cubicBezTo>
                  <a:pt x="39" y="65"/>
                  <a:pt x="35" y="62"/>
                  <a:pt x="33" y="61"/>
                </a:cubicBezTo>
                <a:cubicBezTo>
                  <a:pt x="32" y="59"/>
                  <a:pt x="30" y="56"/>
                  <a:pt x="28" y="55"/>
                </a:cubicBezTo>
                <a:cubicBezTo>
                  <a:pt x="27" y="54"/>
                  <a:pt x="24" y="53"/>
                  <a:pt x="23" y="51"/>
                </a:cubicBezTo>
                <a:cubicBezTo>
                  <a:pt x="21" y="49"/>
                  <a:pt x="20" y="43"/>
                  <a:pt x="19" y="41"/>
                </a:cubicBezTo>
                <a:cubicBezTo>
                  <a:pt x="18" y="39"/>
                  <a:pt x="16" y="34"/>
                  <a:pt x="15" y="32"/>
                </a:cubicBezTo>
                <a:cubicBezTo>
                  <a:pt x="13" y="31"/>
                  <a:pt x="9" y="30"/>
                  <a:pt x="8" y="29"/>
                </a:cubicBezTo>
                <a:cubicBezTo>
                  <a:pt x="6" y="28"/>
                  <a:pt x="4" y="25"/>
                  <a:pt x="2" y="23"/>
                </a:cubicBezTo>
                <a:cubicBezTo>
                  <a:pt x="2" y="23"/>
                  <a:pt x="1" y="22"/>
                  <a:pt x="0" y="20"/>
                </a:cubicBezTo>
                <a:cubicBezTo>
                  <a:pt x="0" y="20"/>
                  <a:pt x="0" y="20"/>
                  <a:pt x="0" y="20"/>
                </a:cubicBezTo>
                <a:cubicBezTo>
                  <a:pt x="2" y="20"/>
                  <a:pt x="5" y="20"/>
                  <a:pt x="7" y="19"/>
                </a:cubicBezTo>
                <a:cubicBezTo>
                  <a:pt x="8" y="19"/>
                  <a:pt x="11" y="17"/>
                  <a:pt x="12" y="16"/>
                </a:cubicBezTo>
                <a:cubicBezTo>
                  <a:pt x="12" y="15"/>
                  <a:pt x="14" y="14"/>
                  <a:pt x="14" y="13"/>
                </a:cubicBezTo>
                <a:cubicBezTo>
                  <a:pt x="15" y="11"/>
                  <a:pt x="15" y="8"/>
                  <a:pt x="16" y="6"/>
                </a:cubicBezTo>
                <a:cubicBezTo>
                  <a:pt x="17" y="5"/>
                  <a:pt x="20" y="2"/>
                  <a:pt x="22" y="1"/>
                </a:cubicBezTo>
                <a:cubicBezTo>
                  <a:pt x="23" y="0"/>
                  <a:pt x="27" y="0"/>
                  <a:pt x="29" y="1"/>
                </a:cubicBezTo>
                <a:cubicBezTo>
                  <a:pt x="30" y="1"/>
                  <a:pt x="32" y="3"/>
                  <a:pt x="33" y="4"/>
                </a:cubicBezTo>
                <a:cubicBezTo>
                  <a:pt x="34" y="5"/>
                  <a:pt x="38" y="5"/>
                  <a:pt x="40" y="6"/>
                </a:cubicBezTo>
                <a:cubicBezTo>
                  <a:pt x="41" y="6"/>
                  <a:pt x="44" y="5"/>
                  <a:pt x="46" y="5"/>
                </a:cubicBezTo>
                <a:cubicBezTo>
                  <a:pt x="47" y="6"/>
                  <a:pt x="49" y="8"/>
                  <a:pt x="49" y="9"/>
                </a:cubicBezTo>
                <a:cubicBezTo>
                  <a:pt x="50" y="11"/>
                  <a:pt x="49" y="16"/>
                  <a:pt x="49" y="18"/>
                </a:cubicBezTo>
                <a:cubicBezTo>
                  <a:pt x="50" y="19"/>
                  <a:pt x="51" y="21"/>
                  <a:pt x="52" y="22"/>
                </a:cubicBezTo>
                <a:cubicBezTo>
                  <a:pt x="54" y="24"/>
                  <a:pt x="59" y="26"/>
                  <a:pt x="62" y="26"/>
                </a:cubicBezTo>
                <a:cubicBezTo>
                  <a:pt x="65" y="27"/>
                  <a:pt x="70" y="26"/>
                  <a:pt x="73" y="27"/>
                </a:cubicBezTo>
                <a:cubicBezTo>
                  <a:pt x="75" y="28"/>
                  <a:pt x="79" y="30"/>
                  <a:pt x="81" y="31"/>
                </a:cubicBezTo>
                <a:cubicBezTo>
                  <a:pt x="83" y="33"/>
                  <a:pt x="86" y="37"/>
                  <a:pt x="87" y="40"/>
                </a:cubicBezTo>
                <a:cubicBezTo>
                  <a:pt x="88" y="41"/>
                  <a:pt x="88" y="45"/>
                  <a:pt x="90" y="46"/>
                </a:cubicBezTo>
                <a:cubicBezTo>
                  <a:pt x="91" y="48"/>
                  <a:pt x="94" y="50"/>
                  <a:pt x="95" y="49"/>
                </a:cubicBezTo>
                <a:cubicBezTo>
                  <a:pt x="97" y="49"/>
                  <a:pt x="98" y="44"/>
                  <a:pt x="98" y="42"/>
                </a:cubicBezTo>
                <a:cubicBezTo>
                  <a:pt x="98" y="42"/>
                  <a:pt x="97" y="40"/>
                  <a:pt x="97" y="39"/>
                </a:cubicBezTo>
                <a:cubicBezTo>
                  <a:pt x="97" y="38"/>
                  <a:pt x="98" y="36"/>
                  <a:pt x="98" y="36"/>
                </a:cubicBezTo>
                <a:cubicBezTo>
                  <a:pt x="100" y="36"/>
                  <a:pt x="101" y="40"/>
                  <a:pt x="102" y="41"/>
                </a:cubicBezTo>
                <a:cubicBezTo>
                  <a:pt x="103" y="42"/>
                  <a:pt x="103" y="46"/>
                  <a:pt x="105" y="47"/>
                </a:cubicBezTo>
                <a:cubicBezTo>
                  <a:pt x="106" y="48"/>
                  <a:pt x="111" y="49"/>
                  <a:pt x="113" y="50"/>
                </a:cubicBezTo>
                <a:cubicBezTo>
                  <a:pt x="116" y="51"/>
                  <a:pt x="121" y="54"/>
                  <a:pt x="123" y="56"/>
                </a:cubicBezTo>
                <a:cubicBezTo>
                  <a:pt x="125" y="58"/>
                  <a:pt x="126" y="63"/>
                  <a:pt x="129" y="65"/>
                </a:cubicBezTo>
                <a:cubicBezTo>
                  <a:pt x="130" y="66"/>
                  <a:pt x="134" y="66"/>
                  <a:pt x="136" y="67"/>
                </a:cubicBezTo>
                <a:cubicBezTo>
                  <a:pt x="138" y="68"/>
                  <a:pt x="142" y="72"/>
                  <a:pt x="145" y="72"/>
                </a:cubicBezTo>
                <a:cubicBezTo>
                  <a:pt x="147" y="72"/>
                  <a:pt x="151" y="71"/>
                  <a:pt x="153" y="70"/>
                </a:cubicBezTo>
                <a:cubicBezTo>
                  <a:pt x="154" y="69"/>
                  <a:pt x="156" y="66"/>
                  <a:pt x="157" y="65"/>
                </a:cubicBezTo>
                <a:cubicBezTo>
                  <a:pt x="159" y="65"/>
                  <a:pt x="163" y="64"/>
                  <a:pt x="165" y="64"/>
                </a:cubicBezTo>
                <a:cubicBezTo>
                  <a:pt x="167" y="65"/>
                  <a:pt x="171" y="67"/>
                  <a:pt x="173" y="68"/>
                </a:cubicBezTo>
                <a:cubicBezTo>
                  <a:pt x="175" y="70"/>
                  <a:pt x="179" y="76"/>
                  <a:pt x="182" y="77"/>
                </a:cubicBezTo>
                <a:cubicBezTo>
                  <a:pt x="184" y="78"/>
                  <a:pt x="188" y="79"/>
                  <a:pt x="189" y="79"/>
                </a:cubicBezTo>
                <a:cubicBezTo>
                  <a:pt x="191" y="79"/>
                  <a:pt x="193" y="77"/>
                  <a:pt x="194" y="76"/>
                </a:cubicBezTo>
                <a:cubicBezTo>
                  <a:pt x="196" y="75"/>
                  <a:pt x="196" y="71"/>
                  <a:pt x="197" y="70"/>
                </a:cubicBezTo>
                <a:cubicBezTo>
                  <a:pt x="198" y="69"/>
                  <a:pt x="201" y="68"/>
                  <a:pt x="202" y="68"/>
                </a:cubicBezTo>
                <a:cubicBezTo>
                  <a:pt x="204" y="69"/>
                  <a:pt x="206" y="70"/>
                  <a:pt x="207" y="71"/>
                </a:cubicBezTo>
                <a:cubicBezTo>
                  <a:pt x="209" y="72"/>
                  <a:pt x="211" y="75"/>
                  <a:pt x="212" y="76"/>
                </a:cubicBezTo>
                <a:cubicBezTo>
                  <a:pt x="213" y="77"/>
                  <a:pt x="216" y="79"/>
                  <a:pt x="218" y="79"/>
                </a:cubicBezTo>
                <a:cubicBezTo>
                  <a:pt x="220" y="79"/>
                  <a:pt x="223" y="78"/>
                  <a:pt x="225" y="78"/>
                </a:cubicBezTo>
                <a:cubicBezTo>
                  <a:pt x="227" y="78"/>
                  <a:pt x="231" y="78"/>
                  <a:pt x="233" y="78"/>
                </a:cubicBezTo>
                <a:cubicBezTo>
                  <a:pt x="235" y="78"/>
                  <a:pt x="238" y="80"/>
                  <a:pt x="240" y="79"/>
                </a:cubicBezTo>
                <a:cubicBezTo>
                  <a:pt x="241" y="79"/>
                  <a:pt x="243" y="76"/>
                  <a:pt x="243" y="75"/>
                </a:cubicBezTo>
                <a:cubicBezTo>
                  <a:pt x="243" y="74"/>
                  <a:pt x="240" y="71"/>
                  <a:pt x="240" y="70"/>
                </a:cubicBezTo>
                <a:cubicBezTo>
                  <a:pt x="240" y="68"/>
                  <a:pt x="241" y="65"/>
                  <a:pt x="242" y="64"/>
                </a:cubicBezTo>
                <a:cubicBezTo>
                  <a:pt x="243" y="64"/>
                  <a:pt x="246" y="63"/>
                  <a:pt x="246" y="62"/>
                </a:cubicBezTo>
                <a:cubicBezTo>
                  <a:pt x="247" y="61"/>
                  <a:pt x="247" y="58"/>
                  <a:pt x="247" y="57"/>
                </a:cubicBezTo>
                <a:cubicBezTo>
                  <a:pt x="249" y="56"/>
                  <a:pt x="252" y="55"/>
                  <a:pt x="254" y="55"/>
                </a:cubicBezTo>
                <a:cubicBezTo>
                  <a:pt x="255" y="54"/>
                  <a:pt x="260" y="55"/>
                  <a:pt x="261" y="54"/>
                </a:cubicBezTo>
                <a:cubicBezTo>
                  <a:pt x="262" y="53"/>
                  <a:pt x="263" y="50"/>
                  <a:pt x="264" y="49"/>
                </a:cubicBezTo>
                <a:cubicBezTo>
                  <a:pt x="266" y="47"/>
                  <a:pt x="272" y="46"/>
                  <a:pt x="274" y="47"/>
                </a:cubicBezTo>
                <a:cubicBezTo>
                  <a:pt x="275" y="47"/>
                  <a:pt x="278" y="49"/>
                  <a:pt x="278" y="50"/>
                </a:cubicBezTo>
                <a:cubicBezTo>
                  <a:pt x="279" y="51"/>
                  <a:pt x="277" y="54"/>
                  <a:pt x="277" y="56"/>
                </a:cubicBezTo>
                <a:cubicBezTo>
                  <a:pt x="278" y="57"/>
                  <a:pt x="281" y="59"/>
                  <a:pt x="283" y="59"/>
                </a:cubicBezTo>
                <a:cubicBezTo>
                  <a:pt x="284" y="60"/>
                  <a:pt x="287" y="60"/>
                  <a:pt x="289" y="60"/>
                </a:cubicBezTo>
                <a:cubicBezTo>
                  <a:pt x="291" y="60"/>
                  <a:pt x="294" y="60"/>
                  <a:pt x="296" y="61"/>
                </a:cubicBezTo>
                <a:cubicBezTo>
                  <a:pt x="297" y="62"/>
                  <a:pt x="300" y="65"/>
                  <a:pt x="301" y="67"/>
                </a:cubicBezTo>
                <a:cubicBezTo>
                  <a:pt x="302" y="68"/>
                  <a:pt x="302" y="72"/>
                  <a:pt x="303" y="74"/>
                </a:cubicBezTo>
                <a:cubicBezTo>
                  <a:pt x="305" y="75"/>
                  <a:pt x="308" y="76"/>
                  <a:pt x="309" y="75"/>
                </a:cubicBezTo>
                <a:cubicBezTo>
                  <a:pt x="310" y="75"/>
                  <a:pt x="310" y="72"/>
                  <a:pt x="311" y="71"/>
                </a:cubicBezTo>
                <a:cubicBezTo>
                  <a:pt x="312" y="71"/>
                  <a:pt x="314" y="70"/>
                  <a:pt x="315" y="70"/>
                </a:cubicBezTo>
                <a:cubicBezTo>
                  <a:pt x="316" y="70"/>
                  <a:pt x="318" y="71"/>
                  <a:pt x="319" y="71"/>
                </a:cubicBezTo>
                <a:cubicBezTo>
                  <a:pt x="320" y="72"/>
                  <a:pt x="322" y="74"/>
                  <a:pt x="322" y="75"/>
                </a:cubicBezTo>
                <a:cubicBezTo>
                  <a:pt x="323" y="76"/>
                  <a:pt x="323" y="78"/>
                  <a:pt x="322" y="79"/>
                </a:cubicBezTo>
                <a:cubicBezTo>
                  <a:pt x="322" y="80"/>
                  <a:pt x="319" y="81"/>
                  <a:pt x="318" y="82"/>
                </a:cubicBezTo>
                <a:cubicBezTo>
                  <a:pt x="317" y="84"/>
                  <a:pt x="315" y="87"/>
                  <a:pt x="314" y="89"/>
                </a:cubicBezTo>
                <a:cubicBezTo>
                  <a:pt x="313" y="91"/>
                  <a:pt x="313" y="95"/>
                  <a:pt x="312" y="96"/>
                </a:cubicBezTo>
                <a:cubicBezTo>
                  <a:pt x="311" y="97"/>
                  <a:pt x="308" y="97"/>
                  <a:pt x="307" y="98"/>
                </a:cubicBezTo>
                <a:cubicBezTo>
                  <a:pt x="306" y="99"/>
                  <a:pt x="306" y="101"/>
                  <a:pt x="307" y="103"/>
                </a:cubicBezTo>
                <a:cubicBezTo>
                  <a:pt x="307" y="104"/>
                  <a:pt x="309" y="107"/>
                  <a:pt x="310" y="108"/>
                </a:cubicBezTo>
                <a:cubicBezTo>
                  <a:pt x="312" y="109"/>
                  <a:pt x="316" y="111"/>
                  <a:pt x="318" y="113"/>
                </a:cubicBezTo>
                <a:cubicBezTo>
                  <a:pt x="319" y="114"/>
                  <a:pt x="322" y="118"/>
                  <a:pt x="323" y="120"/>
                </a:cubicBezTo>
                <a:cubicBezTo>
                  <a:pt x="324" y="122"/>
                  <a:pt x="326" y="128"/>
                  <a:pt x="327" y="130"/>
                </a:cubicBezTo>
                <a:cubicBezTo>
                  <a:pt x="328" y="132"/>
                  <a:pt x="332" y="134"/>
                  <a:pt x="333" y="135"/>
                </a:cubicBezTo>
                <a:cubicBezTo>
                  <a:pt x="335" y="136"/>
                  <a:pt x="338" y="136"/>
                  <a:pt x="340" y="135"/>
                </a:cubicBezTo>
                <a:cubicBezTo>
                  <a:pt x="341" y="135"/>
                  <a:pt x="345" y="134"/>
                  <a:pt x="346" y="134"/>
                </a:cubicBezTo>
                <a:cubicBezTo>
                  <a:pt x="349" y="134"/>
                  <a:pt x="354" y="134"/>
                  <a:pt x="355" y="136"/>
                </a:cubicBezTo>
                <a:cubicBezTo>
                  <a:pt x="357" y="137"/>
                  <a:pt x="356" y="142"/>
                  <a:pt x="357" y="143"/>
                </a:cubicBezTo>
                <a:cubicBezTo>
                  <a:pt x="359" y="144"/>
                  <a:pt x="362" y="144"/>
                  <a:pt x="364" y="145"/>
                </a:cubicBezTo>
                <a:cubicBezTo>
                  <a:pt x="365" y="145"/>
                  <a:pt x="368" y="147"/>
                  <a:pt x="369" y="147"/>
                </a:cubicBezTo>
                <a:cubicBezTo>
                  <a:pt x="371" y="148"/>
                  <a:pt x="374" y="147"/>
                  <a:pt x="376" y="146"/>
                </a:cubicBezTo>
                <a:cubicBezTo>
                  <a:pt x="377" y="146"/>
                  <a:pt x="378" y="143"/>
                  <a:pt x="379" y="143"/>
                </a:cubicBezTo>
                <a:cubicBezTo>
                  <a:pt x="380" y="143"/>
                  <a:pt x="381" y="143"/>
                  <a:pt x="382" y="144"/>
                </a:cubicBezTo>
                <a:cubicBezTo>
                  <a:pt x="383" y="145"/>
                  <a:pt x="384" y="145"/>
                  <a:pt x="385" y="146"/>
                </a:cubicBezTo>
                <a:cubicBezTo>
                  <a:pt x="386" y="146"/>
                  <a:pt x="389" y="145"/>
                  <a:pt x="390" y="145"/>
                </a:cubicBezTo>
                <a:cubicBezTo>
                  <a:pt x="391" y="144"/>
                  <a:pt x="391" y="143"/>
                  <a:pt x="392" y="142"/>
                </a:cubicBezTo>
                <a:cubicBezTo>
                  <a:pt x="394" y="142"/>
                  <a:pt x="397" y="142"/>
                  <a:pt x="398" y="142"/>
                </a:cubicBezTo>
                <a:cubicBezTo>
                  <a:pt x="399" y="142"/>
                  <a:pt x="401" y="143"/>
                  <a:pt x="402" y="144"/>
                </a:cubicBezTo>
                <a:cubicBezTo>
                  <a:pt x="403" y="144"/>
                  <a:pt x="405" y="146"/>
                  <a:pt x="406" y="146"/>
                </a:cubicBezTo>
                <a:cubicBezTo>
                  <a:pt x="406" y="147"/>
                  <a:pt x="408" y="148"/>
                  <a:pt x="409" y="149"/>
                </a:cubicBezTo>
                <a:cubicBezTo>
                  <a:pt x="410" y="150"/>
                  <a:pt x="412" y="152"/>
                  <a:pt x="412" y="154"/>
                </a:cubicBezTo>
                <a:cubicBezTo>
                  <a:pt x="412" y="155"/>
                  <a:pt x="411" y="156"/>
                  <a:pt x="410" y="156"/>
                </a:cubicBezTo>
                <a:cubicBezTo>
                  <a:pt x="410" y="157"/>
                  <a:pt x="408" y="158"/>
                  <a:pt x="407" y="158"/>
                </a:cubicBezTo>
                <a:cubicBezTo>
                  <a:pt x="407" y="160"/>
                  <a:pt x="406" y="163"/>
                  <a:pt x="405" y="163"/>
                </a:cubicBezTo>
                <a:cubicBezTo>
                  <a:pt x="404" y="165"/>
                  <a:pt x="399" y="165"/>
                  <a:pt x="399" y="165"/>
                </a:cubicBezTo>
                <a:cubicBezTo>
                  <a:pt x="399" y="165"/>
                  <a:pt x="397" y="169"/>
                  <a:pt x="397" y="170"/>
                </a:cubicBezTo>
                <a:cubicBezTo>
                  <a:pt x="397" y="172"/>
                  <a:pt x="399" y="174"/>
                  <a:pt x="399" y="176"/>
                </a:cubicBezTo>
                <a:cubicBezTo>
                  <a:pt x="399" y="177"/>
                  <a:pt x="399" y="178"/>
                  <a:pt x="398" y="179"/>
                </a:cubicBezTo>
                <a:cubicBezTo>
                  <a:pt x="398" y="180"/>
                  <a:pt x="398" y="181"/>
                  <a:pt x="397" y="181"/>
                </a:cubicBezTo>
                <a:cubicBezTo>
                  <a:pt x="396" y="183"/>
                  <a:pt x="392" y="185"/>
                  <a:pt x="390" y="186"/>
                </a:cubicBezTo>
                <a:cubicBezTo>
                  <a:pt x="389" y="187"/>
                  <a:pt x="387" y="189"/>
                  <a:pt x="386" y="190"/>
                </a:cubicBezTo>
                <a:cubicBezTo>
                  <a:pt x="384" y="191"/>
                  <a:pt x="381" y="191"/>
                  <a:pt x="380" y="192"/>
                </a:cubicBezTo>
                <a:cubicBezTo>
                  <a:pt x="379" y="193"/>
                  <a:pt x="378" y="197"/>
                  <a:pt x="378" y="198"/>
                </a:cubicBezTo>
                <a:cubicBezTo>
                  <a:pt x="378" y="200"/>
                  <a:pt x="379" y="203"/>
                  <a:pt x="379" y="205"/>
                </a:cubicBezTo>
                <a:cubicBezTo>
                  <a:pt x="379" y="206"/>
                  <a:pt x="377" y="208"/>
                  <a:pt x="376" y="209"/>
                </a:cubicBezTo>
                <a:cubicBezTo>
                  <a:pt x="375" y="210"/>
                  <a:pt x="373" y="209"/>
                  <a:pt x="372" y="210"/>
                </a:cubicBezTo>
                <a:cubicBezTo>
                  <a:pt x="371" y="211"/>
                  <a:pt x="371" y="213"/>
                  <a:pt x="371" y="213"/>
                </a:cubicBezTo>
                <a:cubicBezTo>
                  <a:pt x="371" y="215"/>
                  <a:pt x="373" y="218"/>
                  <a:pt x="374" y="220"/>
                </a:cubicBezTo>
                <a:cubicBezTo>
                  <a:pt x="374" y="221"/>
                  <a:pt x="374" y="225"/>
                  <a:pt x="375" y="227"/>
                </a:cubicBezTo>
                <a:cubicBezTo>
                  <a:pt x="376" y="228"/>
                  <a:pt x="378" y="230"/>
                  <a:pt x="380" y="231"/>
                </a:cubicBezTo>
                <a:cubicBezTo>
                  <a:pt x="381" y="232"/>
                  <a:pt x="385" y="231"/>
                  <a:pt x="386" y="232"/>
                </a:cubicBezTo>
                <a:cubicBezTo>
                  <a:pt x="388" y="233"/>
                  <a:pt x="391" y="236"/>
                  <a:pt x="393" y="237"/>
                </a:cubicBezTo>
                <a:cubicBezTo>
                  <a:pt x="394" y="239"/>
                  <a:pt x="397" y="244"/>
                  <a:pt x="397" y="246"/>
                </a:cubicBezTo>
                <a:cubicBezTo>
                  <a:pt x="397" y="248"/>
                  <a:pt x="395" y="251"/>
                  <a:pt x="394" y="252"/>
                </a:cubicBezTo>
                <a:cubicBezTo>
                  <a:pt x="393" y="253"/>
                  <a:pt x="389" y="254"/>
                  <a:pt x="388" y="255"/>
                </a:cubicBezTo>
                <a:cubicBezTo>
                  <a:pt x="387" y="256"/>
                  <a:pt x="387" y="260"/>
                  <a:pt x="385" y="261"/>
                </a:cubicBezTo>
                <a:cubicBezTo>
                  <a:pt x="383" y="263"/>
                  <a:pt x="375" y="260"/>
                  <a:pt x="373" y="262"/>
                </a:cubicBezTo>
                <a:cubicBezTo>
                  <a:pt x="372" y="263"/>
                  <a:pt x="371" y="266"/>
                  <a:pt x="371" y="268"/>
                </a:cubicBezTo>
                <a:cubicBezTo>
                  <a:pt x="370" y="269"/>
                  <a:pt x="371" y="274"/>
                  <a:pt x="369" y="275"/>
                </a:cubicBezTo>
                <a:cubicBezTo>
                  <a:pt x="368" y="277"/>
                  <a:pt x="365" y="279"/>
                  <a:pt x="363" y="279"/>
                </a:cubicBezTo>
                <a:cubicBezTo>
                  <a:pt x="362" y="279"/>
                  <a:pt x="361" y="277"/>
                  <a:pt x="361" y="277"/>
                </a:cubicBezTo>
                <a:cubicBezTo>
                  <a:pt x="360" y="276"/>
                  <a:pt x="358" y="276"/>
                  <a:pt x="357" y="276"/>
                </a:cubicBezTo>
                <a:cubicBezTo>
                  <a:pt x="356" y="276"/>
                  <a:pt x="353" y="280"/>
                  <a:pt x="353" y="281"/>
                </a:cubicBezTo>
                <a:cubicBezTo>
                  <a:pt x="352" y="283"/>
                  <a:pt x="353" y="288"/>
                  <a:pt x="353" y="290"/>
                </a:cubicBezTo>
                <a:cubicBezTo>
                  <a:pt x="353" y="292"/>
                  <a:pt x="352" y="296"/>
                  <a:pt x="353" y="298"/>
                </a:cubicBezTo>
                <a:cubicBezTo>
                  <a:pt x="354" y="299"/>
                  <a:pt x="357" y="301"/>
                  <a:pt x="358" y="303"/>
                </a:cubicBezTo>
                <a:cubicBezTo>
                  <a:pt x="358" y="304"/>
                  <a:pt x="358" y="307"/>
                  <a:pt x="359" y="308"/>
                </a:cubicBezTo>
                <a:cubicBezTo>
                  <a:pt x="359" y="309"/>
                  <a:pt x="362" y="311"/>
                  <a:pt x="363" y="313"/>
                </a:cubicBezTo>
                <a:cubicBezTo>
                  <a:pt x="364" y="315"/>
                  <a:pt x="365" y="321"/>
                  <a:pt x="364" y="324"/>
                </a:cubicBezTo>
                <a:cubicBezTo>
                  <a:pt x="364" y="325"/>
                  <a:pt x="364" y="328"/>
                  <a:pt x="363" y="329"/>
                </a:cubicBezTo>
                <a:cubicBezTo>
                  <a:pt x="363" y="331"/>
                  <a:pt x="359" y="333"/>
                  <a:pt x="359" y="334"/>
                </a:cubicBezTo>
                <a:cubicBezTo>
                  <a:pt x="357" y="336"/>
                  <a:pt x="357" y="342"/>
                  <a:pt x="356" y="344"/>
                </a:cubicBezTo>
                <a:cubicBezTo>
                  <a:pt x="355" y="344"/>
                  <a:pt x="354" y="346"/>
                  <a:pt x="353" y="347"/>
                </a:cubicBezTo>
                <a:close/>
              </a:path>
            </a:pathLst>
          </a:custGeom>
          <a:solidFill>
            <a:schemeClr val="accent1">
              <a:lumMod val="20000"/>
              <a:lumOff val="80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55" name="Freeform 31">
            <a:extLst>
              <a:ext uri="{FF2B5EF4-FFF2-40B4-BE49-F238E27FC236}">
                <a16:creationId xmlns="" xmlns:a16="http://schemas.microsoft.com/office/drawing/2014/main" id="{E3B07A7E-97D8-4144-A041-0255C993F4EE}"/>
              </a:ext>
            </a:extLst>
          </p:cNvPr>
          <p:cNvSpPr>
            <a:spLocks/>
          </p:cNvSpPr>
          <p:nvPr/>
        </p:nvSpPr>
        <p:spPr bwMode="auto">
          <a:xfrm>
            <a:off x="6869911" y="1590500"/>
            <a:ext cx="1506200" cy="798116"/>
          </a:xfrm>
          <a:custGeom>
            <a:avLst/>
            <a:gdLst/>
            <a:ahLst/>
            <a:cxnLst>
              <a:cxn ang="0">
                <a:pos x="19" y="83"/>
              </a:cxn>
              <a:cxn ang="0">
                <a:pos x="20" y="55"/>
              </a:cxn>
              <a:cxn ang="0">
                <a:pos x="32" y="10"/>
              </a:cxn>
              <a:cxn ang="0">
                <a:pos x="65" y="14"/>
              </a:cxn>
              <a:cxn ang="0">
                <a:pos x="110" y="2"/>
              </a:cxn>
              <a:cxn ang="0">
                <a:pos x="132" y="27"/>
              </a:cxn>
              <a:cxn ang="0">
                <a:pos x="178" y="29"/>
              </a:cxn>
              <a:cxn ang="0">
                <a:pos x="229" y="34"/>
              </a:cxn>
              <a:cxn ang="0">
                <a:pos x="288" y="32"/>
              </a:cxn>
              <a:cxn ang="0">
                <a:pos x="325" y="25"/>
              </a:cxn>
              <a:cxn ang="0">
                <a:pos x="358" y="40"/>
              </a:cxn>
              <a:cxn ang="0">
                <a:pos x="383" y="29"/>
              </a:cxn>
              <a:cxn ang="0">
                <a:pos x="414" y="31"/>
              </a:cxn>
              <a:cxn ang="0">
                <a:pos x="450" y="28"/>
              </a:cxn>
              <a:cxn ang="0">
                <a:pos x="471" y="53"/>
              </a:cxn>
              <a:cxn ang="0">
                <a:pos x="468" y="64"/>
              </a:cxn>
              <a:cxn ang="0">
                <a:pos x="458" y="65"/>
              </a:cxn>
              <a:cxn ang="0">
                <a:pos x="466" y="76"/>
              </a:cxn>
              <a:cxn ang="0">
                <a:pos x="467" y="99"/>
              </a:cxn>
              <a:cxn ang="0">
                <a:pos x="457" y="96"/>
              </a:cxn>
              <a:cxn ang="0">
                <a:pos x="453" y="88"/>
              </a:cxn>
              <a:cxn ang="0">
                <a:pos x="443" y="95"/>
              </a:cxn>
              <a:cxn ang="0">
                <a:pos x="452" y="109"/>
              </a:cxn>
              <a:cxn ang="0">
                <a:pos x="457" y="109"/>
              </a:cxn>
              <a:cxn ang="0">
                <a:pos x="472" y="101"/>
              </a:cxn>
              <a:cxn ang="0">
                <a:pos x="474" y="127"/>
              </a:cxn>
              <a:cxn ang="0">
                <a:pos x="492" y="182"/>
              </a:cxn>
              <a:cxn ang="0">
                <a:pos x="524" y="221"/>
              </a:cxn>
              <a:cxn ang="0">
                <a:pos x="554" y="240"/>
              </a:cxn>
              <a:cxn ang="0">
                <a:pos x="544" y="266"/>
              </a:cxn>
              <a:cxn ang="0">
                <a:pos x="526" y="264"/>
              </a:cxn>
              <a:cxn ang="0">
                <a:pos x="514" y="251"/>
              </a:cxn>
              <a:cxn ang="0">
                <a:pos x="500" y="243"/>
              </a:cxn>
              <a:cxn ang="0">
                <a:pos x="481" y="248"/>
              </a:cxn>
              <a:cxn ang="0">
                <a:pos x="472" y="254"/>
              </a:cxn>
              <a:cxn ang="0">
                <a:pos x="463" y="270"/>
              </a:cxn>
              <a:cxn ang="0">
                <a:pos x="456" y="289"/>
              </a:cxn>
              <a:cxn ang="0">
                <a:pos x="434" y="289"/>
              </a:cxn>
              <a:cxn ang="0">
                <a:pos x="410" y="281"/>
              </a:cxn>
              <a:cxn ang="0">
                <a:pos x="387" y="254"/>
              </a:cxn>
              <a:cxn ang="0">
                <a:pos x="391" y="235"/>
              </a:cxn>
              <a:cxn ang="0">
                <a:pos x="396" y="217"/>
              </a:cxn>
              <a:cxn ang="0">
                <a:pos x="380" y="220"/>
              </a:cxn>
              <a:cxn ang="0">
                <a:pos x="360" y="205"/>
              </a:cxn>
              <a:cxn ang="0">
                <a:pos x="341" y="195"/>
              </a:cxn>
              <a:cxn ang="0">
                <a:pos x="323" y="208"/>
              </a:cxn>
              <a:cxn ang="0">
                <a:pos x="317" y="225"/>
              </a:cxn>
              <a:cxn ang="0">
                <a:pos x="289" y="222"/>
              </a:cxn>
              <a:cxn ang="0">
                <a:pos x="271" y="222"/>
              </a:cxn>
              <a:cxn ang="0">
                <a:pos x="242" y="210"/>
              </a:cxn>
              <a:cxn ang="0">
                <a:pos x="213" y="213"/>
              </a:cxn>
              <a:cxn ang="0">
                <a:pos x="182" y="193"/>
              </a:cxn>
              <a:cxn ang="0">
                <a:pos x="175" y="188"/>
              </a:cxn>
              <a:cxn ang="0">
                <a:pos x="158" y="177"/>
              </a:cxn>
              <a:cxn ang="0">
                <a:pos x="126" y="164"/>
              </a:cxn>
              <a:cxn ang="0">
                <a:pos x="110" y="150"/>
              </a:cxn>
              <a:cxn ang="0">
                <a:pos x="91" y="159"/>
              </a:cxn>
              <a:cxn ang="0">
                <a:pos x="77" y="166"/>
              </a:cxn>
              <a:cxn ang="0">
                <a:pos x="57" y="154"/>
              </a:cxn>
              <a:cxn ang="0">
                <a:pos x="48" y="150"/>
              </a:cxn>
              <a:cxn ang="0">
                <a:pos x="36" y="119"/>
              </a:cxn>
              <a:cxn ang="0">
                <a:pos x="11" y="117"/>
              </a:cxn>
              <a:cxn ang="0">
                <a:pos x="8" y="105"/>
              </a:cxn>
            </a:cxnLst>
            <a:rect l="0" t="0" r="r" b="b"/>
            <a:pathLst>
              <a:path w="555" h="294">
                <a:moveTo>
                  <a:pt x="8" y="105"/>
                </a:moveTo>
                <a:cubicBezTo>
                  <a:pt x="9" y="103"/>
                  <a:pt x="11" y="100"/>
                  <a:pt x="11" y="99"/>
                </a:cubicBezTo>
                <a:cubicBezTo>
                  <a:pt x="12" y="96"/>
                  <a:pt x="13" y="90"/>
                  <a:pt x="14" y="88"/>
                </a:cubicBezTo>
                <a:cubicBezTo>
                  <a:pt x="15" y="86"/>
                  <a:pt x="18" y="85"/>
                  <a:pt x="19" y="83"/>
                </a:cubicBezTo>
                <a:cubicBezTo>
                  <a:pt x="19" y="82"/>
                  <a:pt x="18" y="77"/>
                  <a:pt x="19" y="76"/>
                </a:cubicBezTo>
                <a:cubicBezTo>
                  <a:pt x="19" y="74"/>
                  <a:pt x="23" y="74"/>
                  <a:pt x="24" y="72"/>
                </a:cubicBezTo>
                <a:cubicBezTo>
                  <a:pt x="25" y="70"/>
                  <a:pt x="27" y="66"/>
                  <a:pt x="26" y="64"/>
                </a:cubicBezTo>
                <a:cubicBezTo>
                  <a:pt x="26" y="61"/>
                  <a:pt x="21" y="57"/>
                  <a:pt x="20" y="55"/>
                </a:cubicBezTo>
                <a:cubicBezTo>
                  <a:pt x="18" y="53"/>
                  <a:pt x="16" y="48"/>
                  <a:pt x="15" y="46"/>
                </a:cubicBezTo>
                <a:cubicBezTo>
                  <a:pt x="15" y="43"/>
                  <a:pt x="16" y="36"/>
                  <a:pt x="17" y="32"/>
                </a:cubicBezTo>
                <a:cubicBezTo>
                  <a:pt x="18" y="29"/>
                  <a:pt x="21" y="22"/>
                  <a:pt x="23" y="19"/>
                </a:cubicBezTo>
                <a:cubicBezTo>
                  <a:pt x="25" y="17"/>
                  <a:pt x="29" y="11"/>
                  <a:pt x="32" y="10"/>
                </a:cubicBezTo>
                <a:cubicBezTo>
                  <a:pt x="34" y="9"/>
                  <a:pt x="38" y="13"/>
                  <a:pt x="41" y="13"/>
                </a:cubicBezTo>
                <a:cubicBezTo>
                  <a:pt x="44" y="12"/>
                  <a:pt x="48" y="5"/>
                  <a:pt x="51" y="4"/>
                </a:cubicBezTo>
                <a:cubicBezTo>
                  <a:pt x="53" y="3"/>
                  <a:pt x="58" y="3"/>
                  <a:pt x="60" y="5"/>
                </a:cubicBezTo>
                <a:cubicBezTo>
                  <a:pt x="62" y="6"/>
                  <a:pt x="63" y="12"/>
                  <a:pt x="65" y="14"/>
                </a:cubicBezTo>
                <a:cubicBezTo>
                  <a:pt x="69" y="16"/>
                  <a:pt x="78" y="19"/>
                  <a:pt x="83" y="17"/>
                </a:cubicBezTo>
                <a:cubicBezTo>
                  <a:pt x="86" y="16"/>
                  <a:pt x="89" y="10"/>
                  <a:pt x="92" y="7"/>
                </a:cubicBezTo>
                <a:cubicBezTo>
                  <a:pt x="94" y="6"/>
                  <a:pt x="98" y="2"/>
                  <a:pt x="101" y="1"/>
                </a:cubicBezTo>
                <a:cubicBezTo>
                  <a:pt x="103" y="0"/>
                  <a:pt x="108" y="2"/>
                  <a:pt x="110" y="2"/>
                </a:cubicBezTo>
                <a:cubicBezTo>
                  <a:pt x="112" y="2"/>
                  <a:pt x="117" y="1"/>
                  <a:pt x="118" y="2"/>
                </a:cubicBezTo>
                <a:cubicBezTo>
                  <a:pt x="121" y="3"/>
                  <a:pt x="126" y="6"/>
                  <a:pt x="127" y="9"/>
                </a:cubicBezTo>
                <a:cubicBezTo>
                  <a:pt x="128" y="11"/>
                  <a:pt x="124" y="17"/>
                  <a:pt x="125" y="20"/>
                </a:cubicBezTo>
                <a:cubicBezTo>
                  <a:pt x="125" y="22"/>
                  <a:pt x="129" y="27"/>
                  <a:pt x="132" y="27"/>
                </a:cubicBezTo>
                <a:cubicBezTo>
                  <a:pt x="135" y="28"/>
                  <a:pt x="140" y="20"/>
                  <a:pt x="144" y="20"/>
                </a:cubicBezTo>
                <a:cubicBezTo>
                  <a:pt x="147" y="19"/>
                  <a:pt x="152" y="21"/>
                  <a:pt x="154" y="22"/>
                </a:cubicBezTo>
                <a:cubicBezTo>
                  <a:pt x="157" y="24"/>
                  <a:pt x="161" y="30"/>
                  <a:pt x="163" y="31"/>
                </a:cubicBezTo>
                <a:cubicBezTo>
                  <a:pt x="167" y="32"/>
                  <a:pt x="175" y="29"/>
                  <a:pt x="178" y="29"/>
                </a:cubicBezTo>
                <a:cubicBezTo>
                  <a:pt x="181" y="30"/>
                  <a:pt x="187" y="33"/>
                  <a:pt x="189" y="34"/>
                </a:cubicBezTo>
                <a:cubicBezTo>
                  <a:pt x="191" y="36"/>
                  <a:pt x="194" y="40"/>
                  <a:pt x="196" y="41"/>
                </a:cubicBezTo>
                <a:cubicBezTo>
                  <a:pt x="201" y="43"/>
                  <a:pt x="211" y="43"/>
                  <a:pt x="215" y="42"/>
                </a:cubicBezTo>
                <a:cubicBezTo>
                  <a:pt x="219" y="41"/>
                  <a:pt x="225" y="35"/>
                  <a:pt x="229" y="34"/>
                </a:cubicBezTo>
                <a:cubicBezTo>
                  <a:pt x="232" y="33"/>
                  <a:pt x="239" y="34"/>
                  <a:pt x="243" y="35"/>
                </a:cubicBezTo>
                <a:cubicBezTo>
                  <a:pt x="247" y="36"/>
                  <a:pt x="254" y="41"/>
                  <a:pt x="258" y="41"/>
                </a:cubicBezTo>
                <a:cubicBezTo>
                  <a:pt x="261" y="41"/>
                  <a:pt x="267" y="36"/>
                  <a:pt x="270" y="35"/>
                </a:cubicBezTo>
                <a:cubicBezTo>
                  <a:pt x="275" y="34"/>
                  <a:pt x="284" y="32"/>
                  <a:pt x="288" y="32"/>
                </a:cubicBezTo>
                <a:cubicBezTo>
                  <a:pt x="292" y="31"/>
                  <a:pt x="300" y="31"/>
                  <a:pt x="304" y="30"/>
                </a:cubicBezTo>
                <a:cubicBezTo>
                  <a:pt x="306" y="29"/>
                  <a:pt x="310" y="27"/>
                  <a:pt x="313" y="25"/>
                </a:cubicBezTo>
                <a:cubicBezTo>
                  <a:pt x="314" y="25"/>
                  <a:pt x="315" y="25"/>
                  <a:pt x="315" y="25"/>
                </a:cubicBezTo>
                <a:cubicBezTo>
                  <a:pt x="318" y="26"/>
                  <a:pt x="323" y="25"/>
                  <a:pt x="325" y="25"/>
                </a:cubicBezTo>
                <a:cubicBezTo>
                  <a:pt x="328" y="25"/>
                  <a:pt x="333" y="25"/>
                  <a:pt x="335" y="26"/>
                </a:cubicBezTo>
                <a:cubicBezTo>
                  <a:pt x="337" y="27"/>
                  <a:pt x="339" y="30"/>
                  <a:pt x="341" y="30"/>
                </a:cubicBezTo>
                <a:cubicBezTo>
                  <a:pt x="343" y="32"/>
                  <a:pt x="348" y="33"/>
                  <a:pt x="351" y="34"/>
                </a:cubicBezTo>
                <a:cubicBezTo>
                  <a:pt x="353" y="35"/>
                  <a:pt x="356" y="39"/>
                  <a:pt x="358" y="40"/>
                </a:cubicBezTo>
                <a:cubicBezTo>
                  <a:pt x="360" y="41"/>
                  <a:pt x="365" y="43"/>
                  <a:pt x="368" y="43"/>
                </a:cubicBezTo>
                <a:cubicBezTo>
                  <a:pt x="369" y="44"/>
                  <a:pt x="372" y="43"/>
                  <a:pt x="373" y="42"/>
                </a:cubicBezTo>
                <a:cubicBezTo>
                  <a:pt x="375" y="41"/>
                  <a:pt x="378" y="38"/>
                  <a:pt x="380" y="36"/>
                </a:cubicBezTo>
                <a:cubicBezTo>
                  <a:pt x="381" y="34"/>
                  <a:pt x="382" y="30"/>
                  <a:pt x="383" y="29"/>
                </a:cubicBezTo>
                <a:cubicBezTo>
                  <a:pt x="385" y="27"/>
                  <a:pt x="390" y="26"/>
                  <a:pt x="393" y="26"/>
                </a:cubicBezTo>
                <a:cubicBezTo>
                  <a:pt x="395" y="27"/>
                  <a:pt x="397" y="30"/>
                  <a:pt x="398" y="30"/>
                </a:cubicBezTo>
                <a:cubicBezTo>
                  <a:pt x="400" y="31"/>
                  <a:pt x="403" y="33"/>
                  <a:pt x="405" y="33"/>
                </a:cubicBezTo>
                <a:cubicBezTo>
                  <a:pt x="407" y="33"/>
                  <a:pt x="412" y="32"/>
                  <a:pt x="414" y="31"/>
                </a:cubicBezTo>
                <a:cubicBezTo>
                  <a:pt x="415" y="29"/>
                  <a:pt x="416" y="25"/>
                  <a:pt x="418" y="24"/>
                </a:cubicBezTo>
                <a:cubicBezTo>
                  <a:pt x="420" y="23"/>
                  <a:pt x="424" y="23"/>
                  <a:pt x="425" y="23"/>
                </a:cubicBezTo>
                <a:cubicBezTo>
                  <a:pt x="428" y="22"/>
                  <a:pt x="433" y="21"/>
                  <a:pt x="435" y="22"/>
                </a:cubicBezTo>
                <a:cubicBezTo>
                  <a:pt x="439" y="22"/>
                  <a:pt x="446" y="26"/>
                  <a:pt x="450" y="28"/>
                </a:cubicBezTo>
                <a:cubicBezTo>
                  <a:pt x="452" y="29"/>
                  <a:pt x="455" y="32"/>
                  <a:pt x="456" y="34"/>
                </a:cubicBezTo>
                <a:cubicBezTo>
                  <a:pt x="458" y="35"/>
                  <a:pt x="461" y="39"/>
                  <a:pt x="462" y="41"/>
                </a:cubicBezTo>
                <a:cubicBezTo>
                  <a:pt x="464" y="43"/>
                  <a:pt x="468" y="46"/>
                  <a:pt x="469" y="49"/>
                </a:cubicBezTo>
                <a:cubicBezTo>
                  <a:pt x="470" y="50"/>
                  <a:pt x="470" y="51"/>
                  <a:pt x="471" y="53"/>
                </a:cubicBezTo>
                <a:cubicBezTo>
                  <a:pt x="470" y="54"/>
                  <a:pt x="470" y="54"/>
                  <a:pt x="469" y="55"/>
                </a:cubicBezTo>
                <a:cubicBezTo>
                  <a:pt x="469" y="55"/>
                  <a:pt x="469" y="56"/>
                  <a:pt x="469" y="57"/>
                </a:cubicBezTo>
                <a:cubicBezTo>
                  <a:pt x="469" y="58"/>
                  <a:pt x="471" y="61"/>
                  <a:pt x="470" y="62"/>
                </a:cubicBezTo>
                <a:cubicBezTo>
                  <a:pt x="470" y="63"/>
                  <a:pt x="469" y="64"/>
                  <a:pt x="468" y="64"/>
                </a:cubicBezTo>
                <a:cubicBezTo>
                  <a:pt x="467" y="64"/>
                  <a:pt x="466" y="64"/>
                  <a:pt x="466" y="64"/>
                </a:cubicBezTo>
                <a:cubicBezTo>
                  <a:pt x="465" y="63"/>
                  <a:pt x="465" y="62"/>
                  <a:pt x="464" y="61"/>
                </a:cubicBezTo>
                <a:cubicBezTo>
                  <a:pt x="463" y="61"/>
                  <a:pt x="461" y="61"/>
                  <a:pt x="461" y="61"/>
                </a:cubicBezTo>
                <a:cubicBezTo>
                  <a:pt x="460" y="62"/>
                  <a:pt x="458" y="64"/>
                  <a:pt x="458" y="65"/>
                </a:cubicBezTo>
                <a:cubicBezTo>
                  <a:pt x="458" y="66"/>
                  <a:pt x="460" y="69"/>
                  <a:pt x="461" y="69"/>
                </a:cubicBezTo>
                <a:cubicBezTo>
                  <a:pt x="462" y="69"/>
                  <a:pt x="465" y="67"/>
                  <a:pt x="466" y="68"/>
                </a:cubicBezTo>
                <a:cubicBezTo>
                  <a:pt x="467" y="68"/>
                  <a:pt x="468" y="70"/>
                  <a:pt x="468" y="70"/>
                </a:cubicBezTo>
                <a:cubicBezTo>
                  <a:pt x="468" y="72"/>
                  <a:pt x="466" y="74"/>
                  <a:pt x="466" y="76"/>
                </a:cubicBezTo>
                <a:cubicBezTo>
                  <a:pt x="465" y="78"/>
                  <a:pt x="467" y="83"/>
                  <a:pt x="467" y="85"/>
                </a:cubicBezTo>
                <a:cubicBezTo>
                  <a:pt x="467" y="87"/>
                  <a:pt x="467" y="90"/>
                  <a:pt x="467" y="91"/>
                </a:cubicBezTo>
                <a:cubicBezTo>
                  <a:pt x="468" y="92"/>
                  <a:pt x="469" y="94"/>
                  <a:pt x="469" y="96"/>
                </a:cubicBezTo>
                <a:cubicBezTo>
                  <a:pt x="469" y="97"/>
                  <a:pt x="468" y="99"/>
                  <a:pt x="467" y="99"/>
                </a:cubicBezTo>
                <a:cubicBezTo>
                  <a:pt x="466" y="100"/>
                  <a:pt x="465" y="99"/>
                  <a:pt x="465" y="99"/>
                </a:cubicBezTo>
                <a:cubicBezTo>
                  <a:pt x="464" y="98"/>
                  <a:pt x="463" y="94"/>
                  <a:pt x="461" y="95"/>
                </a:cubicBezTo>
                <a:cubicBezTo>
                  <a:pt x="460" y="95"/>
                  <a:pt x="461" y="97"/>
                  <a:pt x="460" y="97"/>
                </a:cubicBezTo>
                <a:cubicBezTo>
                  <a:pt x="459" y="98"/>
                  <a:pt x="457" y="97"/>
                  <a:pt x="457" y="96"/>
                </a:cubicBezTo>
                <a:cubicBezTo>
                  <a:pt x="456" y="95"/>
                  <a:pt x="456" y="93"/>
                  <a:pt x="457" y="93"/>
                </a:cubicBezTo>
                <a:cubicBezTo>
                  <a:pt x="457" y="92"/>
                  <a:pt x="458" y="91"/>
                  <a:pt x="458" y="90"/>
                </a:cubicBezTo>
                <a:cubicBezTo>
                  <a:pt x="458" y="89"/>
                  <a:pt x="457" y="88"/>
                  <a:pt x="456" y="88"/>
                </a:cubicBezTo>
                <a:cubicBezTo>
                  <a:pt x="456" y="87"/>
                  <a:pt x="454" y="88"/>
                  <a:pt x="453" y="88"/>
                </a:cubicBezTo>
                <a:cubicBezTo>
                  <a:pt x="452" y="89"/>
                  <a:pt x="454" y="92"/>
                  <a:pt x="453" y="93"/>
                </a:cubicBezTo>
                <a:cubicBezTo>
                  <a:pt x="453" y="94"/>
                  <a:pt x="451" y="94"/>
                  <a:pt x="450" y="94"/>
                </a:cubicBezTo>
                <a:cubicBezTo>
                  <a:pt x="449" y="94"/>
                  <a:pt x="448" y="93"/>
                  <a:pt x="447" y="93"/>
                </a:cubicBezTo>
                <a:cubicBezTo>
                  <a:pt x="446" y="93"/>
                  <a:pt x="444" y="94"/>
                  <a:pt x="443" y="95"/>
                </a:cubicBezTo>
                <a:cubicBezTo>
                  <a:pt x="442" y="97"/>
                  <a:pt x="442" y="101"/>
                  <a:pt x="443" y="103"/>
                </a:cubicBezTo>
                <a:cubicBezTo>
                  <a:pt x="443" y="104"/>
                  <a:pt x="445" y="107"/>
                  <a:pt x="446" y="109"/>
                </a:cubicBezTo>
                <a:cubicBezTo>
                  <a:pt x="447" y="110"/>
                  <a:pt x="449" y="112"/>
                  <a:pt x="450" y="111"/>
                </a:cubicBezTo>
                <a:cubicBezTo>
                  <a:pt x="451" y="111"/>
                  <a:pt x="452" y="110"/>
                  <a:pt x="452" y="109"/>
                </a:cubicBezTo>
                <a:cubicBezTo>
                  <a:pt x="452" y="109"/>
                  <a:pt x="451" y="107"/>
                  <a:pt x="451" y="106"/>
                </a:cubicBezTo>
                <a:cubicBezTo>
                  <a:pt x="452" y="106"/>
                  <a:pt x="453" y="105"/>
                  <a:pt x="454" y="105"/>
                </a:cubicBezTo>
                <a:cubicBezTo>
                  <a:pt x="455" y="106"/>
                  <a:pt x="454" y="108"/>
                  <a:pt x="454" y="109"/>
                </a:cubicBezTo>
                <a:cubicBezTo>
                  <a:pt x="455" y="109"/>
                  <a:pt x="456" y="109"/>
                  <a:pt x="457" y="109"/>
                </a:cubicBezTo>
                <a:cubicBezTo>
                  <a:pt x="459" y="109"/>
                  <a:pt x="461" y="107"/>
                  <a:pt x="462" y="106"/>
                </a:cubicBezTo>
                <a:cubicBezTo>
                  <a:pt x="463" y="106"/>
                  <a:pt x="466" y="106"/>
                  <a:pt x="467" y="105"/>
                </a:cubicBezTo>
                <a:cubicBezTo>
                  <a:pt x="467" y="105"/>
                  <a:pt x="468" y="103"/>
                  <a:pt x="468" y="102"/>
                </a:cubicBezTo>
                <a:cubicBezTo>
                  <a:pt x="469" y="102"/>
                  <a:pt x="471" y="100"/>
                  <a:pt x="472" y="101"/>
                </a:cubicBezTo>
                <a:cubicBezTo>
                  <a:pt x="473" y="101"/>
                  <a:pt x="474" y="104"/>
                  <a:pt x="474" y="105"/>
                </a:cubicBezTo>
                <a:cubicBezTo>
                  <a:pt x="475" y="107"/>
                  <a:pt x="475" y="110"/>
                  <a:pt x="475" y="111"/>
                </a:cubicBezTo>
                <a:cubicBezTo>
                  <a:pt x="475" y="113"/>
                  <a:pt x="474" y="116"/>
                  <a:pt x="474" y="118"/>
                </a:cubicBezTo>
                <a:cubicBezTo>
                  <a:pt x="473" y="120"/>
                  <a:pt x="474" y="125"/>
                  <a:pt x="474" y="127"/>
                </a:cubicBezTo>
                <a:cubicBezTo>
                  <a:pt x="475" y="131"/>
                  <a:pt x="478" y="138"/>
                  <a:pt x="479" y="142"/>
                </a:cubicBezTo>
                <a:cubicBezTo>
                  <a:pt x="480" y="146"/>
                  <a:pt x="482" y="153"/>
                  <a:pt x="483" y="157"/>
                </a:cubicBezTo>
                <a:cubicBezTo>
                  <a:pt x="484" y="161"/>
                  <a:pt x="486" y="169"/>
                  <a:pt x="487" y="172"/>
                </a:cubicBezTo>
                <a:cubicBezTo>
                  <a:pt x="488" y="175"/>
                  <a:pt x="491" y="180"/>
                  <a:pt x="492" y="182"/>
                </a:cubicBezTo>
                <a:cubicBezTo>
                  <a:pt x="494" y="185"/>
                  <a:pt x="499" y="190"/>
                  <a:pt x="501" y="193"/>
                </a:cubicBezTo>
                <a:cubicBezTo>
                  <a:pt x="503" y="195"/>
                  <a:pt x="506" y="199"/>
                  <a:pt x="507" y="201"/>
                </a:cubicBezTo>
                <a:cubicBezTo>
                  <a:pt x="509" y="204"/>
                  <a:pt x="512" y="211"/>
                  <a:pt x="515" y="214"/>
                </a:cubicBezTo>
                <a:cubicBezTo>
                  <a:pt x="517" y="216"/>
                  <a:pt x="522" y="219"/>
                  <a:pt x="524" y="221"/>
                </a:cubicBezTo>
                <a:cubicBezTo>
                  <a:pt x="527" y="224"/>
                  <a:pt x="532" y="231"/>
                  <a:pt x="535" y="233"/>
                </a:cubicBezTo>
                <a:cubicBezTo>
                  <a:pt x="537" y="235"/>
                  <a:pt x="541" y="237"/>
                  <a:pt x="544" y="238"/>
                </a:cubicBezTo>
                <a:cubicBezTo>
                  <a:pt x="545" y="239"/>
                  <a:pt x="547" y="239"/>
                  <a:pt x="549" y="239"/>
                </a:cubicBezTo>
                <a:cubicBezTo>
                  <a:pt x="550" y="239"/>
                  <a:pt x="552" y="240"/>
                  <a:pt x="554" y="240"/>
                </a:cubicBezTo>
                <a:cubicBezTo>
                  <a:pt x="553" y="242"/>
                  <a:pt x="553" y="244"/>
                  <a:pt x="553" y="246"/>
                </a:cubicBezTo>
                <a:cubicBezTo>
                  <a:pt x="553" y="248"/>
                  <a:pt x="555" y="253"/>
                  <a:pt x="554" y="255"/>
                </a:cubicBezTo>
                <a:cubicBezTo>
                  <a:pt x="554" y="257"/>
                  <a:pt x="553" y="261"/>
                  <a:pt x="552" y="262"/>
                </a:cubicBezTo>
                <a:cubicBezTo>
                  <a:pt x="550" y="264"/>
                  <a:pt x="546" y="265"/>
                  <a:pt x="544" y="266"/>
                </a:cubicBezTo>
                <a:cubicBezTo>
                  <a:pt x="543" y="267"/>
                  <a:pt x="542" y="271"/>
                  <a:pt x="541" y="272"/>
                </a:cubicBezTo>
                <a:cubicBezTo>
                  <a:pt x="539" y="273"/>
                  <a:pt x="536" y="277"/>
                  <a:pt x="533" y="277"/>
                </a:cubicBezTo>
                <a:cubicBezTo>
                  <a:pt x="531" y="277"/>
                  <a:pt x="527" y="273"/>
                  <a:pt x="526" y="271"/>
                </a:cubicBezTo>
                <a:cubicBezTo>
                  <a:pt x="526" y="270"/>
                  <a:pt x="527" y="266"/>
                  <a:pt x="526" y="264"/>
                </a:cubicBezTo>
                <a:cubicBezTo>
                  <a:pt x="526" y="263"/>
                  <a:pt x="526" y="261"/>
                  <a:pt x="525" y="260"/>
                </a:cubicBezTo>
                <a:cubicBezTo>
                  <a:pt x="524" y="258"/>
                  <a:pt x="519" y="259"/>
                  <a:pt x="517" y="257"/>
                </a:cubicBezTo>
                <a:cubicBezTo>
                  <a:pt x="516" y="256"/>
                  <a:pt x="516" y="253"/>
                  <a:pt x="515" y="252"/>
                </a:cubicBezTo>
                <a:cubicBezTo>
                  <a:pt x="515" y="251"/>
                  <a:pt x="514" y="251"/>
                  <a:pt x="514" y="251"/>
                </a:cubicBezTo>
                <a:cubicBezTo>
                  <a:pt x="513" y="250"/>
                  <a:pt x="512" y="249"/>
                  <a:pt x="512" y="248"/>
                </a:cubicBezTo>
                <a:cubicBezTo>
                  <a:pt x="512" y="246"/>
                  <a:pt x="515" y="243"/>
                  <a:pt x="514" y="241"/>
                </a:cubicBezTo>
                <a:cubicBezTo>
                  <a:pt x="513" y="239"/>
                  <a:pt x="508" y="241"/>
                  <a:pt x="506" y="241"/>
                </a:cubicBezTo>
                <a:cubicBezTo>
                  <a:pt x="504" y="241"/>
                  <a:pt x="501" y="242"/>
                  <a:pt x="500" y="243"/>
                </a:cubicBezTo>
                <a:cubicBezTo>
                  <a:pt x="499" y="244"/>
                  <a:pt x="497" y="247"/>
                  <a:pt x="496" y="248"/>
                </a:cubicBezTo>
                <a:cubicBezTo>
                  <a:pt x="495" y="248"/>
                  <a:pt x="495" y="248"/>
                  <a:pt x="495" y="248"/>
                </a:cubicBezTo>
                <a:cubicBezTo>
                  <a:pt x="493" y="249"/>
                  <a:pt x="488" y="250"/>
                  <a:pt x="486" y="250"/>
                </a:cubicBezTo>
                <a:cubicBezTo>
                  <a:pt x="484" y="250"/>
                  <a:pt x="482" y="247"/>
                  <a:pt x="481" y="248"/>
                </a:cubicBezTo>
                <a:cubicBezTo>
                  <a:pt x="480" y="249"/>
                  <a:pt x="481" y="252"/>
                  <a:pt x="480" y="253"/>
                </a:cubicBezTo>
                <a:cubicBezTo>
                  <a:pt x="480" y="254"/>
                  <a:pt x="479" y="257"/>
                  <a:pt x="478" y="258"/>
                </a:cubicBezTo>
                <a:cubicBezTo>
                  <a:pt x="477" y="259"/>
                  <a:pt x="473" y="259"/>
                  <a:pt x="472" y="258"/>
                </a:cubicBezTo>
                <a:cubicBezTo>
                  <a:pt x="471" y="257"/>
                  <a:pt x="472" y="255"/>
                  <a:pt x="472" y="254"/>
                </a:cubicBezTo>
                <a:cubicBezTo>
                  <a:pt x="471" y="252"/>
                  <a:pt x="469" y="249"/>
                  <a:pt x="467" y="249"/>
                </a:cubicBezTo>
                <a:cubicBezTo>
                  <a:pt x="466" y="249"/>
                  <a:pt x="464" y="252"/>
                  <a:pt x="463" y="253"/>
                </a:cubicBezTo>
                <a:cubicBezTo>
                  <a:pt x="462" y="256"/>
                  <a:pt x="461" y="260"/>
                  <a:pt x="461" y="262"/>
                </a:cubicBezTo>
                <a:cubicBezTo>
                  <a:pt x="461" y="264"/>
                  <a:pt x="463" y="268"/>
                  <a:pt x="463" y="270"/>
                </a:cubicBezTo>
                <a:cubicBezTo>
                  <a:pt x="464" y="272"/>
                  <a:pt x="463" y="275"/>
                  <a:pt x="463" y="277"/>
                </a:cubicBezTo>
                <a:cubicBezTo>
                  <a:pt x="462" y="279"/>
                  <a:pt x="460" y="282"/>
                  <a:pt x="460" y="284"/>
                </a:cubicBezTo>
                <a:cubicBezTo>
                  <a:pt x="459" y="285"/>
                  <a:pt x="459" y="288"/>
                  <a:pt x="459" y="290"/>
                </a:cubicBezTo>
                <a:cubicBezTo>
                  <a:pt x="458" y="289"/>
                  <a:pt x="457" y="289"/>
                  <a:pt x="456" y="289"/>
                </a:cubicBezTo>
                <a:cubicBezTo>
                  <a:pt x="455" y="289"/>
                  <a:pt x="454" y="292"/>
                  <a:pt x="453" y="292"/>
                </a:cubicBezTo>
                <a:cubicBezTo>
                  <a:pt x="451" y="293"/>
                  <a:pt x="448" y="294"/>
                  <a:pt x="446" y="293"/>
                </a:cubicBezTo>
                <a:cubicBezTo>
                  <a:pt x="445" y="293"/>
                  <a:pt x="442" y="291"/>
                  <a:pt x="441" y="291"/>
                </a:cubicBezTo>
                <a:cubicBezTo>
                  <a:pt x="439" y="290"/>
                  <a:pt x="436" y="290"/>
                  <a:pt x="434" y="289"/>
                </a:cubicBezTo>
                <a:cubicBezTo>
                  <a:pt x="433" y="288"/>
                  <a:pt x="434" y="283"/>
                  <a:pt x="432" y="282"/>
                </a:cubicBezTo>
                <a:cubicBezTo>
                  <a:pt x="431" y="280"/>
                  <a:pt x="426" y="280"/>
                  <a:pt x="423" y="280"/>
                </a:cubicBezTo>
                <a:cubicBezTo>
                  <a:pt x="422" y="280"/>
                  <a:pt x="418" y="281"/>
                  <a:pt x="417" y="281"/>
                </a:cubicBezTo>
                <a:cubicBezTo>
                  <a:pt x="415" y="282"/>
                  <a:pt x="412" y="282"/>
                  <a:pt x="410" y="281"/>
                </a:cubicBezTo>
                <a:cubicBezTo>
                  <a:pt x="409" y="280"/>
                  <a:pt x="405" y="278"/>
                  <a:pt x="404" y="276"/>
                </a:cubicBezTo>
                <a:cubicBezTo>
                  <a:pt x="403" y="274"/>
                  <a:pt x="401" y="268"/>
                  <a:pt x="400" y="266"/>
                </a:cubicBezTo>
                <a:cubicBezTo>
                  <a:pt x="399" y="264"/>
                  <a:pt x="396" y="260"/>
                  <a:pt x="395" y="259"/>
                </a:cubicBezTo>
                <a:cubicBezTo>
                  <a:pt x="393" y="257"/>
                  <a:pt x="389" y="255"/>
                  <a:pt x="387" y="254"/>
                </a:cubicBezTo>
                <a:cubicBezTo>
                  <a:pt x="386" y="253"/>
                  <a:pt x="384" y="250"/>
                  <a:pt x="384" y="249"/>
                </a:cubicBezTo>
                <a:cubicBezTo>
                  <a:pt x="383" y="247"/>
                  <a:pt x="383" y="245"/>
                  <a:pt x="384" y="244"/>
                </a:cubicBezTo>
                <a:cubicBezTo>
                  <a:pt x="385" y="243"/>
                  <a:pt x="388" y="243"/>
                  <a:pt x="389" y="242"/>
                </a:cubicBezTo>
                <a:cubicBezTo>
                  <a:pt x="390" y="241"/>
                  <a:pt x="390" y="237"/>
                  <a:pt x="391" y="235"/>
                </a:cubicBezTo>
                <a:cubicBezTo>
                  <a:pt x="392" y="233"/>
                  <a:pt x="394" y="230"/>
                  <a:pt x="395" y="228"/>
                </a:cubicBezTo>
                <a:cubicBezTo>
                  <a:pt x="396" y="227"/>
                  <a:pt x="399" y="226"/>
                  <a:pt x="399" y="225"/>
                </a:cubicBezTo>
                <a:cubicBezTo>
                  <a:pt x="400" y="224"/>
                  <a:pt x="400" y="222"/>
                  <a:pt x="399" y="221"/>
                </a:cubicBezTo>
                <a:cubicBezTo>
                  <a:pt x="399" y="220"/>
                  <a:pt x="397" y="218"/>
                  <a:pt x="396" y="217"/>
                </a:cubicBezTo>
                <a:cubicBezTo>
                  <a:pt x="395" y="217"/>
                  <a:pt x="393" y="216"/>
                  <a:pt x="392" y="216"/>
                </a:cubicBezTo>
                <a:cubicBezTo>
                  <a:pt x="391" y="216"/>
                  <a:pt x="389" y="217"/>
                  <a:pt x="388" y="217"/>
                </a:cubicBezTo>
                <a:cubicBezTo>
                  <a:pt x="387" y="218"/>
                  <a:pt x="387" y="221"/>
                  <a:pt x="386" y="221"/>
                </a:cubicBezTo>
                <a:cubicBezTo>
                  <a:pt x="385" y="222"/>
                  <a:pt x="382" y="221"/>
                  <a:pt x="380" y="220"/>
                </a:cubicBezTo>
                <a:cubicBezTo>
                  <a:pt x="379" y="218"/>
                  <a:pt x="379" y="214"/>
                  <a:pt x="378" y="213"/>
                </a:cubicBezTo>
                <a:cubicBezTo>
                  <a:pt x="377" y="211"/>
                  <a:pt x="374" y="208"/>
                  <a:pt x="373" y="207"/>
                </a:cubicBezTo>
                <a:cubicBezTo>
                  <a:pt x="371" y="206"/>
                  <a:pt x="368" y="206"/>
                  <a:pt x="366" y="206"/>
                </a:cubicBezTo>
                <a:cubicBezTo>
                  <a:pt x="364" y="206"/>
                  <a:pt x="361" y="206"/>
                  <a:pt x="360" y="205"/>
                </a:cubicBezTo>
                <a:cubicBezTo>
                  <a:pt x="358" y="205"/>
                  <a:pt x="355" y="203"/>
                  <a:pt x="354" y="202"/>
                </a:cubicBezTo>
                <a:cubicBezTo>
                  <a:pt x="354" y="200"/>
                  <a:pt x="356" y="197"/>
                  <a:pt x="355" y="196"/>
                </a:cubicBezTo>
                <a:cubicBezTo>
                  <a:pt x="355" y="195"/>
                  <a:pt x="352" y="193"/>
                  <a:pt x="351" y="193"/>
                </a:cubicBezTo>
                <a:cubicBezTo>
                  <a:pt x="349" y="192"/>
                  <a:pt x="343" y="193"/>
                  <a:pt x="341" y="195"/>
                </a:cubicBezTo>
                <a:cubicBezTo>
                  <a:pt x="340" y="196"/>
                  <a:pt x="339" y="199"/>
                  <a:pt x="338" y="200"/>
                </a:cubicBezTo>
                <a:cubicBezTo>
                  <a:pt x="337" y="201"/>
                  <a:pt x="332" y="200"/>
                  <a:pt x="331" y="201"/>
                </a:cubicBezTo>
                <a:cubicBezTo>
                  <a:pt x="329" y="201"/>
                  <a:pt x="326" y="202"/>
                  <a:pt x="324" y="203"/>
                </a:cubicBezTo>
                <a:cubicBezTo>
                  <a:pt x="324" y="204"/>
                  <a:pt x="324" y="207"/>
                  <a:pt x="323" y="208"/>
                </a:cubicBezTo>
                <a:cubicBezTo>
                  <a:pt x="323" y="209"/>
                  <a:pt x="320" y="210"/>
                  <a:pt x="319" y="210"/>
                </a:cubicBezTo>
                <a:cubicBezTo>
                  <a:pt x="318" y="211"/>
                  <a:pt x="317" y="214"/>
                  <a:pt x="317" y="216"/>
                </a:cubicBezTo>
                <a:cubicBezTo>
                  <a:pt x="317" y="217"/>
                  <a:pt x="320" y="220"/>
                  <a:pt x="320" y="221"/>
                </a:cubicBezTo>
                <a:cubicBezTo>
                  <a:pt x="320" y="222"/>
                  <a:pt x="318" y="225"/>
                  <a:pt x="317" y="225"/>
                </a:cubicBezTo>
                <a:cubicBezTo>
                  <a:pt x="315" y="226"/>
                  <a:pt x="312" y="224"/>
                  <a:pt x="310" y="224"/>
                </a:cubicBezTo>
                <a:cubicBezTo>
                  <a:pt x="308" y="224"/>
                  <a:pt x="304" y="224"/>
                  <a:pt x="302" y="224"/>
                </a:cubicBezTo>
                <a:cubicBezTo>
                  <a:pt x="300" y="224"/>
                  <a:pt x="297" y="225"/>
                  <a:pt x="295" y="225"/>
                </a:cubicBezTo>
                <a:cubicBezTo>
                  <a:pt x="293" y="225"/>
                  <a:pt x="290" y="223"/>
                  <a:pt x="289" y="222"/>
                </a:cubicBezTo>
                <a:cubicBezTo>
                  <a:pt x="288" y="221"/>
                  <a:pt x="286" y="218"/>
                  <a:pt x="284" y="217"/>
                </a:cubicBezTo>
                <a:cubicBezTo>
                  <a:pt x="283" y="216"/>
                  <a:pt x="281" y="215"/>
                  <a:pt x="279" y="214"/>
                </a:cubicBezTo>
                <a:cubicBezTo>
                  <a:pt x="278" y="214"/>
                  <a:pt x="275" y="215"/>
                  <a:pt x="274" y="216"/>
                </a:cubicBezTo>
                <a:cubicBezTo>
                  <a:pt x="273" y="217"/>
                  <a:pt x="273" y="221"/>
                  <a:pt x="271" y="222"/>
                </a:cubicBezTo>
                <a:cubicBezTo>
                  <a:pt x="270" y="223"/>
                  <a:pt x="268" y="225"/>
                  <a:pt x="266" y="225"/>
                </a:cubicBezTo>
                <a:cubicBezTo>
                  <a:pt x="265" y="225"/>
                  <a:pt x="261" y="224"/>
                  <a:pt x="259" y="223"/>
                </a:cubicBezTo>
                <a:cubicBezTo>
                  <a:pt x="256" y="222"/>
                  <a:pt x="252" y="216"/>
                  <a:pt x="250" y="214"/>
                </a:cubicBezTo>
                <a:cubicBezTo>
                  <a:pt x="248" y="213"/>
                  <a:pt x="244" y="211"/>
                  <a:pt x="242" y="210"/>
                </a:cubicBezTo>
                <a:cubicBezTo>
                  <a:pt x="240" y="210"/>
                  <a:pt x="236" y="211"/>
                  <a:pt x="234" y="211"/>
                </a:cubicBezTo>
                <a:cubicBezTo>
                  <a:pt x="233" y="212"/>
                  <a:pt x="231" y="215"/>
                  <a:pt x="230" y="216"/>
                </a:cubicBezTo>
                <a:cubicBezTo>
                  <a:pt x="228" y="217"/>
                  <a:pt x="224" y="218"/>
                  <a:pt x="222" y="218"/>
                </a:cubicBezTo>
                <a:cubicBezTo>
                  <a:pt x="219" y="218"/>
                  <a:pt x="215" y="214"/>
                  <a:pt x="213" y="213"/>
                </a:cubicBezTo>
                <a:cubicBezTo>
                  <a:pt x="211" y="212"/>
                  <a:pt x="207" y="212"/>
                  <a:pt x="206" y="211"/>
                </a:cubicBezTo>
                <a:cubicBezTo>
                  <a:pt x="203" y="209"/>
                  <a:pt x="202" y="204"/>
                  <a:pt x="200" y="202"/>
                </a:cubicBezTo>
                <a:cubicBezTo>
                  <a:pt x="198" y="200"/>
                  <a:pt x="193" y="197"/>
                  <a:pt x="190" y="196"/>
                </a:cubicBezTo>
                <a:cubicBezTo>
                  <a:pt x="188" y="195"/>
                  <a:pt x="183" y="194"/>
                  <a:pt x="182" y="193"/>
                </a:cubicBezTo>
                <a:cubicBezTo>
                  <a:pt x="180" y="192"/>
                  <a:pt x="180" y="188"/>
                  <a:pt x="179" y="187"/>
                </a:cubicBezTo>
                <a:cubicBezTo>
                  <a:pt x="178" y="186"/>
                  <a:pt x="177" y="182"/>
                  <a:pt x="175" y="182"/>
                </a:cubicBezTo>
                <a:cubicBezTo>
                  <a:pt x="175" y="182"/>
                  <a:pt x="174" y="184"/>
                  <a:pt x="174" y="185"/>
                </a:cubicBezTo>
                <a:cubicBezTo>
                  <a:pt x="174" y="186"/>
                  <a:pt x="175" y="188"/>
                  <a:pt x="175" y="188"/>
                </a:cubicBezTo>
                <a:cubicBezTo>
                  <a:pt x="175" y="190"/>
                  <a:pt x="174" y="195"/>
                  <a:pt x="172" y="195"/>
                </a:cubicBezTo>
                <a:cubicBezTo>
                  <a:pt x="171" y="196"/>
                  <a:pt x="168" y="194"/>
                  <a:pt x="167" y="192"/>
                </a:cubicBezTo>
                <a:cubicBezTo>
                  <a:pt x="165" y="191"/>
                  <a:pt x="165" y="187"/>
                  <a:pt x="164" y="186"/>
                </a:cubicBezTo>
                <a:cubicBezTo>
                  <a:pt x="163" y="183"/>
                  <a:pt x="160" y="179"/>
                  <a:pt x="158" y="177"/>
                </a:cubicBezTo>
                <a:cubicBezTo>
                  <a:pt x="156" y="176"/>
                  <a:pt x="152" y="174"/>
                  <a:pt x="150" y="173"/>
                </a:cubicBezTo>
                <a:cubicBezTo>
                  <a:pt x="147" y="172"/>
                  <a:pt x="142" y="173"/>
                  <a:pt x="139" y="172"/>
                </a:cubicBezTo>
                <a:cubicBezTo>
                  <a:pt x="136" y="172"/>
                  <a:pt x="131" y="170"/>
                  <a:pt x="129" y="168"/>
                </a:cubicBezTo>
                <a:cubicBezTo>
                  <a:pt x="128" y="167"/>
                  <a:pt x="127" y="165"/>
                  <a:pt x="126" y="164"/>
                </a:cubicBezTo>
                <a:cubicBezTo>
                  <a:pt x="126" y="162"/>
                  <a:pt x="127" y="157"/>
                  <a:pt x="126" y="155"/>
                </a:cubicBezTo>
                <a:cubicBezTo>
                  <a:pt x="126" y="154"/>
                  <a:pt x="124" y="152"/>
                  <a:pt x="123" y="151"/>
                </a:cubicBezTo>
                <a:cubicBezTo>
                  <a:pt x="121" y="151"/>
                  <a:pt x="118" y="152"/>
                  <a:pt x="117" y="152"/>
                </a:cubicBezTo>
                <a:cubicBezTo>
                  <a:pt x="115" y="151"/>
                  <a:pt x="111" y="151"/>
                  <a:pt x="110" y="150"/>
                </a:cubicBezTo>
                <a:cubicBezTo>
                  <a:pt x="109" y="149"/>
                  <a:pt x="107" y="147"/>
                  <a:pt x="106" y="147"/>
                </a:cubicBezTo>
                <a:cubicBezTo>
                  <a:pt x="104" y="146"/>
                  <a:pt x="100" y="146"/>
                  <a:pt x="99" y="147"/>
                </a:cubicBezTo>
                <a:cubicBezTo>
                  <a:pt x="97" y="148"/>
                  <a:pt x="94" y="151"/>
                  <a:pt x="93" y="152"/>
                </a:cubicBezTo>
                <a:cubicBezTo>
                  <a:pt x="92" y="154"/>
                  <a:pt x="92" y="157"/>
                  <a:pt x="91" y="159"/>
                </a:cubicBezTo>
                <a:cubicBezTo>
                  <a:pt x="91" y="160"/>
                  <a:pt x="89" y="161"/>
                  <a:pt x="89" y="162"/>
                </a:cubicBezTo>
                <a:cubicBezTo>
                  <a:pt x="88" y="163"/>
                  <a:pt x="85" y="165"/>
                  <a:pt x="84" y="165"/>
                </a:cubicBezTo>
                <a:cubicBezTo>
                  <a:pt x="82" y="166"/>
                  <a:pt x="79" y="166"/>
                  <a:pt x="77" y="166"/>
                </a:cubicBezTo>
                <a:cubicBezTo>
                  <a:pt x="77" y="166"/>
                  <a:pt x="77" y="166"/>
                  <a:pt x="77" y="166"/>
                </a:cubicBezTo>
                <a:cubicBezTo>
                  <a:pt x="76" y="165"/>
                  <a:pt x="75" y="164"/>
                  <a:pt x="75" y="163"/>
                </a:cubicBezTo>
                <a:cubicBezTo>
                  <a:pt x="73" y="161"/>
                  <a:pt x="71" y="156"/>
                  <a:pt x="69" y="155"/>
                </a:cubicBezTo>
                <a:cubicBezTo>
                  <a:pt x="68" y="154"/>
                  <a:pt x="65" y="154"/>
                  <a:pt x="63" y="154"/>
                </a:cubicBezTo>
                <a:cubicBezTo>
                  <a:pt x="62" y="154"/>
                  <a:pt x="59" y="154"/>
                  <a:pt x="57" y="154"/>
                </a:cubicBezTo>
                <a:cubicBezTo>
                  <a:pt x="55" y="155"/>
                  <a:pt x="52" y="158"/>
                  <a:pt x="50" y="158"/>
                </a:cubicBezTo>
                <a:cubicBezTo>
                  <a:pt x="49" y="159"/>
                  <a:pt x="46" y="160"/>
                  <a:pt x="45" y="160"/>
                </a:cubicBezTo>
                <a:cubicBezTo>
                  <a:pt x="44" y="159"/>
                  <a:pt x="44" y="156"/>
                  <a:pt x="44" y="155"/>
                </a:cubicBezTo>
                <a:cubicBezTo>
                  <a:pt x="44" y="154"/>
                  <a:pt x="47" y="151"/>
                  <a:pt x="48" y="150"/>
                </a:cubicBezTo>
                <a:cubicBezTo>
                  <a:pt x="48" y="148"/>
                  <a:pt x="49" y="144"/>
                  <a:pt x="49" y="143"/>
                </a:cubicBezTo>
                <a:cubicBezTo>
                  <a:pt x="49" y="140"/>
                  <a:pt x="48" y="135"/>
                  <a:pt x="47" y="133"/>
                </a:cubicBezTo>
                <a:cubicBezTo>
                  <a:pt x="46" y="130"/>
                  <a:pt x="42" y="126"/>
                  <a:pt x="40" y="123"/>
                </a:cubicBezTo>
                <a:cubicBezTo>
                  <a:pt x="39" y="122"/>
                  <a:pt x="37" y="120"/>
                  <a:pt x="36" y="119"/>
                </a:cubicBezTo>
                <a:cubicBezTo>
                  <a:pt x="34" y="119"/>
                  <a:pt x="31" y="119"/>
                  <a:pt x="29" y="120"/>
                </a:cubicBezTo>
                <a:cubicBezTo>
                  <a:pt x="28" y="120"/>
                  <a:pt x="25" y="122"/>
                  <a:pt x="23" y="123"/>
                </a:cubicBezTo>
                <a:cubicBezTo>
                  <a:pt x="21" y="123"/>
                  <a:pt x="18" y="121"/>
                  <a:pt x="17" y="120"/>
                </a:cubicBezTo>
                <a:cubicBezTo>
                  <a:pt x="16" y="120"/>
                  <a:pt x="13" y="118"/>
                  <a:pt x="11" y="117"/>
                </a:cubicBezTo>
                <a:cubicBezTo>
                  <a:pt x="9" y="117"/>
                  <a:pt x="5" y="117"/>
                  <a:pt x="4" y="117"/>
                </a:cubicBezTo>
                <a:cubicBezTo>
                  <a:pt x="3" y="117"/>
                  <a:pt x="1" y="118"/>
                  <a:pt x="0" y="118"/>
                </a:cubicBezTo>
                <a:cubicBezTo>
                  <a:pt x="1" y="115"/>
                  <a:pt x="4" y="112"/>
                  <a:pt x="5" y="110"/>
                </a:cubicBezTo>
                <a:cubicBezTo>
                  <a:pt x="6" y="109"/>
                  <a:pt x="7" y="107"/>
                  <a:pt x="8" y="105"/>
                </a:cubicBezTo>
                <a:close/>
              </a:path>
            </a:pathLst>
          </a:custGeom>
          <a:solidFill>
            <a:schemeClr val="accent1">
              <a:lumMod val="60000"/>
              <a:lumOff val="40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dirty="0">
              <a:solidFill>
                <a:srgbClr val="000000"/>
              </a:solidFill>
            </a:endParaRPr>
          </a:p>
        </p:txBody>
      </p:sp>
      <p:sp>
        <p:nvSpPr>
          <p:cNvPr id="56" name="Freeform 32">
            <a:extLst>
              <a:ext uri="{FF2B5EF4-FFF2-40B4-BE49-F238E27FC236}">
                <a16:creationId xmlns="" xmlns:a16="http://schemas.microsoft.com/office/drawing/2014/main" id="{77D9D7AF-855A-F544-A697-E51906312605}"/>
              </a:ext>
            </a:extLst>
          </p:cNvPr>
          <p:cNvSpPr>
            <a:spLocks/>
          </p:cNvSpPr>
          <p:nvPr/>
        </p:nvSpPr>
        <p:spPr bwMode="auto">
          <a:xfrm>
            <a:off x="8115751" y="2242619"/>
            <a:ext cx="773783" cy="773783"/>
          </a:xfrm>
          <a:custGeom>
            <a:avLst/>
            <a:gdLst/>
            <a:ahLst/>
            <a:cxnLst>
              <a:cxn ang="0">
                <a:pos x="282" y="231"/>
              </a:cxn>
              <a:cxn ang="0">
                <a:pos x="267" y="235"/>
              </a:cxn>
              <a:cxn ang="0">
                <a:pos x="255" y="239"/>
              </a:cxn>
              <a:cxn ang="0">
                <a:pos x="252" y="253"/>
              </a:cxn>
              <a:cxn ang="0">
                <a:pos x="240" y="257"/>
              </a:cxn>
              <a:cxn ang="0">
                <a:pos x="226" y="255"/>
              </a:cxn>
              <a:cxn ang="0">
                <a:pos x="222" y="267"/>
              </a:cxn>
              <a:cxn ang="0">
                <a:pos x="210" y="279"/>
              </a:cxn>
              <a:cxn ang="0">
                <a:pos x="200" y="286"/>
              </a:cxn>
              <a:cxn ang="0">
                <a:pos x="188" y="275"/>
              </a:cxn>
              <a:cxn ang="0">
                <a:pos x="177" y="275"/>
              </a:cxn>
              <a:cxn ang="0">
                <a:pos x="175" y="262"/>
              </a:cxn>
              <a:cxn ang="0">
                <a:pos x="176" y="249"/>
              </a:cxn>
              <a:cxn ang="0">
                <a:pos x="167" y="247"/>
              </a:cxn>
              <a:cxn ang="0">
                <a:pos x="157" y="242"/>
              </a:cxn>
              <a:cxn ang="0">
                <a:pos x="146" y="231"/>
              </a:cxn>
              <a:cxn ang="0">
                <a:pos x="138" y="238"/>
              </a:cxn>
              <a:cxn ang="0">
                <a:pos x="125" y="219"/>
              </a:cxn>
              <a:cxn ang="0">
                <a:pos x="125" y="197"/>
              </a:cxn>
              <a:cxn ang="0">
                <a:pos x="117" y="181"/>
              </a:cxn>
              <a:cxn ang="0">
                <a:pos x="114" y="162"/>
              </a:cxn>
              <a:cxn ang="0">
                <a:pos x="104" y="139"/>
              </a:cxn>
              <a:cxn ang="0">
                <a:pos x="100" y="127"/>
              </a:cxn>
              <a:cxn ang="0">
                <a:pos x="98" y="113"/>
              </a:cxn>
              <a:cxn ang="0">
                <a:pos x="83" y="121"/>
              </a:cxn>
              <a:cxn ang="0">
                <a:pos x="67" y="106"/>
              </a:cxn>
              <a:cxn ang="0">
                <a:pos x="56" y="97"/>
              </a:cxn>
              <a:cxn ang="0">
                <a:pos x="41" y="104"/>
              </a:cxn>
              <a:cxn ang="0">
                <a:pos x="40" y="89"/>
              </a:cxn>
              <a:cxn ang="0">
                <a:pos x="28" y="82"/>
              </a:cxn>
              <a:cxn ang="0">
                <a:pos x="16" y="85"/>
              </a:cxn>
              <a:cxn ang="0">
                <a:pos x="17" y="71"/>
              </a:cxn>
              <a:cxn ang="0">
                <a:pos x="28" y="62"/>
              </a:cxn>
              <a:cxn ang="0">
                <a:pos x="24" y="52"/>
              </a:cxn>
              <a:cxn ang="0">
                <a:pos x="10" y="48"/>
              </a:cxn>
              <a:cxn ang="0">
                <a:pos x="0" y="50"/>
              </a:cxn>
              <a:cxn ang="0">
                <a:pos x="4" y="30"/>
              </a:cxn>
              <a:cxn ang="0">
                <a:pos x="8" y="9"/>
              </a:cxn>
              <a:cxn ang="0">
                <a:pos x="19" y="18"/>
              </a:cxn>
              <a:cxn ang="0">
                <a:pos x="27" y="10"/>
              </a:cxn>
              <a:cxn ang="0">
                <a:pos x="35" y="13"/>
              </a:cxn>
              <a:cxn ang="0">
                <a:pos x="46" y="19"/>
              </a:cxn>
              <a:cxn ang="0">
                <a:pos x="55" y="13"/>
              </a:cxn>
              <a:cxn ang="0">
                <a:pos x="58" y="17"/>
              </a:cxn>
              <a:cxn ang="0">
                <a:pos x="67" y="31"/>
              </a:cxn>
              <a:cxn ang="0">
                <a:pos x="85" y="26"/>
              </a:cxn>
              <a:cxn ang="0">
                <a:pos x="94" y="6"/>
              </a:cxn>
              <a:cxn ang="0">
                <a:pos x="109" y="4"/>
              </a:cxn>
              <a:cxn ang="0">
                <a:pos x="149" y="34"/>
              </a:cxn>
              <a:cxn ang="0">
                <a:pos x="172" y="53"/>
              </a:cxn>
              <a:cxn ang="0">
                <a:pos x="195" y="68"/>
              </a:cxn>
              <a:cxn ang="0">
                <a:pos x="215" y="69"/>
              </a:cxn>
              <a:cxn ang="0">
                <a:pos x="226" y="80"/>
              </a:cxn>
              <a:cxn ang="0">
                <a:pos x="232" y="97"/>
              </a:cxn>
              <a:cxn ang="0">
                <a:pos x="247" y="129"/>
              </a:cxn>
              <a:cxn ang="0">
                <a:pos x="268" y="175"/>
              </a:cxn>
              <a:cxn ang="0">
                <a:pos x="276" y="207"/>
              </a:cxn>
            </a:cxnLst>
            <a:rect l="0" t="0" r="r" b="b"/>
            <a:pathLst>
              <a:path w="286" h="286">
                <a:moveTo>
                  <a:pt x="284" y="224"/>
                </a:moveTo>
                <a:cubicBezTo>
                  <a:pt x="285" y="226"/>
                  <a:pt x="285" y="227"/>
                  <a:pt x="286" y="229"/>
                </a:cubicBezTo>
                <a:cubicBezTo>
                  <a:pt x="284" y="230"/>
                  <a:pt x="283" y="231"/>
                  <a:pt x="282" y="231"/>
                </a:cubicBezTo>
                <a:cubicBezTo>
                  <a:pt x="281" y="232"/>
                  <a:pt x="278" y="231"/>
                  <a:pt x="277" y="231"/>
                </a:cubicBezTo>
                <a:cubicBezTo>
                  <a:pt x="275" y="232"/>
                  <a:pt x="272" y="231"/>
                  <a:pt x="271" y="232"/>
                </a:cubicBezTo>
                <a:cubicBezTo>
                  <a:pt x="270" y="232"/>
                  <a:pt x="268" y="234"/>
                  <a:pt x="267" y="235"/>
                </a:cubicBezTo>
                <a:cubicBezTo>
                  <a:pt x="266" y="236"/>
                  <a:pt x="265" y="236"/>
                  <a:pt x="264" y="237"/>
                </a:cubicBezTo>
                <a:cubicBezTo>
                  <a:pt x="263" y="237"/>
                  <a:pt x="260" y="237"/>
                  <a:pt x="259" y="237"/>
                </a:cubicBezTo>
                <a:cubicBezTo>
                  <a:pt x="258" y="237"/>
                  <a:pt x="256" y="238"/>
                  <a:pt x="255" y="239"/>
                </a:cubicBezTo>
                <a:cubicBezTo>
                  <a:pt x="254" y="241"/>
                  <a:pt x="255" y="244"/>
                  <a:pt x="254" y="245"/>
                </a:cubicBezTo>
                <a:cubicBezTo>
                  <a:pt x="254" y="246"/>
                  <a:pt x="252" y="247"/>
                  <a:pt x="252" y="248"/>
                </a:cubicBezTo>
                <a:cubicBezTo>
                  <a:pt x="252" y="249"/>
                  <a:pt x="252" y="252"/>
                  <a:pt x="252" y="253"/>
                </a:cubicBezTo>
                <a:cubicBezTo>
                  <a:pt x="251" y="254"/>
                  <a:pt x="250" y="255"/>
                  <a:pt x="250" y="256"/>
                </a:cubicBezTo>
                <a:cubicBezTo>
                  <a:pt x="249" y="257"/>
                  <a:pt x="246" y="257"/>
                  <a:pt x="245" y="257"/>
                </a:cubicBezTo>
                <a:cubicBezTo>
                  <a:pt x="244" y="257"/>
                  <a:pt x="241" y="257"/>
                  <a:pt x="240" y="257"/>
                </a:cubicBezTo>
                <a:cubicBezTo>
                  <a:pt x="239" y="256"/>
                  <a:pt x="237" y="255"/>
                  <a:pt x="236" y="254"/>
                </a:cubicBezTo>
                <a:cubicBezTo>
                  <a:pt x="235" y="254"/>
                  <a:pt x="232" y="253"/>
                  <a:pt x="230" y="253"/>
                </a:cubicBezTo>
                <a:cubicBezTo>
                  <a:pt x="229" y="253"/>
                  <a:pt x="227" y="254"/>
                  <a:pt x="226" y="255"/>
                </a:cubicBezTo>
                <a:cubicBezTo>
                  <a:pt x="225" y="256"/>
                  <a:pt x="224" y="258"/>
                  <a:pt x="224" y="260"/>
                </a:cubicBezTo>
                <a:cubicBezTo>
                  <a:pt x="223" y="260"/>
                  <a:pt x="222" y="261"/>
                  <a:pt x="222" y="262"/>
                </a:cubicBezTo>
                <a:cubicBezTo>
                  <a:pt x="222" y="263"/>
                  <a:pt x="222" y="266"/>
                  <a:pt x="222" y="267"/>
                </a:cubicBezTo>
                <a:cubicBezTo>
                  <a:pt x="222" y="269"/>
                  <a:pt x="221" y="272"/>
                  <a:pt x="220" y="273"/>
                </a:cubicBezTo>
                <a:cubicBezTo>
                  <a:pt x="219" y="274"/>
                  <a:pt x="216" y="276"/>
                  <a:pt x="215" y="276"/>
                </a:cubicBezTo>
                <a:cubicBezTo>
                  <a:pt x="214" y="277"/>
                  <a:pt x="211" y="278"/>
                  <a:pt x="210" y="279"/>
                </a:cubicBezTo>
                <a:cubicBezTo>
                  <a:pt x="209" y="280"/>
                  <a:pt x="208" y="282"/>
                  <a:pt x="207" y="283"/>
                </a:cubicBezTo>
                <a:cubicBezTo>
                  <a:pt x="207" y="284"/>
                  <a:pt x="204" y="284"/>
                  <a:pt x="203" y="285"/>
                </a:cubicBezTo>
                <a:cubicBezTo>
                  <a:pt x="202" y="285"/>
                  <a:pt x="201" y="286"/>
                  <a:pt x="200" y="286"/>
                </a:cubicBezTo>
                <a:cubicBezTo>
                  <a:pt x="199" y="286"/>
                  <a:pt x="196" y="285"/>
                  <a:pt x="195" y="284"/>
                </a:cubicBezTo>
                <a:cubicBezTo>
                  <a:pt x="194" y="283"/>
                  <a:pt x="194" y="280"/>
                  <a:pt x="193" y="279"/>
                </a:cubicBezTo>
                <a:cubicBezTo>
                  <a:pt x="192" y="278"/>
                  <a:pt x="189" y="276"/>
                  <a:pt x="188" y="275"/>
                </a:cubicBezTo>
                <a:cubicBezTo>
                  <a:pt x="187" y="275"/>
                  <a:pt x="186" y="274"/>
                  <a:pt x="185" y="273"/>
                </a:cubicBezTo>
                <a:cubicBezTo>
                  <a:pt x="183" y="273"/>
                  <a:pt x="181" y="275"/>
                  <a:pt x="179" y="275"/>
                </a:cubicBezTo>
                <a:cubicBezTo>
                  <a:pt x="179" y="275"/>
                  <a:pt x="178" y="275"/>
                  <a:pt x="177" y="275"/>
                </a:cubicBezTo>
                <a:cubicBezTo>
                  <a:pt x="177" y="274"/>
                  <a:pt x="177" y="273"/>
                  <a:pt x="176" y="272"/>
                </a:cubicBezTo>
                <a:cubicBezTo>
                  <a:pt x="176" y="271"/>
                  <a:pt x="175" y="268"/>
                  <a:pt x="175" y="267"/>
                </a:cubicBezTo>
                <a:cubicBezTo>
                  <a:pt x="175" y="266"/>
                  <a:pt x="175" y="263"/>
                  <a:pt x="175" y="262"/>
                </a:cubicBezTo>
                <a:cubicBezTo>
                  <a:pt x="176" y="262"/>
                  <a:pt x="177" y="261"/>
                  <a:pt x="177" y="260"/>
                </a:cubicBezTo>
                <a:cubicBezTo>
                  <a:pt x="178" y="259"/>
                  <a:pt x="180" y="255"/>
                  <a:pt x="180" y="254"/>
                </a:cubicBezTo>
                <a:cubicBezTo>
                  <a:pt x="180" y="252"/>
                  <a:pt x="177" y="251"/>
                  <a:pt x="176" y="249"/>
                </a:cubicBezTo>
                <a:cubicBezTo>
                  <a:pt x="175" y="248"/>
                  <a:pt x="177" y="245"/>
                  <a:pt x="176" y="244"/>
                </a:cubicBezTo>
                <a:cubicBezTo>
                  <a:pt x="175" y="243"/>
                  <a:pt x="172" y="243"/>
                  <a:pt x="171" y="243"/>
                </a:cubicBezTo>
                <a:cubicBezTo>
                  <a:pt x="170" y="243"/>
                  <a:pt x="168" y="246"/>
                  <a:pt x="167" y="247"/>
                </a:cubicBezTo>
                <a:cubicBezTo>
                  <a:pt x="166" y="248"/>
                  <a:pt x="166" y="249"/>
                  <a:pt x="165" y="250"/>
                </a:cubicBezTo>
                <a:cubicBezTo>
                  <a:pt x="164" y="250"/>
                  <a:pt x="160" y="249"/>
                  <a:pt x="159" y="248"/>
                </a:cubicBezTo>
                <a:cubicBezTo>
                  <a:pt x="158" y="247"/>
                  <a:pt x="157" y="243"/>
                  <a:pt x="157" y="242"/>
                </a:cubicBezTo>
                <a:cubicBezTo>
                  <a:pt x="156" y="240"/>
                  <a:pt x="156" y="237"/>
                  <a:pt x="155" y="236"/>
                </a:cubicBezTo>
                <a:cubicBezTo>
                  <a:pt x="155" y="235"/>
                  <a:pt x="153" y="234"/>
                  <a:pt x="152" y="233"/>
                </a:cubicBezTo>
                <a:cubicBezTo>
                  <a:pt x="151" y="232"/>
                  <a:pt x="148" y="231"/>
                  <a:pt x="146" y="231"/>
                </a:cubicBezTo>
                <a:cubicBezTo>
                  <a:pt x="145" y="231"/>
                  <a:pt x="144" y="232"/>
                  <a:pt x="143" y="232"/>
                </a:cubicBezTo>
                <a:cubicBezTo>
                  <a:pt x="142" y="233"/>
                  <a:pt x="142" y="236"/>
                  <a:pt x="141" y="237"/>
                </a:cubicBezTo>
                <a:cubicBezTo>
                  <a:pt x="141" y="238"/>
                  <a:pt x="139" y="239"/>
                  <a:pt x="138" y="238"/>
                </a:cubicBezTo>
                <a:cubicBezTo>
                  <a:pt x="136" y="238"/>
                  <a:pt x="133" y="235"/>
                  <a:pt x="132" y="234"/>
                </a:cubicBezTo>
                <a:cubicBezTo>
                  <a:pt x="131" y="232"/>
                  <a:pt x="130" y="228"/>
                  <a:pt x="129" y="226"/>
                </a:cubicBezTo>
                <a:cubicBezTo>
                  <a:pt x="128" y="224"/>
                  <a:pt x="126" y="221"/>
                  <a:pt x="125" y="219"/>
                </a:cubicBezTo>
                <a:cubicBezTo>
                  <a:pt x="125" y="217"/>
                  <a:pt x="124" y="212"/>
                  <a:pt x="124" y="209"/>
                </a:cubicBezTo>
                <a:cubicBezTo>
                  <a:pt x="125" y="207"/>
                  <a:pt x="126" y="204"/>
                  <a:pt x="126" y="202"/>
                </a:cubicBezTo>
                <a:cubicBezTo>
                  <a:pt x="126" y="201"/>
                  <a:pt x="125" y="199"/>
                  <a:pt x="125" y="197"/>
                </a:cubicBezTo>
                <a:cubicBezTo>
                  <a:pt x="124" y="196"/>
                  <a:pt x="123" y="194"/>
                  <a:pt x="122" y="193"/>
                </a:cubicBezTo>
                <a:cubicBezTo>
                  <a:pt x="121" y="192"/>
                  <a:pt x="118" y="190"/>
                  <a:pt x="117" y="188"/>
                </a:cubicBezTo>
                <a:cubicBezTo>
                  <a:pt x="117" y="186"/>
                  <a:pt x="117" y="183"/>
                  <a:pt x="117" y="181"/>
                </a:cubicBezTo>
                <a:cubicBezTo>
                  <a:pt x="117" y="179"/>
                  <a:pt x="119" y="176"/>
                  <a:pt x="119" y="175"/>
                </a:cubicBezTo>
                <a:cubicBezTo>
                  <a:pt x="119" y="173"/>
                  <a:pt x="120" y="170"/>
                  <a:pt x="119" y="168"/>
                </a:cubicBezTo>
                <a:cubicBezTo>
                  <a:pt x="119" y="166"/>
                  <a:pt x="116" y="163"/>
                  <a:pt x="114" y="162"/>
                </a:cubicBezTo>
                <a:cubicBezTo>
                  <a:pt x="113" y="161"/>
                  <a:pt x="110" y="159"/>
                  <a:pt x="109" y="158"/>
                </a:cubicBezTo>
                <a:cubicBezTo>
                  <a:pt x="108" y="156"/>
                  <a:pt x="106" y="154"/>
                  <a:pt x="106" y="152"/>
                </a:cubicBezTo>
                <a:cubicBezTo>
                  <a:pt x="105" y="149"/>
                  <a:pt x="105" y="142"/>
                  <a:pt x="104" y="139"/>
                </a:cubicBezTo>
                <a:cubicBezTo>
                  <a:pt x="103" y="138"/>
                  <a:pt x="102" y="136"/>
                  <a:pt x="101" y="135"/>
                </a:cubicBezTo>
                <a:cubicBezTo>
                  <a:pt x="101" y="134"/>
                  <a:pt x="99" y="132"/>
                  <a:pt x="98" y="131"/>
                </a:cubicBezTo>
                <a:cubicBezTo>
                  <a:pt x="98" y="130"/>
                  <a:pt x="99" y="128"/>
                  <a:pt x="100" y="127"/>
                </a:cubicBezTo>
                <a:cubicBezTo>
                  <a:pt x="100" y="125"/>
                  <a:pt x="103" y="123"/>
                  <a:pt x="103" y="121"/>
                </a:cubicBezTo>
                <a:cubicBezTo>
                  <a:pt x="103" y="120"/>
                  <a:pt x="103" y="117"/>
                  <a:pt x="102" y="116"/>
                </a:cubicBezTo>
                <a:cubicBezTo>
                  <a:pt x="101" y="115"/>
                  <a:pt x="99" y="113"/>
                  <a:pt x="98" y="113"/>
                </a:cubicBezTo>
                <a:cubicBezTo>
                  <a:pt x="96" y="113"/>
                  <a:pt x="94" y="114"/>
                  <a:pt x="93" y="115"/>
                </a:cubicBezTo>
                <a:cubicBezTo>
                  <a:pt x="92" y="116"/>
                  <a:pt x="92" y="119"/>
                  <a:pt x="91" y="120"/>
                </a:cubicBezTo>
                <a:cubicBezTo>
                  <a:pt x="89" y="121"/>
                  <a:pt x="85" y="121"/>
                  <a:pt x="83" y="121"/>
                </a:cubicBezTo>
                <a:cubicBezTo>
                  <a:pt x="82" y="121"/>
                  <a:pt x="79" y="119"/>
                  <a:pt x="77" y="118"/>
                </a:cubicBezTo>
                <a:cubicBezTo>
                  <a:pt x="76" y="116"/>
                  <a:pt x="75" y="111"/>
                  <a:pt x="73" y="110"/>
                </a:cubicBezTo>
                <a:cubicBezTo>
                  <a:pt x="72" y="108"/>
                  <a:pt x="69" y="107"/>
                  <a:pt x="67" y="106"/>
                </a:cubicBezTo>
                <a:cubicBezTo>
                  <a:pt x="67" y="105"/>
                  <a:pt x="64" y="104"/>
                  <a:pt x="64" y="104"/>
                </a:cubicBezTo>
                <a:cubicBezTo>
                  <a:pt x="63" y="102"/>
                  <a:pt x="62" y="98"/>
                  <a:pt x="61" y="97"/>
                </a:cubicBezTo>
                <a:cubicBezTo>
                  <a:pt x="60" y="97"/>
                  <a:pt x="57" y="97"/>
                  <a:pt x="56" y="97"/>
                </a:cubicBezTo>
                <a:cubicBezTo>
                  <a:pt x="54" y="97"/>
                  <a:pt x="51" y="97"/>
                  <a:pt x="49" y="98"/>
                </a:cubicBezTo>
                <a:cubicBezTo>
                  <a:pt x="48" y="99"/>
                  <a:pt x="47" y="102"/>
                  <a:pt x="45" y="103"/>
                </a:cubicBezTo>
                <a:cubicBezTo>
                  <a:pt x="44" y="104"/>
                  <a:pt x="42" y="104"/>
                  <a:pt x="41" y="104"/>
                </a:cubicBezTo>
                <a:cubicBezTo>
                  <a:pt x="39" y="103"/>
                  <a:pt x="36" y="100"/>
                  <a:pt x="36" y="98"/>
                </a:cubicBezTo>
                <a:cubicBezTo>
                  <a:pt x="35" y="96"/>
                  <a:pt x="37" y="93"/>
                  <a:pt x="38" y="92"/>
                </a:cubicBezTo>
                <a:cubicBezTo>
                  <a:pt x="38" y="91"/>
                  <a:pt x="40" y="90"/>
                  <a:pt x="40" y="89"/>
                </a:cubicBezTo>
                <a:cubicBezTo>
                  <a:pt x="41" y="87"/>
                  <a:pt x="40" y="84"/>
                  <a:pt x="39" y="83"/>
                </a:cubicBezTo>
                <a:cubicBezTo>
                  <a:pt x="38" y="82"/>
                  <a:pt x="35" y="81"/>
                  <a:pt x="34" y="81"/>
                </a:cubicBezTo>
                <a:cubicBezTo>
                  <a:pt x="32" y="81"/>
                  <a:pt x="29" y="81"/>
                  <a:pt x="28" y="82"/>
                </a:cubicBezTo>
                <a:cubicBezTo>
                  <a:pt x="27" y="82"/>
                  <a:pt x="27" y="84"/>
                  <a:pt x="26" y="84"/>
                </a:cubicBezTo>
                <a:cubicBezTo>
                  <a:pt x="25" y="85"/>
                  <a:pt x="22" y="86"/>
                  <a:pt x="20" y="86"/>
                </a:cubicBezTo>
                <a:cubicBezTo>
                  <a:pt x="19" y="86"/>
                  <a:pt x="18" y="85"/>
                  <a:pt x="16" y="85"/>
                </a:cubicBezTo>
                <a:cubicBezTo>
                  <a:pt x="17" y="84"/>
                  <a:pt x="17" y="83"/>
                  <a:pt x="17" y="82"/>
                </a:cubicBezTo>
                <a:cubicBezTo>
                  <a:pt x="17" y="80"/>
                  <a:pt x="15" y="78"/>
                  <a:pt x="15" y="76"/>
                </a:cubicBezTo>
                <a:cubicBezTo>
                  <a:pt x="15" y="75"/>
                  <a:pt x="17" y="71"/>
                  <a:pt x="17" y="71"/>
                </a:cubicBezTo>
                <a:cubicBezTo>
                  <a:pt x="17" y="71"/>
                  <a:pt x="22" y="71"/>
                  <a:pt x="23" y="69"/>
                </a:cubicBezTo>
                <a:cubicBezTo>
                  <a:pt x="24" y="69"/>
                  <a:pt x="25" y="66"/>
                  <a:pt x="25" y="64"/>
                </a:cubicBezTo>
                <a:cubicBezTo>
                  <a:pt x="26" y="64"/>
                  <a:pt x="28" y="63"/>
                  <a:pt x="28" y="62"/>
                </a:cubicBezTo>
                <a:cubicBezTo>
                  <a:pt x="29" y="62"/>
                  <a:pt x="30" y="61"/>
                  <a:pt x="30" y="60"/>
                </a:cubicBezTo>
                <a:cubicBezTo>
                  <a:pt x="30" y="58"/>
                  <a:pt x="28" y="56"/>
                  <a:pt x="27" y="55"/>
                </a:cubicBezTo>
                <a:cubicBezTo>
                  <a:pt x="26" y="54"/>
                  <a:pt x="24" y="53"/>
                  <a:pt x="24" y="52"/>
                </a:cubicBezTo>
                <a:cubicBezTo>
                  <a:pt x="23" y="52"/>
                  <a:pt x="21" y="50"/>
                  <a:pt x="20" y="50"/>
                </a:cubicBezTo>
                <a:cubicBezTo>
                  <a:pt x="19" y="49"/>
                  <a:pt x="17" y="48"/>
                  <a:pt x="16" y="48"/>
                </a:cubicBezTo>
                <a:cubicBezTo>
                  <a:pt x="15" y="48"/>
                  <a:pt x="12" y="48"/>
                  <a:pt x="10" y="48"/>
                </a:cubicBezTo>
                <a:cubicBezTo>
                  <a:pt x="9" y="49"/>
                  <a:pt x="9" y="50"/>
                  <a:pt x="8" y="51"/>
                </a:cubicBezTo>
                <a:cubicBezTo>
                  <a:pt x="7" y="51"/>
                  <a:pt x="4" y="52"/>
                  <a:pt x="3" y="52"/>
                </a:cubicBezTo>
                <a:cubicBezTo>
                  <a:pt x="2" y="51"/>
                  <a:pt x="1" y="51"/>
                  <a:pt x="0" y="50"/>
                </a:cubicBezTo>
                <a:cubicBezTo>
                  <a:pt x="0" y="48"/>
                  <a:pt x="0" y="45"/>
                  <a:pt x="1" y="44"/>
                </a:cubicBezTo>
                <a:cubicBezTo>
                  <a:pt x="1" y="42"/>
                  <a:pt x="3" y="39"/>
                  <a:pt x="4" y="37"/>
                </a:cubicBezTo>
                <a:cubicBezTo>
                  <a:pt x="4" y="35"/>
                  <a:pt x="5" y="32"/>
                  <a:pt x="4" y="30"/>
                </a:cubicBezTo>
                <a:cubicBezTo>
                  <a:pt x="4" y="28"/>
                  <a:pt x="2" y="24"/>
                  <a:pt x="2" y="22"/>
                </a:cubicBezTo>
                <a:cubicBezTo>
                  <a:pt x="2" y="20"/>
                  <a:pt x="3" y="16"/>
                  <a:pt x="4" y="13"/>
                </a:cubicBezTo>
                <a:cubicBezTo>
                  <a:pt x="5" y="12"/>
                  <a:pt x="7" y="9"/>
                  <a:pt x="8" y="9"/>
                </a:cubicBezTo>
                <a:cubicBezTo>
                  <a:pt x="10" y="9"/>
                  <a:pt x="12" y="12"/>
                  <a:pt x="13" y="14"/>
                </a:cubicBezTo>
                <a:cubicBezTo>
                  <a:pt x="13" y="15"/>
                  <a:pt x="12" y="17"/>
                  <a:pt x="13" y="18"/>
                </a:cubicBezTo>
                <a:cubicBezTo>
                  <a:pt x="14" y="19"/>
                  <a:pt x="18" y="19"/>
                  <a:pt x="19" y="18"/>
                </a:cubicBezTo>
                <a:cubicBezTo>
                  <a:pt x="20" y="17"/>
                  <a:pt x="21" y="14"/>
                  <a:pt x="21" y="13"/>
                </a:cubicBezTo>
                <a:cubicBezTo>
                  <a:pt x="22" y="12"/>
                  <a:pt x="21" y="9"/>
                  <a:pt x="22" y="8"/>
                </a:cubicBezTo>
                <a:cubicBezTo>
                  <a:pt x="23" y="7"/>
                  <a:pt x="25" y="10"/>
                  <a:pt x="27" y="10"/>
                </a:cubicBezTo>
                <a:cubicBezTo>
                  <a:pt x="29" y="10"/>
                  <a:pt x="34" y="9"/>
                  <a:pt x="36" y="8"/>
                </a:cubicBezTo>
                <a:cubicBezTo>
                  <a:pt x="36" y="9"/>
                  <a:pt x="36" y="10"/>
                  <a:pt x="36" y="10"/>
                </a:cubicBezTo>
                <a:cubicBezTo>
                  <a:pt x="36" y="11"/>
                  <a:pt x="34" y="12"/>
                  <a:pt x="35" y="13"/>
                </a:cubicBezTo>
                <a:cubicBezTo>
                  <a:pt x="35" y="14"/>
                  <a:pt x="36" y="15"/>
                  <a:pt x="37" y="15"/>
                </a:cubicBezTo>
                <a:cubicBezTo>
                  <a:pt x="38" y="16"/>
                  <a:pt x="40" y="16"/>
                  <a:pt x="41" y="16"/>
                </a:cubicBezTo>
                <a:cubicBezTo>
                  <a:pt x="42" y="17"/>
                  <a:pt x="44" y="19"/>
                  <a:pt x="46" y="19"/>
                </a:cubicBezTo>
                <a:cubicBezTo>
                  <a:pt x="47" y="19"/>
                  <a:pt x="50" y="20"/>
                  <a:pt x="51" y="19"/>
                </a:cubicBezTo>
                <a:cubicBezTo>
                  <a:pt x="52" y="19"/>
                  <a:pt x="52" y="17"/>
                  <a:pt x="52" y="16"/>
                </a:cubicBezTo>
                <a:cubicBezTo>
                  <a:pt x="52" y="15"/>
                  <a:pt x="54" y="14"/>
                  <a:pt x="55" y="13"/>
                </a:cubicBezTo>
                <a:cubicBezTo>
                  <a:pt x="55" y="13"/>
                  <a:pt x="55" y="12"/>
                  <a:pt x="55" y="11"/>
                </a:cubicBezTo>
                <a:cubicBezTo>
                  <a:pt x="55" y="11"/>
                  <a:pt x="56" y="11"/>
                  <a:pt x="56" y="12"/>
                </a:cubicBezTo>
                <a:cubicBezTo>
                  <a:pt x="57" y="13"/>
                  <a:pt x="57" y="16"/>
                  <a:pt x="58" y="17"/>
                </a:cubicBezTo>
                <a:cubicBezTo>
                  <a:pt x="60" y="19"/>
                  <a:pt x="65" y="18"/>
                  <a:pt x="66" y="20"/>
                </a:cubicBezTo>
                <a:cubicBezTo>
                  <a:pt x="67" y="21"/>
                  <a:pt x="67" y="23"/>
                  <a:pt x="67" y="24"/>
                </a:cubicBezTo>
                <a:cubicBezTo>
                  <a:pt x="68" y="26"/>
                  <a:pt x="67" y="30"/>
                  <a:pt x="67" y="31"/>
                </a:cubicBezTo>
                <a:cubicBezTo>
                  <a:pt x="68" y="33"/>
                  <a:pt x="72" y="37"/>
                  <a:pt x="74" y="37"/>
                </a:cubicBezTo>
                <a:cubicBezTo>
                  <a:pt x="77" y="37"/>
                  <a:pt x="80" y="33"/>
                  <a:pt x="82" y="32"/>
                </a:cubicBezTo>
                <a:cubicBezTo>
                  <a:pt x="83" y="31"/>
                  <a:pt x="84" y="27"/>
                  <a:pt x="85" y="26"/>
                </a:cubicBezTo>
                <a:cubicBezTo>
                  <a:pt x="87" y="25"/>
                  <a:pt x="91" y="24"/>
                  <a:pt x="93" y="22"/>
                </a:cubicBezTo>
                <a:cubicBezTo>
                  <a:pt x="94" y="21"/>
                  <a:pt x="95" y="17"/>
                  <a:pt x="95" y="15"/>
                </a:cubicBezTo>
                <a:cubicBezTo>
                  <a:pt x="96" y="13"/>
                  <a:pt x="94" y="8"/>
                  <a:pt x="94" y="6"/>
                </a:cubicBezTo>
                <a:cubicBezTo>
                  <a:pt x="94" y="4"/>
                  <a:pt x="94" y="2"/>
                  <a:pt x="95" y="0"/>
                </a:cubicBezTo>
                <a:cubicBezTo>
                  <a:pt x="97" y="0"/>
                  <a:pt x="99" y="0"/>
                  <a:pt x="100" y="0"/>
                </a:cubicBezTo>
                <a:cubicBezTo>
                  <a:pt x="103" y="1"/>
                  <a:pt x="107" y="3"/>
                  <a:pt x="109" y="4"/>
                </a:cubicBezTo>
                <a:cubicBezTo>
                  <a:pt x="113" y="6"/>
                  <a:pt x="120" y="13"/>
                  <a:pt x="123" y="17"/>
                </a:cubicBezTo>
                <a:cubicBezTo>
                  <a:pt x="126" y="19"/>
                  <a:pt x="131" y="23"/>
                  <a:pt x="134" y="25"/>
                </a:cubicBezTo>
                <a:cubicBezTo>
                  <a:pt x="137" y="27"/>
                  <a:pt x="145" y="31"/>
                  <a:pt x="149" y="34"/>
                </a:cubicBezTo>
                <a:cubicBezTo>
                  <a:pt x="151" y="36"/>
                  <a:pt x="155" y="42"/>
                  <a:pt x="158" y="44"/>
                </a:cubicBezTo>
                <a:cubicBezTo>
                  <a:pt x="159" y="45"/>
                  <a:pt x="163" y="47"/>
                  <a:pt x="165" y="48"/>
                </a:cubicBezTo>
                <a:cubicBezTo>
                  <a:pt x="167" y="49"/>
                  <a:pt x="170" y="52"/>
                  <a:pt x="172" y="53"/>
                </a:cubicBezTo>
                <a:cubicBezTo>
                  <a:pt x="173" y="55"/>
                  <a:pt x="176" y="58"/>
                  <a:pt x="177" y="59"/>
                </a:cubicBezTo>
                <a:cubicBezTo>
                  <a:pt x="180" y="61"/>
                  <a:pt x="185" y="64"/>
                  <a:pt x="188" y="65"/>
                </a:cubicBezTo>
                <a:cubicBezTo>
                  <a:pt x="189" y="66"/>
                  <a:pt x="193" y="67"/>
                  <a:pt x="195" y="68"/>
                </a:cubicBezTo>
                <a:cubicBezTo>
                  <a:pt x="198" y="69"/>
                  <a:pt x="203" y="73"/>
                  <a:pt x="206" y="73"/>
                </a:cubicBezTo>
                <a:cubicBezTo>
                  <a:pt x="207" y="72"/>
                  <a:pt x="208" y="69"/>
                  <a:pt x="209" y="68"/>
                </a:cubicBezTo>
                <a:cubicBezTo>
                  <a:pt x="211" y="68"/>
                  <a:pt x="214" y="68"/>
                  <a:pt x="215" y="69"/>
                </a:cubicBezTo>
                <a:cubicBezTo>
                  <a:pt x="216" y="69"/>
                  <a:pt x="219" y="71"/>
                  <a:pt x="220" y="72"/>
                </a:cubicBezTo>
                <a:cubicBezTo>
                  <a:pt x="220" y="73"/>
                  <a:pt x="220" y="75"/>
                  <a:pt x="221" y="76"/>
                </a:cubicBezTo>
                <a:cubicBezTo>
                  <a:pt x="222" y="78"/>
                  <a:pt x="224" y="79"/>
                  <a:pt x="226" y="80"/>
                </a:cubicBezTo>
                <a:cubicBezTo>
                  <a:pt x="227" y="81"/>
                  <a:pt x="231" y="83"/>
                  <a:pt x="231" y="84"/>
                </a:cubicBezTo>
                <a:cubicBezTo>
                  <a:pt x="232" y="86"/>
                  <a:pt x="230" y="89"/>
                  <a:pt x="230" y="91"/>
                </a:cubicBezTo>
                <a:cubicBezTo>
                  <a:pt x="230" y="93"/>
                  <a:pt x="231" y="96"/>
                  <a:pt x="232" y="97"/>
                </a:cubicBezTo>
                <a:cubicBezTo>
                  <a:pt x="233" y="100"/>
                  <a:pt x="237" y="103"/>
                  <a:pt x="238" y="106"/>
                </a:cubicBezTo>
                <a:cubicBezTo>
                  <a:pt x="240" y="108"/>
                  <a:pt x="240" y="114"/>
                  <a:pt x="240" y="116"/>
                </a:cubicBezTo>
                <a:cubicBezTo>
                  <a:pt x="242" y="119"/>
                  <a:pt x="245" y="126"/>
                  <a:pt x="247" y="129"/>
                </a:cubicBezTo>
                <a:cubicBezTo>
                  <a:pt x="248" y="131"/>
                  <a:pt x="251" y="134"/>
                  <a:pt x="252" y="136"/>
                </a:cubicBezTo>
                <a:cubicBezTo>
                  <a:pt x="254" y="140"/>
                  <a:pt x="256" y="149"/>
                  <a:pt x="258" y="153"/>
                </a:cubicBezTo>
                <a:cubicBezTo>
                  <a:pt x="260" y="159"/>
                  <a:pt x="266" y="169"/>
                  <a:pt x="268" y="175"/>
                </a:cubicBezTo>
                <a:cubicBezTo>
                  <a:pt x="269" y="177"/>
                  <a:pt x="271" y="182"/>
                  <a:pt x="271" y="185"/>
                </a:cubicBezTo>
                <a:cubicBezTo>
                  <a:pt x="272" y="187"/>
                  <a:pt x="271" y="193"/>
                  <a:pt x="272" y="195"/>
                </a:cubicBezTo>
                <a:cubicBezTo>
                  <a:pt x="272" y="199"/>
                  <a:pt x="275" y="205"/>
                  <a:pt x="276" y="207"/>
                </a:cubicBezTo>
                <a:cubicBezTo>
                  <a:pt x="278" y="212"/>
                  <a:pt x="283" y="220"/>
                  <a:pt x="284" y="224"/>
                </a:cubicBezTo>
                <a:close/>
              </a:path>
            </a:pathLst>
          </a:custGeom>
          <a:solidFill>
            <a:schemeClr val="accent1">
              <a:lumMod val="20000"/>
              <a:lumOff val="80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57" name="Freeform 33">
            <a:extLst>
              <a:ext uri="{FF2B5EF4-FFF2-40B4-BE49-F238E27FC236}">
                <a16:creationId xmlns="" xmlns:a16="http://schemas.microsoft.com/office/drawing/2014/main" id="{AAAB7AFD-D252-2C48-A634-00CB868C35FB}"/>
              </a:ext>
            </a:extLst>
          </p:cNvPr>
          <p:cNvSpPr>
            <a:spLocks/>
          </p:cNvSpPr>
          <p:nvPr/>
        </p:nvSpPr>
        <p:spPr bwMode="auto">
          <a:xfrm>
            <a:off x="8033020" y="2461615"/>
            <a:ext cx="569388" cy="764050"/>
          </a:xfrm>
          <a:custGeom>
            <a:avLst/>
            <a:gdLst/>
            <a:ahLst/>
            <a:cxnLst>
              <a:cxn ang="0">
                <a:pos x="203" y="203"/>
              </a:cxn>
              <a:cxn ang="0">
                <a:pos x="190" y="213"/>
              </a:cxn>
              <a:cxn ang="0">
                <a:pos x="175" y="225"/>
              </a:cxn>
              <a:cxn ang="0">
                <a:pos x="163" y="222"/>
              </a:cxn>
              <a:cxn ang="0">
                <a:pos x="151" y="236"/>
              </a:cxn>
              <a:cxn ang="0">
                <a:pos x="139" y="242"/>
              </a:cxn>
              <a:cxn ang="0">
                <a:pos x="133" y="252"/>
              </a:cxn>
              <a:cxn ang="0">
                <a:pos x="128" y="262"/>
              </a:cxn>
              <a:cxn ang="0">
                <a:pos x="118" y="267"/>
              </a:cxn>
              <a:cxn ang="0">
                <a:pos x="109" y="278"/>
              </a:cxn>
              <a:cxn ang="0">
                <a:pos x="100" y="277"/>
              </a:cxn>
              <a:cxn ang="0">
                <a:pos x="95" y="269"/>
              </a:cxn>
              <a:cxn ang="0">
                <a:pos x="87" y="265"/>
              </a:cxn>
              <a:cxn ang="0">
                <a:pos x="88" y="253"/>
              </a:cxn>
              <a:cxn ang="0">
                <a:pos x="70" y="252"/>
              </a:cxn>
              <a:cxn ang="0">
                <a:pos x="61" y="238"/>
              </a:cxn>
              <a:cxn ang="0">
                <a:pos x="56" y="224"/>
              </a:cxn>
              <a:cxn ang="0">
                <a:pos x="40" y="216"/>
              </a:cxn>
              <a:cxn ang="0">
                <a:pos x="25" y="221"/>
              </a:cxn>
              <a:cxn ang="0">
                <a:pos x="15" y="209"/>
              </a:cxn>
              <a:cxn ang="0">
                <a:pos x="13" y="200"/>
              </a:cxn>
              <a:cxn ang="0">
                <a:pos x="11" y="190"/>
              </a:cxn>
              <a:cxn ang="0">
                <a:pos x="1" y="185"/>
              </a:cxn>
              <a:cxn ang="0">
                <a:pos x="1" y="172"/>
              </a:cxn>
              <a:cxn ang="0">
                <a:pos x="11" y="154"/>
              </a:cxn>
              <a:cxn ang="0">
                <a:pos x="7" y="133"/>
              </a:cxn>
              <a:cxn ang="0">
                <a:pos x="1" y="115"/>
              </a:cxn>
              <a:cxn ang="0">
                <a:pos x="9" y="102"/>
              </a:cxn>
              <a:cxn ang="0">
                <a:pos x="19" y="93"/>
              </a:cxn>
              <a:cxn ang="0">
                <a:pos x="36" y="80"/>
              </a:cxn>
              <a:cxn ang="0">
                <a:pos x="41" y="62"/>
              </a:cxn>
              <a:cxn ang="0">
                <a:pos x="23" y="52"/>
              </a:cxn>
              <a:cxn ang="0">
                <a:pos x="20" y="35"/>
              </a:cxn>
              <a:cxn ang="0">
                <a:pos x="26" y="23"/>
              </a:cxn>
              <a:cxn ang="0">
                <a:pos x="38" y="11"/>
              </a:cxn>
              <a:cxn ang="0">
                <a:pos x="50" y="5"/>
              </a:cxn>
              <a:cxn ang="0">
                <a:pos x="64" y="0"/>
              </a:cxn>
              <a:cxn ang="0">
                <a:pos x="68" y="11"/>
              </a:cxn>
              <a:cxn ang="0">
                <a:pos x="75" y="22"/>
              </a:cxn>
              <a:cxn ang="0">
                <a:pos x="91" y="16"/>
              </a:cxn>
              <a:cxn ang="0">
                <a:pos x="103" y="29"/>
              </a:cxn>
              <a:cxn ang="0">
                <a:pos x="121" y="39"/>
              </a:cxn>
              <a:cxn ang="0">
                <a:pos x="132" y="35"/>
              </a:cxn>
              <a:cxn ang="0">
                <a:pos x="128" y="50"/>
              </a:cxn>
              <a:cxn ang="0">
                <a:pos x="136" y="71"/>
              </a:cxn>
              <a:cxn ang="0">
                <a:pos x="149" y="87"/>
              </a:cxn>
              <a:cxn ang="0">
                <a:pos x="147" y="107"/>
              </a:cxn>
              <a:cxn ang="0">
                <a:pos x="156" y="121"/>
              </a:cxn>
              <a:cxn ang="0">
                <a:pos x="159" y="145"/>
              </a:cxn>
              <a:cxn ang="0">
                <a:pos x="171" y="156"/>
              </a:cxn>
              <a:cxn ang="0">
                <a:pos x="182" y="152"/>
              </a:cxn>
              <a:cxn ang="0">
                <a:pos x="189" y="167"/>
              </a:cxn>
              <a:cxn ang="0">
                <a:pos x="201" y="162"/>
              </a:cxn>
              <a:cxn ang="0">
                <a:pos x="210" y="173"/>
              </a:cxn>
              <a:cxn ang="0">
                <a:pos x="205" y="186"/>
              </a:cxn>
            </a:cxnLst>
            <a:rect l="0" t="0" r="r" b="b"/>
            <a:pathLst>
              <a:path w="210" h="282">
                <a:moveTo>
                  <a:pt x="207" y="194"/>
                </a:moveTo>
                <a:cubicBezTo>
                  <a:pt x="207" y="196"/>
                  <a:pt x="206" y="198"/>
                  <a:pt x="206" y="199"/>
                </a:cubicBezTo>
                <a:cubicBezTo>
                  <a:pt x="206" y="200"/>
                  <a:pt x="203" y="202"/>
                  <a:pt x="203" y="203"/>
                </a:cubicBezTo>
                <a:cubicBezTo>
                  <a:pt x="202" y="205"/>
                  <a:pt x="201" y="208"/>
                  <a:pt x="201" y="210"/>
                </a:cubicBezTo>
                <a:cubicBezTo>
                  <a:pt x="200" y="211"/>
                  <a:pt x="199" y="214"/>
                  <a:pt x="198" y="214"/>
                </a:cubicBezTo>
                <a:cubicBezTo>
                  <a:pt x="196" y="215"/>
                  <a:pt x="192" y="213"/>
                  <a:pt x="190" y="213"/>
                </a:cubicBezTo>
                <a:cubicBezTo>
                  <a:pt x="187" y="213"/>
                  <a:pt x="182" y="214"/>
                  <a:pt x="180" y="216"/>
                </a:cubicBezTo>
                <a:cubicBezTo>
                  <a:pt x="179" y="217"/>
                  <a:pt x="177" y="219"/>
                  <a:pt x="176" y="221"/>
                </a:cubicBezTo>
                <a:cubicBezTo>
                  <a:pt x="176" y="222"/>
                  <a:pt x="175" y="224"/>
                  <a:pt x="175" y="225"/>
                </a:cubicBezTo>
                <a:cubicBezTo>
                  <a:pt x="174" y="226"/>
                  <a:pt x="172" y="228"/>
                  <a:pt x="171" y="228"/>
                </a:cubicBezTo>
                <a:cubicBezTo>
                  <a:pt x="169" y="228"/>
                  <a:pt x="168" y="225"/>
                  <a:pt x="167" y="224"/>
                </a:cubicBezTo>
                <a:cubicBezTo>
                  <a:pt x="166" y="223"/>
                  <a:pt x="164" y="222"/>
                  <a:pt x="163" y="222"/>
                </a:cubicBezTo>
                <a:cubicBezTo>
                  <a:pt x="162" y="222"/>
                  <a:pt x="160" y="224"/>
                  <a:pt x="160" y="224"/>
                </a:cubicBezTo>
                <a:cubicBezTo>
                  <a:pt x="159" y="226"/>
                  <a:pt x="159" y="230"/>
                  <a:pt x="157" y="232"/>
                </a:cubicBezTo>
                <a:cubicBezTo>
                  <a:pt x="156" y="233"/>
                  <a:pt x="152" y="235"/>
                  <a:pt x="151" y="236"/>
                </a:cubicBezTo>
                <a:cubicBezTo>
                  <a:pt x="150" y="237"/>
                  <a:pt x="150" y="240"/>
                  <a:pt x="149" y="241"/>
                </a:cubicBezTo>
                <a:cubicBezTo>
                  <a:pt x="148" y="242"/>
                  <a:pt x="145" y="243"/>
                  <a:pt x="144" y="244"/>
                </a:cubicBezTo>
                <a:cubicBezTo>
                  <a:pt x="143" y="244"/>
                  <a:pt x="140" y="242"/>
                  <a:pt x="139" y="242"/>
                </a:cubicBezTo>
                <a:cubicBezTo>
                  <a:pt x="138" y="242"/>
                  <a:pt x="135" y="243"/>
                  <a:pt x="134" y="244"/>
                </a:cubicBezTo>
                <a:cubicBezTo>
                  <a:pt x="133" y="244"/>
                  <a:pt x="132" y="246"/>
                  <a:pt x="132" y="247"/>
                </a:cubicBezTo>
                <a:cubicBezTo>
                  <a:pt x="132" y="248"/>
                  <a:pt x="133" y="251"/>
                  <a:pt x="133" y="252"/>
                </a:cubicBezTo>
                <a:cubicBezTo>
                  <a:pt x="134" y="253"/>
                  <a:pt x="135" y="255"/>
                  <a:pt x="135" y="257"/>
                </a:cubicBezTo>
                <a:cubicBezTo>
                  <a:pt x="135" y="258"/>
                  <a:pt x="134" y="260"/>
                  <a:pt x="133" y="261"/>
                </a:cubicBezTo>
                <a:cubicBezTo>
                  <a:pt x="132" y="262"/>
                  <a:pt x="129" y="262"/>
                  <a:pt x="128" y="262"/>
                </a:cubicBezTo>
                <a:cubicBezTo>
                  <a:pt x="127" y="262"/>
                  <a:pt x="125" y="260"/>
                  <a:pt x="124" y="260"/>
                </a:cubicBezTo>
                <a:cubicBezTo>
                  <a:pt x="123" y="260"/>
                  <a:pt x="120" y="260"/>
                  <a:pt x="120" y="261"/>
                </a:cubicBezTo>
                <a:cubicBezTo>
                  <a:pt x="119" y="262"/>
                  <a:pt x="118" y="266"/>
                  <a:pt x="118" y="267"/>
                </a:cubicBezTo>
                <a:cubicBezTo>
                  <a:pt x="118" y="268"/>
                  <a:pt x="119" y="270"/>
                  <a:pt x="119" y="271"/>
                </a:cubicBezTo>
                <a:cubicBezTo>
                  <a:pt x="119" y="272"/>
                  <a:pt x="117" y="274"/>
                  <a:pt x="116" y="275"/>
                </a:cubicBezTo>
                <a:cubicBezTo>
                  <a:pt x="115" y="276"/>
                  <a:pt x="111" y="277"/>
                  <a:pt x="109" y="278"/>
                </a:cubicBezTo>
                <a:cubicBezTo>
                  <a:pt x="108" y="279"/>
                  <a:pt x="107" y="281"/>
                  <a:pt x="106" y="282"/>
                </a:cubicBezTo>
                <a:cubicBezTo>
                  <a:pt x="105" y="282"/>
                  <a:pt x="102" y="282"/>
                  <a:pt x="101" y="281"/>
                </a:cubicBezTo>
                <a:cubicBezTo>
                  <a:pt x="100" y="281"/>
                  <a:pt x="99" y="278"/>
                  <a:pt x="100" y="277"/>
                </a:cubicBezTo>
                <a:cubicBezTo>
                  <a:pt x="100" y="276"/>
                  <a:pt x="101" y="274"/>
                  <a:pt x="101" y="273"/>
                </a:cubicBezTo>
                <a:cubicBezTo>
                  <a:pt x="102" y="272"/>
                  <a:pt x="101" y="269"/>
                  <a:pt x="100" y="268"/>
                </a:cubicBezTo>
                <a:cubicBezTo>
                  <a:pt x="99" y="268"/>
                  <a:pt x="96" y="268"/>
                  <a:pt x="95" y="269"/>
                </a:cubicBezTo>
                <a:cubicBezTo>
                  <a:pt x="94" y="269"/>
                  <a:pt x="93" y="272"/>
                  <a:pt x="92" y="272"/>
                </a:cubicBezTo>
                <a:cubicBezTo>
                  <a:pt x="91" y="272"/>
                  <a:pt x="88" y="270"/>
                  <a:pt x="88" y="269"/>
                </a:cubicBezTo>
                <a:cubicBezTo>
                  <a:pt x="87" y="268"/>
                  <a:pt x="87" y="266"/>
                  <a:pt x="87" y="265"/>
                </a:cubicBezTo>
                <a:cubicBezTo>
                  <a:pt x="87" y="264"/>
                  <a:pt x="89" y="263"/>
                  <a:pt x="89" y="262"/>
                </a:cubicBezTo>
                <a:cubicBezTo>
                  <a:pt x="90" y="261"/>
                  <a:pt x="90" y="258"/>
                  <a:pt x="90" y="257"/>
                </a:cubicBezTo>
                <a:cubicBezTo>
                  <a:pt x="89" y="256"/>
                  <a:pt x="89" y="254"/>
                  <a:pt x="88" y="253"/>
                </a:cubicBezTo>
                <a:cubicBezTo>
                  <a:pt x="87" y="252"/>
                  <a:pt x="84" y="252"/>
                  <a:pt x="82" y="252"/>
                </a:cubicBezTo>
                <a:cubicBezTo>
                  <a:pt x="81" y="252"/>
                  <a:pt x="78" y="254"/>
                  <a:pt x="76" y="254"/>
                </a:cubicBezTo>
                <a:cubicBezTo>
                  <a:pt x="75" y="254"/>
                  <a:pt x="72" y="252"/>
                  <a:pt x="70" y="252"/>
                </a:cubicBezTo>
                <a:cubicBezTo>
                  <a:pt x="69" y="251"/>
                  <a:pt x="66" y="249"/>
                  <a:pt x="65" y="248"/>
                </a:cubicBezTo>
                <a:cubicBezTo>
                  <a:pt x="64" y="247"/>
                  <a:pt x="65" y="244"/>
                  <a:pt x="64" y="243"/>
                </a:cubicBezTo>
                <a:cubicBezTo>
                  <a:pt x="63" y="242"/>
                  <a:pt x="61" y="240"/>
                  <a:pt x="61" y="238"/>
                </a:cubicBezTo>
                <a:cubicBezTo>
                  <a:pt x="60" y="237"/>
                  <a:pt x="59" y="235"/>
                  <a:pt x="59" y="234"/>
                </a:cubicBezTo>
                <a:cubicBezTo>
                  <a:pt x="58" y="232"/>
                  <a:pt x="59" y="230"/>
                  <a:pt x="59" y="228"/>
                </a:cubicBezTo>
                <a:cubicBezTo>
                  <a:pt x="59" y="227"/>
                  <a:pt x="57" y="225"/>
                  <a:pt x="56" y="224"/>
                </a:cubicBezTo>
                <a:cubicBezTo>
                  <a:pt x="56" y="223"/>
                  <a:pt x="54" y="223"/>
                  <a:pt x="53" y="222"/>
                </a:cubicBezTo>
                <a:cubicBezTo>
                  <a:pt x="51" y="221"/>
                  <a:pt x="48" y="218"/>
                  <a:pt x="46" y="217"/>
                </a:cubicBezTo>
                <a:cubicBezTo>
                  <a:pt x="44" y="217"/>
                  <a:pt x="41" y="216"/>
                  <a:pt x="40" y="216"/>
                </a:cubicBezTo>
                <a:cubicBezTo>
                  <a:pt x="39" y="217"/>
                  <a:pt x="36" y="218"/>
                  <a:pt x="35" y="219"/>
                </a:cubicBezTo>
                <a:cubicBezTo>
                  <a:pt x="34" y="220"/>
                  <a:pt x="32" y="223"/>
                  <a:pt x="31" y="223"/>
                </a:cubicBezTo>
                <a:cubicBezTo>
                  <a:pt x="30" y="223"/>
                  <a:pt x="27" y="222"/>
                  <a:pt x="25" y="221"/>
                </a:cubicBezTo>
                <a:cubicBezTo>
                  <a:pt x="25" y="221"/>
                  <a:pt x="24" y="218"/>
                  <a:pt x="23" y="217"/>
                </a:cubicBezTo>
                <a:cubicBezTo>
                  <a:pt x="22" y="216"/>
                  <a:pt x="19" y="214"/>
                  <a:pt x="18" y="213"/>
                </a:cubicBezTo>
                <a:cubicBezTo>
                  <a:pt x="17" y="212"/>
                  <a:pt x="16" y="210"/>
                  <a:pt x="15" y="209"/>
                </a:cubicBezTo>
                <a:cubicBezTo>
                  <a:pt x="14" y="208"/>
                  <a:pt x="10" y="208"/>
                  <a:pt x="10" y="207"/>
                </a:cubicBezTo>
                <a:cubicBezTo>
                  <a:pt x="9" y="206"/>
                  <a:pt x="10" y="202"/>
                  <a:pt x="10" y="201"/>
                </a:cubicBezTo>
                <a:cubicBezTo>
                  <a:pt x="11" y="201"/>
                  <a:pt x="12" y="201"/>
                  <a:pt x="13" y="200"/>
                </a:cubicBezTo>
                <a:cubicBezTo>
                  <a:pt x="13" y="199"/>
                  <a:pt x="14" y="197"/>
                  <a:pt x="14" y="196"/>
                </a:cubicBezTo>
                <a:cubicBezTo>
                  <a:pt x="14" y="195"/>
                  <a:pt x="14" y="193"/>
                  <a:pt x="14" y="192"/>
                </a:cubicBezTo>
                <a:cubicBezTo>
                  <a:pt x="13" y="191"/>
                  <a:pt x="12" y="190"/>
                  <a:pt x="11" y="190"/>
                </a:cubicBezTo>
                <a:cubicBezTo>
                  <a:pt x="10" y="190"/>
                  <a:pt x="8" y="192"/>
                  <a:pt x="8" y="192"/>
                </a:cubicBezTo>
                <a:cubicBezTo>
                  <a:pt x="6" y="192"/>
                  <a:pt x="3" y="191"/>
                  <a:pt x="2" y="190"/>
                </a:cubicBezTo>
                <a:cubicBezTo>
                  <a:pt x="1" y="189"/>
                  <a:pt x="1" y="186"/>
                  <a:pt x="1" y="185"/>
                </a:cubicBezTo>
                <a:cubicBezTo>
                  <a:pt x="2" y="184"/>
                  <a:pt x="3" y="182"/>
                  <a:pt x="4" y="181"/>
                </a:cubicBezTo>
                <a:cubicBezTo>
                  <a:pt x="4" y="180"/>
                  <a:pt x="3" y="177"/>
                  <a:pt x="3" y="176"/>
                </a:cubicBezTo>
                <a:cubicBezTo>
                  <a:pt x="2" y="175"/>
                  <a:pt x="1" y="173"/>
                  <a:pt x="1" y="172"/>
                </a:cubicBezTo>
                <a:cubicBezTo>
                  <a:pt x="2" y="171"/>
                  <a:pt x="3" y="169"/>
                  <a:pt x="4" y="169"/>
                </a:cubicBezTo>
                <a:cubicBezTo>
                  <a:pt x="5" y="167"/>
                  <a:pt x="5" y="161"/>
                  <a:pt x="7" y="159"/>
                </a:cubicBezTo>
                <a:cubicBezTo>
                  <a:pt x="7" y="158"/>
                  <a:pt x="11" y="156"/>
                  <a:pt x="11" y="154"/>
                </a:cubicBezTo>
                <a:cubicBezTo>
                  <a:pt x="12" y="153"/>
                  <a:pt x="12" y="150"/>
                  <a:pt x="12" y="149"/>
                </a:cubicBezTo>
                <a:cubicBezTo>
                  <a:pt x="13" y="146"/>
                  <a:pt x="12" y="140"/>
                  <a:pt x="11" y="138"/>
                </a:cubicBezTo>
                <a:cubicBezTo>
                  <a:pt x="10" y="136"/>
                  <a:pt x="7" y="134"/>
                  <a:pt x="7" y="133"/>
                </a:cubicBezTo>
                <a:cubicBezTo>
                  <a:pt x="6" y="132"/>
                  <a:pt x="6" y="129"/>
                  <a:pt x="6" y="128"/>
                </a:cubicBezTo>
                <a:cubicBezTo>
                  <a:pt x="5" y="126"/>
                  <a:pt x="2" y="124"/>
                  <a:pt x="1" y="123"/>
                </a:cubicBezTo>
                <a:cubicBezTo>
                  <a:pt x="0" y="121"/>
                  <a:pt x="1" y="117"/>
                  <a:pt x="1" y="115"/>
                </a:cubicBezTo>
                <a:cubicBezTo>
                  <a:pt x="1" y="113"/>
                  <a:pt x="0" y="108"/>
                  <a:pt x="1" y="106"/>
                </a:cubicBezTo>
                <a:cubicBezTo>
                  <a:pt x="1" y="105"/>
                  <a:pt x="4" y="101"/>
                  <a:pt x="5" y="101"/>
                </a:cubicBezTo>
                <a:cubicBezTo>
                  <a:pt x="6" y="101"/>
                  <a:pt x="8" y="101"/>
                  <a:pt x="9" y="102"/>
                </a:cubicBezTo>
                <a:cubicBezTo>
                  <a:pt x="9" y="102"/>
                  <a:pt x="10" y="104"/>
                  <a:pt x="11" y="104"/>
                </a:cubicBezTo>
                <a:cubicBezTo>
                  <a:pt x="13" y="104"/>
                  <a:pt x="16" y="102"/>
                  <a:pt x="17" y="100"/>
                </a:cubicBezTo>
                <a:cubicBezTo>
                  <a:pt x="19" y="99"/>
                  <a:pt x="18" y="94"/>
                  <a:pt x="19" y="93"/>
                </a:cubicBezTo>
                <a:cubicBezTo>
                  <a:pt x="19" y="91"/>
                  <a:pt x="20" y="88"/>
                  <a:pt x="21" y="87"/>
                </a:cubicBezTo>
                <a:cubicBezTo>
                  <a:pt x="23" y="85"/>
                  <a:pt x="31" y="88"/>
                  <a:pt x="33" y="86"/>
                </a:cubicBezTo>
                <a:cubicBezTo>
                  <a:pt x="35" y="85"/>
                  <a:pt x="35" y="81"/>
                  <a:pt x="36" y="80"/>
                </a:cubicBezTo>
                <a:cubicBezTo>
                  <a:pt x="37" y="79"/>
                  <a:pt x="41" y="78"/>
                  <a:pt x="42" y="77"/>
                </a:cubicBezTo>
                <a:cubicBezTo>
                  <a:pt x="43" y="76"/>
                  <a:pt x="45" y="73"/>
                  <a:pt x="45" y="71"/>
                </a:cubicBezTo>
                <a:cubicBezTo>
                  <a:pt x="45" y="69"/>
                  <a:pt x="42" y="64"/>
                  <a:pt x="41" y="62"/>
                </a:cubicBezTo>
                <a:cubicBezTo>
                  <a:pt x="39" y="61"/>
                  <a:pt x="36" y="58"/>
                  <a:pt x="34" y="57"/>
                </a:cubicBezTo>
                <a:cubicBezTo>
                  <a:pt x="33" y="56"/>
                  <a:pt x="29" y="57"/>
                  <a:pt x="28" y="56"/>
                </a:cubicBezTo>
                <a:cubicBezTo>
                  <a:pt x="26" y="55"/>
                  <a:pt x="24" y="53"/>
                  <a:pt x="23" y="52"/>
                </a:cubicBezTo>
                <a:cubicBezTo>
                  <a:pt x="22" y="50"/>
                  <a:pt x="22" y="46"/>
                  <a:pt x="22" y="45"/>
                </a:cubicBezTo>
                <a:cubicBezTo>
                  <a:pt x="21" y="43"/>
                  <a:pt x="19" y="40"/>
                  <a:pt x="19" y="38"/>
                </a:cubicBezTo>
                <a:cubicBezTo>
                  <a:pt x="19" y="38"/>
                  <a:pt x="19" y="36"/>
                  <a:pt x="20" y="35"/>
                </a:cubicBezTo>
                <a:cubicBezTo>
                  <a:pt x="21" y="34"/>
                  <a:pt x="23" y="35"/>
                  <a:pt x="24" y="34"/>
                </a:cubicBezTo>
                <a:cubicBezTo>
                  <a:pt x="25" y="33"/>
                  <a:pt x="27" y="31"/>
                  <a:pt x="27" y="30"/>
                </a:cubicBezTo>
                <a:cubicBezTo>
                  <a:pt x="27" y="28"/>
                  <a:pt x="26" y="25"/>
                  <a:pt x="26" y="23"/>
                </a:cubicBezTo>
                <a:cubicBezTo>
                  <a:pt x="26" y="22"/>
                  <a:pt x="27" y="18"/>
                  <a:pt x="28" y="17"/>
                </a:cubicBezTo>
                <a:cubicBezTo>
                  <a:pt x="29" y="16"/>
                  <a:pt x="32" y="16"/>
                  <a:pt x="34" y="15"/>
                </a:cubicBezTo>
                <a:cubicBezTo>
                  <a:pt x="35" y="14"/>
                  <a:pt x="37" y="12"/>
                  <a:pt x="38" y="11"/>
                </a:cubicBezTo>
                <a:cubicBezTo>
                  <a:pt x="40" y="10"/>
                  <a:pt x="44" y="8"/>
                  <a:pt x="45" y="6"/>
                </a:cubicBezTo>
                <a:cubicBezTo>
                  <a:pt x="46" y="6"/>
                  <a:pt x="46" y="5"/>
                  <a:pt x="46" y="4"/>
                </a:cubicBezTo>
                <a:cubicBezTo>
                  <a:pt x="48" y="4"/>
                  <a:pt x="49" y="5"/>
                  <a:pt x="50" y="5"/>
                </a:cubicBezTo>
                <a:cubicBezTo>
                  <a:pt x="52" y="5"/>
                  <a:pt x="55" y="4"/>
                  <a:pt x="56" y="3"/>
                </a:cubicBezTo>
                <a:cubicBezTo>
                  <a:pt x="57" y="3"/>
                  <a:pt x="57" y="1"/>
                  <a:pt x="58" y="1"/>
                </a:cubicBezTo>
                <a:cubicBezTo>
                  <a:pt x="59" y="0"/>
                  <a:pt x="62" y="0"/>
                  <a:pt x="64" y="0"/>
                </a:cubicBezTo>
                <a:cubicBezTo>
                  <a:pt x="65" y="0"/>
                  <a:pt x="68" y="1"/>
                  <a:pt x="69" y="2"/>
                </a:cubicBezTo>
                <a:cubicBezTo>
                  <a:pt x="70" y="3"/>
                  <a:pt x="71" y="6"/>
                  <a:pt x="70" y="8"/>
                </a:cubicBezTo>
                <a:cubicBezTo>
                  <a:pt x="70" y="9"/>
                  <a:pt x="68" y="10"/>
                  <a:pt x="68" y="11"/>
                </a:cubicBezTo>
                <a:cubicBezTo>
                  <a:pt x="67" y="12"/>
                  <a:pt x="65" y="15"/>
                  <a:pt x="66" y="17"/>
                </a:cubicBezTo>
                <a:cubicBezTo>
                  <a:pt x="66" y="19"/>
                  <a:pt x="69" y="22"/>
                  <a:pt x="71" y="23"/>
                </a:cubicBezTo>
                <a:cubicBezTo>
                  <a:pt x="72" y="23"/>
                  <a:pt x="74" y="23"/>
                  <a:pt x="75" y="22"/>
                </a:cubicBezTo>
                <a:cubicBezTo>
                  <a:pt x="77" y="21"/>
                  <a:pt x="78" y="18"/>
                  <a:pt x="79" y="17"/>
                </a:cubicBezTo>
                <a:cubicBezTo>
                  <a:pt x="81" y="16"/>
                  <a:pt x="84" y="16"/>
                  <a:pt x="86" y="16"/>
                </a:cubicBezTo>
                <a:cubicBezTo>
                  <a:pt x="87" y="16"/>
                  <a:pt x="90" y="16"/>
                  <a:pt x="91" y="16"/>
                </a:cubicBezTo>
                <a:cubicBezTo>
                  <a:pt x="92" y="17"/>
                  <a:pt x="93" y="21"/>
                  <a:pt x="94" y="23"/>
                </a:cubicBezTo>
                <a:cubicBezTo>
                  <a:pt x="94" y="23"/>
                  <a:pt x="97" y="24"/>
                  <a:pt x="97" y="25"/>
                </a:cubicBezTo>
                <a:cubicBezTo>
                  <a:pt x="99" y="26"/>
                  <a:pt x="102" y="27"/>
                  <a:pt x="103" y="29"/>
                </a:cubicBezTo>
                <a:cubicBezTo>
                  <a:pt x="105" y="30"/>
                  <a:pt x="106" y="35"/>
                  <a:pt x="107" y="37"/>
                </a:cubicBezTo>
                <a:cubicBezTo>
                  <a:pt x="109" y="38"/>
                  <a:pt x="112" y="40"/>
                  <a:pt x="113" y="40"/>
                </a:cubicBezTo>
                <a:cubicBezTo>
                  <a:pt x="115" y="40"/>
                  <a:pt x="119" y="40"/>
                  <a:pt x="121" y="39"/>
                </a:cubicBezTo>
                <a:cubicBezTo>
                  <a:pt x="122" y="38"/>
                  <a:pt x="122" y="35"/>
                  <a:pt x="123" y="34"/>
                </a:cubicBezTo>
                <a:cubicBezTo>
                  <a:pt x="124" y="33"/>
                  <a:pt x="126" y="32"/>
                  <a:pt x="128" y="32"/>
                </a:cubicBezTo>
                <a:cubicBezTo>
                  <a:pt x="129" y="32"/>
                  <a:pt x="131" y="34"/>
                  <a:pt x="132" y="35"/>
                </a:cubicBezTo>
                <a:cubicBezTo>
                  <a:pt x="133" y="36"/>
                  <a:pt x="133" y="39"/>
                  <a:pt x="133" y="40"/>
                </a:cubicBezTo>
                <a:cubicBezTo>
                  <a:pt x="133" y="42"/>
                  <a:pt x="130" y="44"/>
                  <a:pt x="130" y="46"/>
                </a:cubicBezTo>
                <a:cubicBezTo>
                  <a:pt x="129" y="47"/>
                  <a:pt x="128" y="49"/>
                  <a:pt x="128" y="50"/>
                </a:cubicBezTo>
                <a:cubicBezTo>
                  <a:pt x="129" y="51"/>
                  <a:pt x="131" y="53"/>
                  <a:pt x="131" y="54"/>
                </a:cubicBezTo>
                <a:cubicBezTo>
                  <a:pt x="132" y="55"/>
                  <a:pt x="133" y="57"/>
                  <a:pt x="134" y="58"/>
                </a:cubicBezTo>
                <a:cubicBezTo>
                  <a:pt x="135" y="61"/>
                  <a:pt x="135" y="68"/>
                  <a:pt x="136" y="71"/>
                </a:cubicBezTo>
                <a:cubicBezTo>
                  <a:pt x="136" y="73"/>
                  <a:pt x="138" y="75"/>
                  <a:pt x="139" y="77"/>
                </a:cubicBezTo>
                <a:cubicBezTo>
                  <a:pt x="140" y="78"/>
                  <a:pt x="143" y="80"/>
                  <a:pt x="144" y="81"/>
                </a:cubicBezTo>
                <a:cubicBezTo>
                  <a:pt x="146" y="82"/>
                  <a:pt x="149" y="85"/>
                  <a:pt x="149" y="87"/>
                </a:cubicBezTo>
                <a:cubicBezTo>
                  <a:pt x="150" y="89"/>
                  <a:pt x="149" y="92"/>
                  <a:pt x="149" y="94"/>
                </a:cubicBezTo>
                <a:cubicBezTo>
                  <a:pt x="149" y="95"/>
                  <a:pt x="147" y="98"/>
                  <a:pt x="147" y="100"/>
                </a:cubicBezTo>
                <a:cubicBezTo>
                  <a:pt x="147" y="102"/>
                  <a:pt x="147" y="105"/>
                  <a:pt x="147" y="107"/>
                </a:cubicBezTo>
                <a:cubicBezTo>
                  <a:pt x="148" y="109"/>
                  <a:pt x="151" y="111"/>
                  <a:pt x="152" y="112"/>
                </a:cubicBezTo>
                <a:cubicBezTo>
                  <a:pt x="153" y="113"/>
                  <a:pt x="154" y="115"/>
                  <a:pt x="155" y="116"/>
                </a:cubicBezTo>
                <a:cubicBezTo>
                  <a:pt x="155" y="118"/>
                  <a:pt x="156" y="120"/>
                  <a:pt x="156" y="121"/>
                </a:cubicBezTo>
                <a:cubicBezTo>
                  <a:pt x="156" y="123"/>
                  <a:pt x="155" y="126"/>
                  <a:pt x="154" y="128"/>
                </a:cubicBezTo>
                <a:cubicBezTo>
                  <a:pt x="154" y="131"/>
                  <a:pt x="155" y="136"/>
                  <a:pt x="155" y="138"/>
                </a:cubicBezTo>
                <a:cubicBezTo>
                  <a:pt x="156" y="140"/>
                  <a:pt x="158" y="143"/>
                  <a:pt x="159" y="145"/>
                </a:cubicBezTo>
                <a:cubicBezTo>
                  <a:pt x="160" y="147"/>
                  <a:pt x="161" y="151"/>
                  <a:pt x="162" y="153"/>
                </a:cubicBezTo>
                <a:cubicBezTo>
                  <a:pt x="163" y="154"/>
                  <a:pt x="166" y="157"/>
                  <a:pt x="168" y="157"/>
                </a:cubicBezTo>
                <a:cubicBezTo>
                  <a:pt x="169" y="158"/>
                  <a:pt x="171" y="157"/>
                  <a:pt x="171" y="156"/>
                </a:cubicBezTo>
                <a:cubicBezTo>
                  <a:pt x="172" y="155"/>
                  <a:pt x="172" y="152"/>
                  <a:pt x="173" y="151"/>
                </a:cubicBezTo>
                <a:cubicBezTo>
                  <a:pt x="174" y="151"/>
                  <a:pt x="175" y="150"/>
                  <a:pt x="176" y="150"/>
                </a:cubicBezTo>
                <a:cubicBezTo>
                  <a:pt x="178" y="150"/>
                  <a:pt x="181" y="151"/>
                  <a:pt x="182" y="152"/>
                </a:cubicBezTo>
                <a:cubicBezTo>
                  <a:pt x="183" y="153"/>
                  <a:pt x="185" y="154"/>
                  <a:pt x="185" y="155"/>
                </a:cubicBezTo>
                <a:cubicBezTo>
                  <a:pt x="186" y="156"/>
                  <a:pt x="186" y="159"/>
                  <a:pt x="187" y="161"/>
                </a:cubicBezTo>
                <a:cubicBezTo>
                  <a:pt x="187" y="162"/>
                  <a:pt x="188" y="166"/>
                  <a:pt x="189" y="167"/>
                </a:cubicBezTo>
                <a:cubicBezTo>
                  <a:pt x="190" y="168"/>
                  <a:pt x="194" y="169"/>
                  <a:pt x="195" y="169"/>
                </a:cubicBezTo>
                <a:cubicBezTo>
                  <a:pt x="196" y="168"/>
                  <a:pt x="196" y="167"/>
                  <a:pt x="197" y="166"/>
                </a:cubicBezTo>
                <a:cubicBezTo>
                  <a:pt x="198" y="165"/>
                  <a:pt x="200" y="162"/>
                  <a:pt x="201" y="162"/>
                </a:cubicBezTo>
                <a:cubicBezTo>
                  <a:pt x="202" y="162"/>
                  <a:pt x="205" y="162"/>
                  <a:pt x="206" y="163"/>
                </a:cubicBezTo>
                <a:cubicBezTo>
                  <a:pt x="207" y="164"/>
                  <a:pt x="205" y="167"/>
                  <a:pt x="206" y="168"/>
                </a:cubicBezTo>
                <a:cubicBezTo>
                  <a:pt x="207" y="170"/>
                  <a:pt x="210" y="171"/>
                  <a:pt x="210" y="173"/>
                </a:cubicBezTo>
                <a:cubicBezTo>
                  <a:pt x="210" y="174"/>
                  <a:pt x="208" y="178"/>
                  <a:pt x="207" y="179"/>
                </a:cubicBezTo>
                <a:cubicBezTo>
                  <a:pt x="207" y="180"/>
                  <a:pt x="206" y="181"/>
                  <a:pt x="205" y="181"/>
                </a:cubicBezTo>
                <a:cubicBezTo>
                  <a:pt x="205" y="182"/>
                  <a:pt x="205" y="185"/>
                  <a:pt x="205" y="186"/>
                </a:cubicBezTo>
                <a:cubicBezTo>
                  <a:pt x="205" y="187"/>
                  <a:pt x="206" y="190"/>
                  <a:pt x="206" y="191"/>
                </a:cubicBezTo>
                <a:cubicBezTo>
                  <a:pt x="207" y="192"/>
                  <a:pt x="207" y="193"/>
                  <a:pt x="207" y="194"/>
                </a:cubicBezTo>
                <a:close/>
              </a:path>
            </a:pathLst>
          </a:custGeom>
          <a:solidFill>
            <a:schemeClr val="bg1">
              <a:lumMod val="95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dirty="0">
              <a:solidFill>
                <a:srgbClr val="000000"/>
              </a:solidFill>
            </a:endParaRPr>
          </a:p>
        </p:txBody>
      </p:sp>
      <p:sp>
        <p:nvSpPr>
          <p:cNvPr id="58" name="Freeform 36">
            <a:extLst>
              <a:ext uri="{FF2B5EF4-FFF2-40B4-BE49-F238E27FC236}">
                <a16:creationId xmlns="" xmlns:a16="http://schemas.microsoft.com/office/drawing/2014/main" id="{ED6622C3-E32E-4140-96AF-C15E8971DA0D}"/>
              </a:ext>
            </a:extLst>
          </p:cNvPr>
          <p:cNvSpPr>
            <a:spLocks noEditPoints="1"/>
          </p:cNvSpPr>
          <p:nvPr/>
        </p:nvSpPr>
        <p:spPr bwMode="auto">
          <a:xfrm>
            <a:off x="7869991" y="2926370"/>
            <a:ext cx="1099843" cy="946547"/>
          </a:xfrm>
          <a:custGeom>
            <a:avLst/>
            <a:gdLst/>
            <a:ahLst/>
            <a:cxnLst>
              <a:cxn ang="0">
                <a:pos x="40" y="47"/>
              </a:cxn>
              <a:cxn ang="0">
                <a:pos x="45" y="21"/>
              </a:cxn>
              <a:cxn ang="0">
                <a:pos x="61" y="0"/>
              </a:cxn>
              <a:cxn ang="0">
                <a:pos x="68" y="20"/>
              </a:cxn>
              <a:cxn ang="0">
                <a:pos x="70" y="29"/>
              </a:cxn>
              <a:cxn ang="0">
                <a:pos x="85" y="49"/>
              </a:cxn>
              <a:cxn ang="0">
                <a:pos x="113" y="50"/>
              </a:cxn>
              <a:cxn ang="0">
                <a:pos x="124" y="71"/>
              </a:cxn>
              <a:cxn ang="0">
                <a:pos x="148" y="81"/>
              </a:cxn>
              <a:cxn ang="0">
                <a:pos x="152" y="100"/>
              </a:cxn>
              <a:cxn ang="0">
                <a:pos x="161" y="109"/>
              </a:cxn>
              <a:cxn ang="0">
                <a:pos x="178" y="95"/>
              </a:cxn>
              <a:cxn ang="0">
                <a:pos x="195" y="85"/>
              </a:cxn>
              <a:cxn ang="0">
                <a:pos x="204" y="72"/>
              </a:cxn>
              <a:cxn ang="0">
                <a:pos x="223" y="50"/>
              </a:cxn>
              <a:cxn ang="0">
                <a:pos x="240" y="44"/>
              </a:cxn>
              <a:cxn ang="0">
                <a:pos x="266" y="27"/>
              </a:cxn>
              <a:cxn ang="0">
                <a:pos x="283" y="26"/>
              </a:cxn>
              <a:cxn ang="0">
                <a:pos x="294" y="36"/>
              </a:cxn>
              <a:cxn ang="0">
                <a:pos x="284" y="56"/>
              </a:cxn>
              <a:cxn ang="0">
                <a:pos x="263" y="69"/>
              </a:cxn>
              <a:cxn ang="0">
                <a:pos x="258" y="84"/>
              </a:cxn>
              <a:cxn ang="0">
                <a:pos x="267" y="104"/>
              </a:cxn>
              <a:cxn ang="0">
                <a:pos x="284" y="130"/>
              </a:cxn>
              <a:cxn ang="0">
                <a:pos x="288" y="149"/>
              </a:cxn>
              <a:cxn ang="0">
                <a:pos x="266" y="146"/>
              </a:cxn>
              <a:cxn ang="0">
                <a:pos x="245" y="158"/>
              </a:cxn>
              <a:cxn ang="0">
                <a:pos x="261" y="181"/>
              </a:cxn>
              <a:cxn ang="0">
                <a:pos x="287" y="191"/>
              </a:cxn>
              <a:cxn ang="0">
                <a:pos x="300" y="213"/>
              </a:cxn>
              <a:cxn ang="0">
                <a:pos x="327" y="220"/>
              </a:cxn>
              <a:cxn ang="0">
                <a:pos x="340" y="221"/>
              </a:cxn>
              <a:cxn ang="0">
                <a:pos x="369" y="237"/>
              </a:cxn>
              <a:cxn ang="0">
                <a:pos x="391" y="234"/>
              </a:cxn>
              <a:cxn ang="0">
                <a:pos x="403" y="270"/>
              </a:cxn>
              <a:cxn ang="0">
                <a:pos x="390" y="298"/>
              </a:cxn>
              <a:cxn ang="0">
                <a:pos x="373" y="337"/>
              </a:cxn>
              <a:cxn ang="0">
                <a:pos x="350" y="336"/>
              </a:cxn>
              <a:cxn ang="0">
                <a:pos x="341" y="346"/>
              </a:cxn>
              <a:cxn ang="0">
                <a:pos x="320" y="340"/>
              </a:cxn>
              <a:cxn ang="0">
                <a:pos x="277" y="333"/>
              </a:cxn>
              <a:cxn ang="0">
                <a:pos x="255" y="347"/>
              </a:cxn>
              <a:cxn ang="0">
                <a:pos x="224" y="314"/>
              </a:cxn>
              <a:cxn ang="0">
                <a:pos x="196" y="303"/>
              </a:cxn>
              <a:cxn ang="0">
                <a:pos x="163" y="277"/>
              </a:cxn>
              <a:cxn ang="0">
                <a:pos x="110" y="235"/>
              </a:cxn>
              <a:cxn ang="0">
                <a:pos x="97" y="196"/>
              </a:cxn>
              <a:cxn ang="0">
                <a:pos x="52" y="171"/>
              </a:cxn>
              <a:cxn ang="0">
                <a:pos x="32" y="144"/>
              </a:cxn>
              <a:cxn ang="0">
                <a:pos x="21" y="120"/>
              </a:cxn>
              <a:cxn ang="0">
                <a:pos x="11" y="97"/>
              </a:cxn>
              <a:cxn ang="0">
                <a:pos x="14" y="81"/>
              </a:cxn>
              <a:cxn ang="0">
                <a:pos x="35" y="68"/>
              </a:cxn>
            </a:cxnLst>
            <a:rect l="0" t="0" r="r" b="b"/>
            <a:pathLst>
              <a:path w="405" h="349">
                <a:moveTo>
                  <a:pt x="35" y="68"/>
                </a:moveTo>
                <a:cubicBezTo>
                  <a:pt x="34" y="68"/>
                  <a:pt x="36" y="64"/>
                  <a:pt x="37" y="62"/>
                </a:cubicBezTo>
                <a:cubicBezTo>
                  <a:pt x="38" y="61"/>
                  <a:pt x="40" y="60"/>
                  <a:pt x="40" y="59"/>
                </a:cubicBezTo>
                <a:cubicBezTo>
                  <a:pt x="41" y="57"/>
                  <a:pt x="39" y="54"/>
                  <a:pt x="39" y="52"/>
                </a:cubicBezTo>
                <a:cubicBezTo>
                  <a:pt x="39" y="51"/>
                  <a:pt x="40" y="48"/>
                  <a:pt x="40" y="47"/>
                </a:cubicBezTo>
                <a:cubicBezTo>
                  <a:pt x="41" y="46"/>
                  <a:pt x="44" y="45"/>
                  <a:pt x="45" y="44"/>
                </a:cubicBezTo>
                <a:cubicBezTo>
                  <a:pt x="46" y="43"/>
                  <a:pt x="48" y="40"/>
                  <a:pt x="49" y="39"/>
                </a:cubicBezTo>
                <a:cubicBezTo>
                  <a:pt x="50" y="38"/>
                  <a:pt x="52" y="35"/>
                  <a:pt x="52" y="34"/>
                </a:cubicBezTo>
                <a:cubicBezTo>
                  <a:pt x="52" y="32"/>
                  <a:pt x="51" y="28"/>
                  <a:pt x="50" y="26"/>
                </a:cubicBezTo>
                <a:cubicBezTo>
                  <a:pt x="49" y="25"/>
                  <a:pt x="46" y="23"/>
                  <a:pt x="45" y="21"/>
                </a:cubicBezTo>
                <a:cubicBezTo>
                  <a:pt x="44" y="19"/>
                  <a:pt x="42" y="16"/>
                  <a:pt x="42" y="14"/>
                </a:cubicBezTo>
                <a:cubicBezTo>
                  <a:pt x="42" y="12"/>
                  <a:pt x="44" y="9"/>
                  <a:pt x="45" y="7"/>
                </a:cubicBezTo>
                <a:cubicBezTo>
                  <a:pt x="46" y="6"/>
                  <a:pt x="48" y="3"/>
                  <a:pt x="50" y="3"/>
                </a:cubicBezTo>
                <a:cubicBezTo>
                  <a:pt x="52" y="2"/>
                  <a:pt x="57" y="2"/>
                  <a:pt x="59" y="1"/>
                </a:cubicBezTo>
                <a:cubicBezTo>
                  <a:pt x="59" y="0"/>
                  <a:pt x="60" y="0"/>
                  <a:pt x="61" y="0"/>
                </a:cubicBezTo>
                <a:cubicBezTo>
                  <a:pt x="61" y="1"/>
                  <a:pt x="62" y="3"/>
                  <a:pt x="63" y="4"/>
                </a:cubicBezTo>
                <a:cubicBezTo>
                  <a:pt x="63" y="5"/>
                  <a:pt x="64" y="8"/>
                  <a:pt x="64" y="9"/>
                </a:cubicBezTo>
                <a:cubicBezTo>
                  <a:pt x="63" y="10"/>
                  <a:pt x="62" y="12"/>
                  <a:pt x="61" y="13"/>
                </a:cubicBezTo>
                <a:cubicBezTo>
                  <a:pt x="61" y="14"/>
                  <a:pt x="61" y="17"/>
                  <a:pt x="62" y="18"/>
                </a:cubicBezTo>
                <a:cubicBezTo>
                  <a:pt x="63" y="19"/>
                  <a:pt x="66" y="20"/>
                  <a:pt x="68" y="20"/>
                </a:cubicBezTo>
                <a:cubicBezTo>
                  <a:pt x="68" y="20"/>
                  <a:pt x="70" y="18"/>
                  <a:pt x="71" y="18"/>
                </a:cubicBezTo>
                <a:cubicBezTo>
                  <a:pt x="72" y="18"/>
                  <a:pt x="73" y="19"/>
                  <a:pt x="74" y="20"/>
                </a:cubicBezTo>
                <a:cubicBezTo>
                  <a:pt x="74" y="21"/>
                  <a:pt x="74" y="23"/>
                  <a:pt x="74" y="24"/>
                </a:cubicBezTo>
                <a:cubicBezTo>
                  <a:pt x="74" y="25"/>
                  <a:pt x="73" y="27"/>
                  <a:pt x="73" y="28"/>
                </a:cubicBezTo>
                <a:cubicBezTo>
                  <a:pt x="72" y="29"/>
                  <a:pt x="71" y="29"/>
                  <a:pt x="70" y="29"/>
                </a:cubicBezTo>
                <a:cubicBezTo>
                  <a:pt x="70" y="30"/>
                  <a:pt x="69" y="34"/>
                  <a:pt x="70" y="35"/>
                </a:cubicBezTo>
                <a:cubicBezTo>
                  <a:pt x="70" y="36"/>
                  <a:pt x="74" y="36"/>
                  <a:pt x="75" y="37"/>
                </a:cubicBezTo>
                <a:cubicBezTo>
                  <a:pt x="76" y="38"/>
                  <a:pt x="77" y="40"/>
                  <a:pt x="78" y="41"/>
                </a:cubicBezTo>
                <a:cubicBezTo>
                  <a:pt x="79" y="42"/>
                  <a:pt x="82" y="44"/>
                  <a:pt x="83" y="45"/>
                </a:cubicBezTo>
                <a:cubicBezTo>
                  <a:pt x="84" y="46"/>
                  <a:pt x="85" y="49"/>
                  <a:pt x="85" y="49"/>
                </a:cubicBezTo>
                <a:cubicBezTo>
                  <a:pt x="87" y="50"/>
                  <a:pt x="90" y="51"/>
                  <a:pt x="91" y="51"/>
                </a:cubicBezTo>
                <a:cubicBezTo>
                  <a:pt x="92" y="51"/>
                  <a:pt x="94" y="48"/>
                  <a:pt x="95" y="47"/>
                </a:cubicBezTo>
                <a:cubicBezTo>
                  <a:pt x="96" y="46"/>
                  <a:pt x="99" y="45"/>
                  <a:pt x="100" y="44"/>
                </a:cubicBezTo>
                <a:cubicBezTo>
                  <a:pt x="101" y="44"/>
                  <a:pt x="104" y="45"/>
                  <a:pt x="106" y="45"/>
                </a:cubicBezTo>
                <a:cubicBezTo>
                  <a:pt x="108" y="46"/>
                  <a:pt x="111" y="49"/>
                  <a:pt x="113" y="50"/>
                </a:cubicBezTo>
                <a:cubicBezTo>
                  <a:pt x="114" y="51"/>
                  <a:pt x="116" y="51"/>
                  <a:pt x="116" y="52"/>
                </a:cubicBezTo>
                <a:cubicBezTo>
                  <a:pt x="117" y="53"/>
                  <a:pt x="119" y="55"/>
                  <a:pt x="119" y="56"/>
                </a:cubicBezTo>
                <a:cubicBezTo>
                  <a:pt x="119" y="58"/>
                  <a:pt x="118" y="60"/>
                  <a:pt x="119" y="62"/>
                </a:cubicBezTo>
                <a:cubicBezTo>
                  <a:pt x="119" y="63"/>
                  <a:pt x="120" y="65"/>
                  <a:pt x="121" y="66"/>
                </a:cubicBezTo>
                <a:cubicBezTo>
                  <a:pt x="121" y="68"/>
                  <a:pt x="123" y="70"/>
                  <a:pt x="124" y="71"/>
                </a:cubicBezTo>
                <a:cubicBezTo>
                  <a:pt x="125" y="72"/>
                  <a:pt x="124" y="75"/>
                  <a:pt x="125" y="76"/>
                </a:cubicBezTo>
                <a:cubicBezTo>
                  <a:pt x="126" y="77"/>
                  <a:pt x="129" y="79"/>
                  <a:pt x="130" y="80"/>
                </a:cubicBezTo>
                <a:cubicBezTo>
                  <a:pt x="132" y="80"/>
                  <a:pt x="135" y="82"/>
                  <a:pt x="136" y="82"/>
                </a:cubicBezTo>
                <a:cubicBezTo>
                  <a:pt x="138" y="82"/>
                  <a:pt x="141" y="80"/>
                  <a:pt x="142" y="80"/>
                </a:cubicBezTo>
                <a:cubicBezTo>
                  <a:pt x="144" y="80"/>
                  <a:pt x="147" y="80"/>
                  <a:pt x="148" y="81"/>
                </a:cubicBezTo>
                <a:cubicBezTo>
                  <a:pt x="149" y="82"/>
                  <a:pt x="149" y="84"/>
                  <a:pt x="150" y="85"/>
                </a:cubicBezTo>
                <a:cubicBezTo>
                  <a:pt x="150" y="86"/>
                  <a:pt x="150" y="89"/>
                  <a:pt x="149" y="90"/>
                </a:cubicBezTo>
                <a:cubicBezTo>
                  <a:pt x="149" y="91"/>
                  <a:pt x="147" y="92"/>
                  <a:pt x="147" y="93"/>
                </a:cubicBezTo>
                <a:cubicBezTo>
                  <a:pt x="147" y="94"/>
                  <a:pt x="147" y="96"/>
                  <a:pt x="148" y="97"/>
                </a:cubicBezTo>
                <a:cubicBezTo>
                  <a:pt x="148" y="98"/>
                  <a:pt x="151" y="100"/>
                  <a:pt x="152" y="100"/>
                </a:cubicBezTo>
                <a:cubicBezTo>
                  <a:pt x="153" y="100"/>
                  <a:pt x="154" y="97"/>
                  <a:pt x="155" y="97"/>
                </a:cubicBezTo>
                <a:cubicBezTo>
                  <a:pt x="156" y="96"/>
                  <a:pt x="159" y="96"/>
                  <a:pt x="160" y="96"/>
                </a:cubicBezTo>
                <a:cubicBezTo>
                  <a:pt x="161" y="97"/>
                  <a:pt x="162" y="100"/>
                  <a:pt x="161" y="101"/>
                </a:cubicBezTo>
                <a:cubicBezTo>
                  <a:pt x="161" y="102"/>
                  <a:pt x="160" y="104"/>
                  <a:pt x="160" y="105"/>
                </a:cubicBezTo>
                <a:cubicBezTo>
                  <a:pt x="159" y="106"/>
                  <a:pt x="160" y="109"/>
                  <a:pt x="161" y="109"/>
                </a:cubicBezTo>
                <a:cubicBezTo>
                  <a:pt x="162" y="110"/>
                  <a:pt x="165" y="110"/>
                  <a:pt x="166" y="110"/>
                </a:cubicBezTo>
                <a:cubicBezTo>
                  <a:pt x="167" y="109"/>
                  <a:pt x="168" y="107"/>
                  <a:pt x="169" y="106"/>
                </a:cubicBezTo>
                <a:cubicBezTo>
                  <a:pt x="171" y="105"/>
                  <a:pt x="175" y="104"/>
                  <a:pt x="176" y="103"/>
                </a:cubicBezTo>
                <a:cubicBezTo>
                  <a:pt x="177" y="102"/>
                  <a:pt x="179" y="100"/>
                  <a:pt x="179" y="99"/>
                </a:cubicBezTo>
                <a:cubicBezTo>
                  <a:pt x="179" y="98"/>
                  <a:pt x="178" y="96"/>
                  <a:pt x="178" y="95"/>
                </a:cubicBezTo>
                <a:cubicBezTo>
                  <a:pt x="178" y="94"/>
                  <a:pt x="179" y="90"/>
                  <a:pt x="180" y="89"/>
                </a:cubicBezTo>
                <a:cubicBezTo>
                  <a:pt x="180" y="88"/>
                  <a:pt x="183" y="88"/>
                  <a:pt x="184" y="88"/>
                </a:cubicBezTo>
                <a:cubicBezTo>
                  <a:pt x="185" y="88"/>
                  <a:pt x="187" y="90"/>
                  <a:pt x="188" y="90"/>
                </a:cubicBezTo>
                <a:cubicBezTo>
                  <a:pt x="189" y="90"/>
                  <a:pt x="192" y="90"/>
                  <a:pt x="193" y="89"/>
                </a:cubicBezTo>
                <a:cubicBezTo>
                  <a:pt x="194" y="88"/>
                  <a:pt x="195" y="86"/>
                  <a:pt x="195" y="85"/>
                </a:cubicBezTo>
                <a:cubicBezTo>
                  <a:pt x="195" y="83"/>
                  <a:pt x="194" y="81"/>
                  <a:pt x="193" y="80"/>
                </a:cubicBezTo>
                <a:cubicBezTo>
                  <a:pt x="193" y="79"/>
                  <a:pt x="192" y="76"/>
                  <a:pt x="192" y="75"/>
                </a:cubicBezTo>
                <a:cubicBezTo>
                  <a:pt x="192" y="74"/>
                  <a:pt x="193" y="72"/>
                  <a:pt x="194" y="72"/>
                </a:cubicBezTo>
                <a:cubicBezTo>
                  <a:pt x="195" y="71"/>
                  <a:pt x="198" y="70"/>
                  <a:pt x="199" y="70"/>
                </a:cubicBezTo>
                <a:cubicBezTo>
                  <a:pt x="200" y="70"/>
                  <a:pt x="203" y="72"/>
                  <a:pt x="204" y="72"/>
                </a:cubicBezTo>
                <a:cubicBezTo>
                  <a:pt x="205" y="71"/>
                  <a:pt x="208" y="70"/>
                  <a:pt x="209" y="69"/>
                </a:cubicBezTo>
                <a:cubicBezTo>
                  <a:pt x="210" y="68"/>
                  <a:pt x="210" y="65"/>
                  <a:pt x="211" y="64"/>
                </a:cubicBezTo>
                <a:cubicBezTo>
                  <a:pt x="212" y="63"/>
                  <a:pt x="216" y="61"/>
                  <a:pt x="217" y="60"/>
                </a:cubicBezTo>
                <a:cubicBezTo>
                  <a:pt x="219" y="58"/>
                  <a:pt x="219" y="54"/>
                  <a:pt x="220" y="52"/>
                </a:cubicBezTo>
                <a:cubicBezTo>
                  <a:pt x="220" y="52"/>
                  <a:pt x="222" y="50"/>
                  <a:pt x="223" y="50"/>
                </a:cubicBezTo>
                <a:cubicBezTo>
                  <a:pt x="224" y="50"/>
                  <a:pt x="226" y="51"/>
                  <a:pt x="227" y="52"/>
                </a:cubicBezTo>
                <a:cubicBezTo>
                  <a:pt x="228" y="53"/>
                  <a:pt x="229" y="56"/>
                  <a:pt x="231" y="56"/>
                </a:cubicBezTo>
                <a:cubicBezTo>
                  <a:pt x="232" y="56"/>
                  <a:pt x="234" y="54"/>
                  <a:pt x="235" y="53"/>
                </a:cubicBezTo>
                <a:cubicBezTo>
                  <a:pt x="235" y="52"/>
                  <a:pt x="236" y="50"/>
                  <a:pt x="236" y="49"/>
                </a:cubicBezTo>
                <a:cubicBezTo>
                  <a:pt x="237" y="47"/>
                  <a:pt x="239" y="45"/>
                  <a:pt x="240" y="44"/>
                </a:cubicBezTo>
                <a:cubicBezTo>
                  <a:pt x="242" y="42"/>
                  <a:pt x="247" y="41"/>
                  <a:pt x="250" y="41"/>
                </a:cubicBezTo>
                <a:cubicBezTo>
                  <a:pt x="252" y="41"/>
                  <a:pt x="256" y="43"/>
                  <a:pt x="258" y="42"/>
                </a:cubicBezTo>
                <a:cubicBezTo>
                  <a:pt x="259" y="42"/>
                  <a:pt x="260" y="39"/>
                  <a:pt x="261" y="38"/>
                </a:cubicBezTo>
                <a:cubicBezTo>
                  <a:pt x="261" y="36"/>
                  <a:pt x="262" y="33"/>
                  <a:pt x="263" y="31"/>
                </a:cubicBezTo>
                <a:cubicBezTo>
                  <a:pt x="263" y="30"/>
                  <a:pt x="266" y="28"/>
                  <a:pt x="266" y="27"/>
                </a:cubicBezTo>
                <a:cubicBezTo>
                  <a:pt x="266" y="26"/>
                  <a:pt x="267" y="24"/>
                  <a:pt x="267" y="22"/>
                </a:cubicBezTo>
                <a:cubicBezTo>
                  <a:pt x="268" y="22"/>
                  <a:pt x="269" y="22"/>
                  <a:pt x="269" y="22"/>
                </a:cubicBezTo>
                <a:cubicBezTo>
                  <a:pt x="271" y="22"/>
                  <a:pt x="273" y="20"/>
                  <a:pt x="275" y="20"/>
                </a:cubicBezTo>
                <a:cubicBezTo>
                  <a:pt x="276" y="21"/>
                  <a:pt x="277" y="22"/>
                  <a:pt x="278" y="22"/>
                </a:cubicBezTo>
                <a:cubicBezTo>
                  <a:pt x="279" y="23"/>
                  <a:pt x="282" y="25"/>
                  <a:pt x="283" y="26"/>
                </a:cubicBezTo>
                <a:cubicBezTo>
                  <a:pt x="284" y="27"/>
                  <a:pt x="284" y="30"/>
                  <a:pt x="285" y="31"/>
                </a:cubicBezTo>
                <a:cubicBezTo>
                  <a:pt x="286" y="32"/>
                  <a:pt x="289" y="33"/>
                  <a:pt x="290" y="33"/>
                </a:cubicBezTo>
                <a:cubicBezTo>
                  <a:pt x="291" y="33"/>
                  <a:pt x="292" y="32"/>
                  <a:pt x="293" y="32"/>
                </a:cubicBezTo>
                <a:cubicBezTo>
                  <a:pt x="293" y="32"/>
                  <a:pt x="293" y="32"/>
                  <a:pt x="294" y="32"/>
                </a:cubicBezTo>
                <a:cubicBezTo>
                  <a:pt x="294" y="33"/>
                  <a:pt x="294" y="35"/>
                  <a:pt x="294" y="36"/>
                </a:cubicBezTo>
                <a:cubicBezTo>
                  <a:pt x="294" y="38"/>
                  <a:pt x="296" y="40"/>
                  <a:pt x="297" y="41"/>
                </a:cubicBezTo>
                <a:cubicBezTo>
                  <a:pt x="297" y="42"/>
                  <a:pt x="297" y="45"/>
                  <a:pt x="297" y="46"/>
                </a:cubicBezTo>
                <a:cubicBezTo>
                  <a:pt x="296" y="47"/>
                  <a:pt x="294" y="48"/>
                  <a:pt x="294" y="49"/>
                </a:cubicBezTo>
                <a:cubicBezTo>
                  <a:pt x="293" y="49"/>
                  <a:pt x="293" y="52"/>
                  <a:pt x="292" y="53"/>
                </a:cubicBezTo>
                <a:cubicBezTo>
                  <a:pt x="291" y="54"/>
                  <a:pt x="287" y="55"/>
                  <a:pt x="284" y="56"/>
                </a:cubicBezTo>
                <a:cubicBezTo>
                  <a:pt x="283" y="56"/>
                  <a:pt x="281" y="55"/>
                  <a:pt x="280" y="55"/>
                </a:cubicBezTo>
                <a:cubicBezTo>
                  <a:pt x="277" y="56"/>
                  <a:pt x="273" y="58"/>
                  <a:pt x="270" y="59"/>
                </a:cubicBezTo>
                <a:cubicBezTo>
                  <a:pt x="268" y="59"/>
                  <a:pt x="263" y="60"/>
                  <a:pt x="262" y="62"/>
                </a:cubicBezTo>
                <a:cubicBezTo>
                  <a:pt x="261" y="62"/>
                  <a:pt x="260" y="65"/>
                  <a:pt x="260" y="66"/>
                </a:cubicBezTo>
                <a:cubicBezTo>
                  <a:pt x="261" y="67"/>
                  <a:pt x="262" y="69"/>
                  <a:pt x="263" y="69"/>
                </a:cubicBezTo>
                <a:cubicBezTo>
                  <a:pt x="264" y="70"/>
                  <a:pt x="267" y="70"/>
                  <a:pt x="268" y="71"/>
                </a:cubicBezTo>
                <a:cubicBezTo>
                  <a:pt x="269" y="71"/>
                  <a:pt x="272" y="73"/>
                  <a:pt x="272" y="75"/>
                </a:cubicBezTo>
                <a:cubicBezTo>
                  <a:pt x="271" y="76"/>
                  <a:pt x="269" y="77"/>
                  <a:pt x="268" y="77"/>
                </a:cubicBezTo>
                <a:cubicBezTo>
                  <a:pt x="267" y="78"/>
                  <a:pt x="263" y="78"/>
                  <a:pt x="262" y="79"/>
                </a:cubicBezTo>
                <a:cubicBezTo>
                  <a:pt x="260" y="80"/>
                  <a:pt x="258" y="83"/>
                  <a:pt x="258" y="84"/>
                </a:cubicBezTo>
                <a:cubicBezTo>
                  <a:pt x="258" y="85"/>
                  <a:pt x="258" y="87"/>
                  <a:pt x="259" y="88"/>
                </a:cubicBezTo>
                <a:cubicBezTo>
                  <a:pt x="260" y="89"/>
                  <a:pt x="262" y="88"/>
                  <a:pt x="263" y="88"/>
                </a:cubicBezTo>
                <a:cubicBezTo>
                  <a:pt x="264" y="89"/>
                  <a:pt x="266" y="90"/>
                  <a:pt x="267" y="91"/>
                </a:cubicBezTo>
                <a:cubicBezTo>
                  <a:pt x="268" y="93"/>
                  <a:pt x="268" y="96"/>
                  <a:pt x="268" y="98"/>
                </a:cubicBezTo>
                <a:cubicBezTo>
                  <a:pt x="268" y="99"/>
                  <a:pt x="267" y="102"/>
                  <a:pt x="267" y="104"/>
                </a:cubicBezTo>
                <a:cubicBezTo>
                  <a:pt x="267" y="106"/>
                  <a:pt x="268" y="109"/>
                  <a:pt x="269" y="110"/>
                </a:cubicBezTo>
                <a:cubicBezTo>
                  <a:pt x="270" y="111"/>
                  <a:pt x="272" y="113"/>
                  <a:pt x="273" y="114"/>
                </a:cubicBezTo>
                <a:cubicBezTo>
                  <a:pt x="275" y="115"/>
                  <a:pt x="280" y="116"/>
                  <a:pt x="282" y="118"/>
                </a:cubicBezTo>
                <a:cubicBezTo>
                  <a:pt x="283" y="119"/>
                  <a:pt x="284" y="123"/>
                  <a:pt x="284" y="125"/>
                </a:cubicBezTo>
                <a:cubicBezTo>
                  <a:pt x="285" y="127"/>
                  <a:pt x="284" y="129"/>
                  <a:pt x="284" y="130"/>
                </a:cubicBezTo>
                <a:cubicBezTo>
                  <a:pt x="285" y="131"/>
                  <a:pt x="287" y="132"/>
                  <a:pt x="288" y="133"/>
                </a:cubicBezTo>
                <a:cubicBezTo>
                  <a:pt x="289" y="134"/>
                  <a:pt x="291" y="136"/>
                  <a:pt x="292" y="137"/>
                </a:cubicBezTo>
                <a:cubicBezTo>
                  <a:pt x="293" y="138"/>
                  <a:pt x="294" y="141"/>
                  <a:pt x="294" y="143"/>
                </a:cubicBezTo>
                <a:cubicBezTo>
                  <a:pt x="294" y="144"/>
                  <a:pt x="293" y="147"/>
                  <a:pt x="292" y="148"/>
                </a:cubicBezTo>
                <a:cubicBezTo>
                  <a:pt x="291" y="149"/>
                  <a:pt x="289" y="149"/>
                  <a:pt x="288" y="149"/>
                </a:cubicBezTo>
                <a:cubicBezTo>
                  <a:pt x="286" y="149"/>
                  <a:pt x="284" y="148"/>
                  <a:pt x="283" y="148"/>
                </a:cubicBezTo>
                <a:cubicBezTo>
                  <a:pt x="282" y="147"/>
                  <a:pt x="281" y="143"/>
                  <a:pt x="280" y="143"/>
                </a:cubicBezTo>
                <a:cubicBezTo>
                  <a:pt x="279" y="142"/>
                  <a:pt x="276" y="140"/>
                  <a:pt x="275" y="140"/>
                </a:cubicBezTo>
                <a:cubicBezTo>
                  <a:pt x="274" y="140"/>
                  <a:pt x="272" y="141"/>
                  <a:pt x="271" y="142"/>
                </a:cubicBezTo>
                <a:cubicBezTo>
                  <a:pt x="269" y="143"/>
                  <a:pt x="267" y="145"/>
                  <a:pt x="266" y="146"/>
                </a:cubicBezTo>
                <a:cubicBezTo>
                  <a:pt x="265" y="147"/>
                  <a:pt x="264" y="149"/>
                  <a:pt x="263" y="150"/>
                </a:cubicBezTo>
                <a:cubicBezTo>
                  <a:pt x="261" y="151"/>
                  <a:pt x="257" y="151"/>
                  <a:pt x="255" y="151"/>
                </a:cubicBezTo>
                <a:cubicBezTo>
                  <a:pt x="254" y="151"/>
                  <a:pt x="250" y="149"/>
                  <a:pt x="249" y="150"/>
                </a:cubicBezTo>
                <a:cubicBezTo>
                  <a:pt x="247" y="150"/>
                  <a:pt x="245" y="152"/>
                  <a:pt x="245" y="153"/>
                </a:cubicBezTo>
                <a:cubicBezTo>
                  <a:pt x="244" y="154"/>
                  <a:pt x="244" y="157"/>
                  <a:pt x="245" y="158"/>
                </a:cubicBezTo>
                <a:cubicBezTo>
                  <a:pt x="245" y="158"/>
                  <a:pt x="247" y="159"/>
                  <a:pt x="248" y="159"/>
                </a:cubicBezTo>
                <a:cubicBezTo>
                  <a:pt x="249" y="161"/>
                  <a:pt x="250" y="164"/>
                  <a:pt x="250" y="166"/>
                </a:cubicBezTo>
                <a:cubicBezTo>
                  <a:pt x="251" y="168"/>
                  <a:pt x="250" y="171"/>
                  <a:pt x="251" y="172"/>
                </a:cubicBezTo>
                <a:cubicBezTo>
                  <a:pt x="251" y="174"/>
                  <a:pt x="253" y="178"/>
                  <a:pt x="254" y="180"/>
                </a:cubicBezTo>
                <a:cubicBezTo>
                  <a:pt x="256" y="181"/>
                  <a:pt x="259" y="181"/>
                  <a:pt x="261" y="181"/>
                </a:cubicBezTo>
                <a:cubicBezTo>
                  <a:pt x="262" y="181"/>
                  <a:pt x="265" y="179"/>
                  <a:pt x="266" y="179"/>
                </a:cubicBezTo>
                <a:cubicBezTo>
                  <a:pt x="267" y="180"/>
                  <a:pt x="270" y="181"/>
                  <a:pt x="272" y="182"/>
                </a:cubicBezTo>
                <a:cubicBezTo>
                  <a:pt x="273" y="183"/>
                  <a:pt x="273" y="187"/>
                  <a:pt x="274" y="188"/>
                </a:cubicBezTo>
                <a:cubicBezTo>
                  <a:pt x="275" y="189"/>
                  <a:pt x="278" y="191"/>
                  <a:pt x="279" y="191"/>
                </a:cubicBezTo>
                <a:cubicBezTo>
                  <a:pt x="281" y="192"/>
                  <a:pt x="285" y="191"/>
                  <a:pt x="287" y="191"/>
                </a:cubicBezTo>
                <a:cubicBezTo>
                  <a:pt x="288" y="191"/>
                  <a:pt x="291" y="191"/>
                  <a:pt x="293" y="192"/>
                </a:cubicBezTo>
                <a:cubicBezTo>
                  <a:pt x="295" y="192"/>
                  <a:pt x="298" y="196"/>
                  <a:pt x="299" y="198"/>
                </a:cubicBezTo>
                <a:cubicBezTo>
                  <a:pt x="300" y="199"/>
                  <a:pt x="301" y="202"/>
                  <a:pt x="301" y="204"/>
                </a:cubicBezTo>
                <a:cubicBezTo>
                  <a:pt x="301" y="205"/>
                  <a:pt x="298" y="207"/>
                  <a:pt x="297" y="208"/>
                </a:cubicBezTo>
                <a:cubicBezTo>
                  <a:pt x="297" y="210"/>
                  <a:pt x="299" y="212"/>
                  <a:pt x="300" y="213"/>
                </a:cubicBezTo>
                <a:cubicBezTo>
                  <a:pt x="301" y="214"/>
                  <a:pt x="303" y="216"/>
                  <a:pt x="305" y="216"/>
                </a:cubicBezTo>
                <a:cubicBezTo>
                  <a:pt x="306" y="216"/>
                  <a:pt x="310" y="216"/>
                  <a:pt x="311" y="215"/>
                </a:cubicBezTo>
                <a:cubicBezTo>
                  <a:pt x="313" y="215"/>
                  <a:pt x="315" y="212"/>
                  <a:pt x="316" y="212"/>
                </a:cubicBezTo>
                <a:cubicBezTo>
                  <a:pt x="318" y="212"/>
                  <a:pt x="321" y="214"/>
                  <a:pt x="322" y="215"/>
                </a:cubicBezTo>
                <a:cubicBezTo>
                  <a:pt x="323" y="216"/>
                  <a:pt x="326" y="218"/>
                  <a:pt x="327" y="220"/>
                </a:cubicBezTo>
                <a:cubicBezTo>
                  <a:pt x="328" y="221"/>
                  <a:pt x="328" y="225"/>
                  <a:pt x="329" y="227"/>
                </a:cubicBezTo>
                <a:cubicBezTo>
                  <a:pt x="330" y="228"/>
                  <a:pt x="332" y="231"/>
                  <a:pt x="334" y="231"/>
                </a:cubicBezTo>
                <a:cubicBezTo>
                  <a:pt x="335" y="231"/>
                  <a:pt x="336" y="227"/>
                  <a:pt x="337" y="226"/>
                </a:cubicBezTo>
                <a:cubicBezTo>
                  <a:pt x="337" y="226"/>
                  <a:pt x="339" y="226"/>
                  <a:pt x="340" y="225"/>
                </a:cubicBezTo>
                <a:cubicBezTo>
                  <a:pt x="341" y="224"/>
                  <a:pt x="340" y="222"/>
                  <a:pt x="340" y="221"/>
                </a:cubicBezTo>
                <a:cubicBezTo>
                  <a:pt x="341" y="219"/>
                  <a:pt x="343" y="217"/>
                  <a:pt x="345" y="216"/>
                </a:cubicBezTo>
                <a:cubicBezTo>
                  <a:pt x="347" y="216"/>
                  <a:pt x="350" y="217"/>
                  <a:pt x="351" y="218"/>
                </a:cubicBezTo>
                <a:cubicBezTo>
                  <a:pt x="353" y="219"/>
                  <a:pt x="356" y="222"/>
                  <a:pt x="358" y="223"/>
                </a:cubicBezTo>
                <a:cubicBezTo>
                  <a:pt x="359" y="225"/>
                  <a:pt x="360" y="231"/>
                  <a:pt x="362" y="233"/>
                </a:cubicBezTo>
                <a:cubicBezTo>
                  <a:pt x="364" y="235"/>
                  <a:pt x="367" y="236"/>
                  <a:pt x="369" y="237"/>
                </a:cubicBezTo>
                <a:cubicBezTo>
                  <a:pt x="371" y="237"/>
                  <a:pt x="375" y="236"/>
                  <a:pt x="377" y="235"/>
                </a:cubicBezTo>
                <a:cubicBezTo>
                  <a:pt x="378" y="234"/>
                  <a:pt x="379" y="231"/>
                  <a:pt x="380" y="230"/>
                </a:cubicBezTo>
                <a:cubicBezTo>
                  <a:pt x="381" y="229"/>
                  <a:pt x="382" y="227"/>
                  <a:pt x="384" y="227"/>
                </a:cubicBezTo>
                <a:cubicBezTo>
                  <a:pt x="384" y="227"/>
                  <a:pt x="386" y="228"/>
                  <a:pt x="387" y="229"/>
                </a:cubicBezTo>
                <a:cubicBezTo>
                  <a:pt x="389" y="230"/>
                  <a:pt x="390" y="233"/>
                  <a:pt x="391" y="234"/>
                </a:cubicBezTo>
                <a:cubicBezTo>
                  <a:pt x="392" y="236"/>
                  <a:pt x="393" y="239"/>
                  <a:pt x="394" y="240"/>
                </a:cubicBezTo>
                <a:cubicBezTo>
                  <a:pt x="396" y="242"/>
                  <a:pt x="401" y="245"/>
                  <a:pt x="402" y="247"/>
                </a:cubicBezTo>
                <a:cubicBezTo>
                  <a:pt x="402" y="247"/>
                  <a:pt x="402" y="247"/>
                  <a:pt x="402" y="247"/>
                </a:cubicBezTo>
                <a:cubicBezTo>
                  <a:pt x="404" y="250"/>
                  <a:pt x="405" y="256"/>
                  <a:pt x="405" y="259"/>
                </a:cubicBezTo>
                <a:cubicBezTo>
                  <a:pt x="405" y="262"/>
                  <a:pt x="404" y="268"/>
                  <a:pt x="403" y="270"/>
                </a:cubicBezTo>
                <a:cubicBezTo>
                  <a:pt x="402" y="272"/>
                  <a:pt x="399" y="273"/>
                  <a:pt x="398" y="275"/>
                </a:cubicBezTo>
                <a:cubicBezTo>
                  <a:pt x="397" y="277"/>
                  <a:pt x="395" y="281"/>
                  <a:pt x="395" y="283"/>
                </a:cubicBezTo>
                <a:cubicBezTo>
                  <a:pt x="395" y="284"/>
                  <a:pt x="395" y="287"/>
                  <a:pt x="395" y="289"/>
                </a:cubicBezTo>
                <a:cubicBezTo>
                  <a:pt x="395" y="290"/>
                  <a:pt x="395" y="290"/>
                  <a:pt x="395" y="290"/>
                </a:cubicBezTo>
                <a:cubicBezTo>
                  <a:pt x="394" y="293"/>
                  <a:pt x="391" y="296"/>
                  <a:pt x="390" y="298"/>
                </a:cubicBezTo>
                <a:cubicBezTo>
                  <a:pt x="389" y="300"/>
                  <a:pt x="387" y="304"/>
                  <a:pt x="386" y="306"/>
                </a:cubicBezTo>
                <a:cubicBezTo>
                  <a:pt x="386" y="308"/>
                  <a:pt x="385" y="313"/>
                  <a:pt x="385" y="316"/>
                </a:cubicBezTo>
                <a:cubicBezTo>
                  <a:pt x="384" y="318"/>
                  <a:pt x="385" y="323"/>
                  <a:pt x="384" y="325"/>
                </a:cubicBezTo>
                <a:cubicBezTo>
                  <a:pt x="384" y="328"/>
                  <a:pt x="381" y="332"/>
                  <a:pt x="379" y="334"/>
                </a:cubicBezTo>
                <a:cubicBezTo>
                  <a:pt x="378" y="335"/>
                  <a:pt x="375" y="336"/>
                  <a:pt x="373" y="337"/>
                </a:cubicBezTo>
                <a:cubicBezTo>
                  <a:pt x="372" y="338"/>
                  <a:pt x="368" y="339"/>
                  <a:pt x="367" y="341"/>
                </a:cubicBezTo>
                <a:cubicBezTo>
                  <a:pt x="366" y="339"/>
                  <a:pt x="364" y="338"/>
                  <a:pt x="362" y="337"/>
                </a:cubicBezTo>
                <a:cubicBezTo>
                  <a:pt x="362" y="336"/>
                  <a:pt x="360" y="335"/>
                  <a:pt x="359" y="335"/>
                </a:cubicBezTo>
                <a:cubicBezTo>
                  <a:pt x="357" y="335"/>
                  <a:pt x="355" y="337"/>
                  <a:pt x="353" y="337"/>
                </a:cubicBezTo>
                <a:cubicBezTo>
                  <a:pt x="352" y="337"/>
                  <a:pt x="351" y="336"/>
                  <a:pt x="350" y="336"/>
                </a:cubicBezTo>
                <a:cubicBezTo>
                  <a:pt x="349" y="336"/>
                  <a:pt x="347" y="335"/>
                  <a:pt x="345" y="335"/>
                </a:cubicBezTo>
                <a:cubicBezTo>
                  <a:pt x="344" y="335"/>
                  <a:pt x="343" y="337"/>
                  <a:pt x="342" y="337"/>
                </a:cubicBezTo>
                <a:cubicBezTo>
                  <a:pt x="341" y="338"/>
                  <a:pt x="338" y="340"/>
                  <a:pt x="338" y="341"/>
                </a:cubicBezTo>
                <a:cubicBezTo>
                  <a:pt x="339" y="342"/>
                  <a:pt x="342" y="342"/>
                  <a:pt x="342" y="343"/>
                </a:cubicBezTo>
                <a:cubicBezTo>
                  <a:pt x="342" y="343"/>
                  <a:pt x="341" y="345"/>
                  <a:pt x="341" y="346"/>
                </a:cubicBezTo>
                <a:cubicBezTo>
                  <a:pt x="340" y="347"/>
                  <a:pt x="336" y="348"/>
                  <a:pt x="335" y="348"/>
                </a:cubicBezTo>
                <a:cubicBezTo>
                  <a:pt x="334" y="348"/>
                  <a:pt x="332" y="346"/>
                  <a:pt x="331" y="346"/>
                </a:cubicBezTo>
                <a:cubicBezTo>
                  <a:pt x="330" y="345"/>
                  <a:pt x="329" y="343"/>
                  <a:pt x="328" y="343"/>
                </a:cubicBezTo>
                <a:cubicBezTo>
                  <a:pt x="327" y="342"/>
                  <a:pt x="324" y="343"/>
                  <a:pt x="323" y="342"/>
                </a:cubicBezTo>
                <a:cubicBezTo>
                  <a:pt x="322" y="342"/>
                  <a:pt x="321" y="341"/>
                  <a:pt x="320" y="340"/>
                </a:cubicBezTo>
                <a:cubicBezTo>
                  <a:pt x="319" y="339"/>
                  <a:pt x="316" y="336"/>
                  <a:pt x="314" y="335"/>
                </a:cubicBezTo>
                <a:cubicBezTo>
                  <a:pt x="312" y="334"/>
                  <a:pt x="307" y="335"/>
                  <a:pt x="305" y="334"/>
                </a:cubicBezTo>
                <a:cubicBezTo>
                  <a:pt x="303" y="333"/>
                  <a:pt x="300" y="332"/>
                  <a:pt x="298" y="331"/>
                </a:cubicBezTo>
                <a:cubicBezTo>
                  <a:pt x="296" y="331"/>
                  <a:pt x="291" y="331"/>
                  <a:pt x="289" y="331"/>
                </a:cubicBezTo>
                <a:cubicBezTo>
                  <a:pt x="286" y="331"/>
                  <a:pt x="280" y="332"/>
                  <a:pt x="277" y="333"/>
                </a:cubicBezTo>
                <a:cubicBezTo>
                  <a:pt x="274" y="334"/>
                  <a:pt x="269" y="337"/>
                  <a:pt x="267" y="339"/>
                </a:cubicBezTo>
                <a:cubicBezTo>
                  <a:pt x="266" y="339"/>
                  <a:pt x="263" y="340"/>
                  <a:pt x="263" y="341"/>
                </a:cubicBezTo>
                <a:cubicBezTo>
                  <a:pt x="262" y="342"/>
                  <a:pt x="263" y="343"/>
                  <a:pt x="263" y="344"/>
                </a:cubicBezTo>
                <a:cubicBezTo>
                  <a:pt x="262" y="345"/>
                  <a:pt x="261" y="348"/>
                  <a:pt x="260" y="348"/>
                </a:cubicBezTo>
                <a:cubicBezTo>
                  <a:pt x="259" y="349"/>
                  <a:pt x="256" y="348"/>
                  <a:pt x="255" y="347"/>
                </a:cubicBezTo>
                <a:cubicBezTo>
                  <a:pt x="253" y="347"/>
                  <a:pt x="250" y="345"/>
                  <a:pt x="249" y="344"/>
                </a:cubicBezTo>
                <a:cubicBezTo>
                  <a:pt x="248" y="342"/>
                  <a:pt x="248" y="339"/>
                  <a:pt x="247" y="338"/>
                </a:cubicBezTo>
                <a:cubicBezTo>
                  <a:pt x="246" y="336"/>
                  <a:pt x="245" y="331"/>
                  <a:pt x="244" y="329"/>
                </a:cubicBezTo>
                <a:cubicBezTo>
                  <a:pt x="242" y="327"/>
                  <a:pt x="237" y="323"/>
                  <a:pt x="234" y="321"/>
                </a:cubicBezTo>
                <a:cubicBezTo>
                  <a:pt x="232" y="319"/>
                  <a:pt x="227" y="315"/>
                  <a:pt x="224" y="314"/>
                </a:cubicBezTo>
                <a:cubicBezTo>
                  <a:pt x="222" y="313"/>
                  <a:pt x="217" y="312"/>
                  <a:pt x="215" y="311"/>
                </a:cubicBezTo>
                <a:cubicBezTo>
                  <a:pt x="213" y="310"/>
                  <a:pt x="209" y="309"/>
                  <a:pt x="208" y="309"/>
                </a:cubicBezTo>
                <a:cubicBezTo>
                  <a:pt x="206" y="309"/>
                  <a:pt x="204" y="310"/>
                  <a:pt x="203" y="310"/>
                </a:cubicBezTo>
                <a:cubicBezTo>
                  <a:pt x="202" y="310"/>
                  <a:pt x="201" y="309"/>
                  <a:pt x="200" y="309"/>
                </a:cubicBezTo>
                <a:cubicBezTo>
                  <a:pt x="199" y="307"/>
                  <a:pt x="198" y="304"/>
                  <a:pt x="196" y="303"/>
                </a:cubicBezTo>
                <a:cubicBezTo>
                  <a:pt x="194" y="302"/>
                  <a:pt x="190" y="301"/>
                  <a:pt x="188" y="302"/>
                </a:cubicBezTo>
                <a:cubicBezTo>
                  <a:pt x="187" y="302"/>
                  <a:pt x="184" y="303"/>
                  <a:pt x="183" y="303"/>
                </a:cubicBezTo>
                <a:cubicBezTo>
                  <a:pt x="182" y="303"/>
                  <a:pt x="180" y="303"/>
                  <a:pt x="179" y="303"/>
                </a:cubicBezTo>
                <a:cubicBezTo>
                  <a:pt x="177" y="302"/>
                  <a:pt x="174" y="296"/>
                  <a:pt x="173" y="294"/>
                </a:cubicBezTo>
                <a:cubicBezTo>
                  <a:pt x="171" y="290"/>
                  <a:pt x="166" y="281"/>
                  <a:pt x="163" y="277"/>
                </a:cubicBezTo>
                <a:cubicBezTo>
                  <a:pt x="161" y="273"/>
                  <a:pt x="155" y="266"/>
                  <a:pt x="152" y="263"/>
                </a:cubicBezTo>
                <a:cubicBezTo>
                  <a:pt x="149" y="260"/>
                  <a:pt x="143" y="254"/>
                  <a:pt x="139" y="251"/>
                </a:cubicBezTo>
                <a:cubicBezTo>
                  <a:pt x="137" y="249"/>
                  <a:pt x="132" y="244"/>
                  <a:pt x="128" y="242"/>
                </a:cubicBezTo>
                <a:cubicBezTo>
                  <a:pt x="126" y="241"/>
                  <a:pt x="119" y="240"/>
                  <a:pt x="116" y="238"/>
                </a:cubicBezTo>
                <a:cubicBezTo>
                  <a:pt x="114" y="238"/>
                  <a:pt x="111" y="237"/>
                  <a:pt x="110" y="235"/>
                </a:cubicBezTo>
                <a:cubicBezTo>
                  <a:pt x="109" y="234"/>
                  <a:pt x="110" y="232"/>
                  <a:pt x="110" y="231"/>
                </a:cubicBezTo>
                <a:cubicBezTo>
                  <a:pt x="110" y="229"/>
                  <a:pt x="108" y="227"/>
                  <a:pt x="108" y="225"/>
                </a:cubicBezTo>
                <a:cubicBezTo>
                  <a:pt x="107" y="223"/>
                  <a:pt x="108" y="219"/>
                  <a:pt x="108" y="217"/>
                </a:cubicBezTo>
                <a:cubicBezTo>
                  <a:pt x="107" y="214"/>
                  <a:pt x="104" y="209"/>
                  <a:pt x="103" y="206"/>
                </a:cubicBezTo>
                <a:cubicBezTo>
                  <a:pt x="102" y="204"/>
                  <a:pt x="100" y="198"/>
                  <a:pt x="97" y="196"/>
                </a:cubicBezTo>
                <a:cubicBezTo>
                  <a:pt x="95" y="193"/>
                  <a:pt x="88" y="191"/>
                  <a:pt x="85" y="189"/>
                </a:cubicBezTo>
                <a:cubicBezTo>
                  <a:pt x="82" y="187"/>
                  <a:pt x="78" y="181"/>
                  <a:pt x="75" y="178"/>
                </a:cubicBezTo>
                <a:cubicBezTo>
                  <a:pt x="73" y="177"/>
                  <a:pt x="68" y="173"/>
                  <a:pt x="66" y="171"/>
                </a:cubicBezTo>
                <a:cubicBezTo>
                  <a:pt x="64" y="171"/>
                  <a:pt x="61" y="169"/>
                  <a:pt x="60" y="169"/>
                </a:cubicBezTo>
                <a:cubicBezTo>
                  <a:pt x="58" y="169"/>
                  <a:pt x="54" y="171"/>
                  <a:pt x="52" y="171"/>
                </a:cubicBezTo>
                <a:cubicBezTo>
                  <a:pt x="51" y="171"/>
                  <a:pt x="49" y="171"/>
                  <a:pt x="48" y="171"/>
                </a:cubicBezTo>
                <a:cubicBezTo>
                  <a:pt x="47" y="170"/>
                  <a:pt x="46" y="167"/>
                  <a:pt x="45" y="166"/>
                </a:cubicBezTo>
                <a:cubicBezTo>
                  <a:pt x="44" y="164"/>
                  <a:pt x="43" y="161"/>
                  <a:pt x="42" y="159"/>
                </a:cubicBezTo>
                <a:cubicBezTo>
                  <a:pt x="40" y="157"/>
                  <a:pt x="37" y="153"/>
                  <a:pt x="35" y="151"/>
                </a:cubicBezTo>
                <a:cubicBezTo>
                  <a:pt x="34" y="149"/>
                  <a:pt x="32" y="146"/>
                  <a:pt x="32" y="144"/>
                </a:cubicBezTo>
                <a:cubicBezTo>
                  <a:pt x="31" y="144"/>
                  <a:pt x="32" y="142"/>
                  <a:pt x="32" y="141"/>
                </a:cubicBezTo>
                <a:cubicBezTo>
                  <a:pt x="31" y="140"/>
                  <a:pt x="28" y="139"/>
                  <a:pt x="28" y="138"/>
                </a:cubicBezTo>
                <a:cubicBezTo>
                  <a:pt x="27" y="137"/>
                  <a:pt x="28" y="135"/>
                  <a:pt x="27" y="134"/>
                </a:cubicBezTo>
                <a:cubicBezTo>
                  <a:pt x="27" y="132"/>
                  <a:pt x="24" y="129"/>
                  <a:pt x="23" y="127"/>
                </a:cubicBezTo>
                <a:cubicBezTo>
                  <a:pt x="23" y="125"/>
                  <a:pt x="22" y="122"/>
                  <a:pt x="21" y="120"/>
                </a:cubicBezTo>
                <a:cubicBezTo>
                  <a:pt x="20" y="118"/>
                  <a:pt x="17" y="115"/>
                  <a:pt x="15" y="113"/>
                </a:cubicBezTo>
                <a:cubicBezTo>
                  <a:pt x="12" y="111"/>
                  <a:pt x="5" y="106"/>
                  <a:pt x="2" y="104"/>
                </a:cubicBezTo>
                <a:cubicBezTo>
                  <a:pt x="2" y="104"/>
                  <a:pt x="1" y="104"/>
                  <a:pt x="0" y="103"/>
                </a:cubicBezTo>
                <a:cubicBezTo>
                  <a:pt x="2" y="102"/>
                  <a:pt x="3" y="100"/>
                  <a:pt x="4" y="99"/>
                </a:cubicBezTo>
                <a:cubicBezTo>
                  <a:pt x="5" y="98"/>
                  <a:pt x="9" y="98"/>
                  <a:pt x="11" y="97"/>
                </a:cubicBezTo>
                <a:cubicBezTo>
                  <a:pt x="13" y="97"/>
                  <a:pt x="16" y="97"/>
                  <a:pt x="17" y="96"/>
                </a:cubicBezTo>
                <a:cubicBezTo>
                  <a:pt x="19" y="95"/>
                  <a:pt x="22" y="94"/>
                  <a:pt x="23" y="92"/>
                </a:cubicBezTo>
                <a:cubicBezTo>
                  <a:pt x="24" y="91"/>
                  <a:pt x="26" y="88"/>
                  <a:pt x="25" y="86"/>
                </a:cubicBezTo>
                <a:cubicBezTo>
                  <a:pt x="25" y="84"/>
                  <a:pt x="22" y="82"/>
                  <a:pt x="21" y="81"/>
                </a:cubicBezTo>
                <a:cubicBezTo>
                  <a:pt x="19" y="80"/>
                  <a:pt x="16" y="82"/>
                  <a:pt x="14" y="81"/>
                </a:cubicBezTo>
                <a:cubicBezTo>
                  <a:pt x="13" y="80"/>
                  <a:pt x="12" y="77"/>
                  <a:pt x="12" y="76"/>
                </a:cubicBezTo>
                <a:cubicBezTo>
                  <a:pt x="12" y="74"/>
                  <a:pt x="15" y="72"/>
                  <a:pt x="17" y="71"/>
                </a:cubicBezTo>
                <a:cubicBezTo>
                  <a:pt x="18" y="71"/>
                  <a:pt x="22" y="71"/>
                  <a:pt x="24" y="70"/>
                </a:cubicBezTo>
                <a:cubicBezTo>
                  <a:pt x="27" y="70"/>
                  <a:pt x="34" y="68"/>
                  <a:pt x="35" y="68"/>
                </a:cubicBezTo>
                <a:close/>
                <a:moveTo>
                  <a:pt x="35" y="68"/>
                </a:moveTo>
                <a:cubicBezTo>
                  <a:pt x="35" y="68"/>
                  <a:pt x="35" y="68"/>
                  <a:pt x="35" y="68"/>
                </a:cubicBezTo>
                <a:cubicBezTo>
                  <a:pt x="35" y="68"/>
                  <a:pt x="35" y="68"/>
                  <a:pt x="35" y="68"/>
                </a:cubicBezTo>
                <a:close/>
              </a:path>
            </a:pathLst>
          </a:custGeom>
          <a:solidFill>
            <a:schemeClr val="accent1">
              <a:lumMod val="20000"/>
              <a:lumOff val="80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59" name="Freeform 37">
            <a:extLst>
              <a:ext uri="{FF2B5EF4-FFF2-40B4-BE49-F238E27FC236}">
                <a16:creationId xmlns="" xmlns:a16="http://schemas.microsoft.com/office/drawing/2014/main" id="{6F1DA625-AF86-5F4A-ADA7-0F2F223FCC8A}"/>
              </a:ext>
            </a:extLst>
          </p:cNvPr>
          <p:cNvSpPr>
            <a:spLocks/>
          </p:cNvSpPr>
          <p:nvPr/>
        </p:nvSpPr>
        <p:spPr bwMode="auto">
          <a:xfrm>
            <a:off x="6371090" y="3875349"/>
            <a:ext cx="759184" cy="1408870"/>
          </a:xfrm>
          <a:custGeom>
            <a:avLst/>
            <a:gdLst/>
            <a:ahLst/>
            <a:cxnLst>
              <a:cxn ang="0">
                <a:pos x="101" y="509"/>
              </a:cxn>
              <a:cxn ang="0">
                <a:pos x="81" y="510"/>
              </a:cxn>
              <a:cxn ang="0">
                <a:pos x="73" y="512"/>
              </a:cxn>
              <a:cxn ang="0">
                <a:pos x="71" y="495"/>
              </a:cxn>
              <a:cxn ang="0">
                <a:pos x="59" y="472"/>
              </a:cxn>
              <a:cxn ang="0">
                <a:pos x="44" y="456"/>
              </a:cxn>
              <a:cxn ang="0">
                <a:pos x="45" y="422"/>
              </a:cxn>
              <a:cxn ang="0">
                <a:pos x="40" y="393"/>
              </a:cxn>
              <a:cxn ang="0">
                <a:pos x="49" y="363"/>
              </a:cxn>
              <a:cxn ang="0">
                <a:pos x="47" y="327"/>
              </a:cxn>
              <a:cxn ang="0">
                <a:pos x="66" y="338"/>
              </a:cxn>
              <a:cxn ang="0">
                <a:pos x="64" y="321"/>
              </a:cxn>
              <a:cxn ang="0">
                <a:pos x="65" y="301"/>
              </a:cxn>
              <a:cxn ang="0">
                <a:pos x="69" y="289"/>
              </a:cxn>
              <a:cxn ang="0">
                <a:pos x="49" y="292"/>
              </a:cxn>
              <a:cxn ang="0">
                <a:pos x="40" y="278"/>
              </a:cxn>
              <a:cxn ang="0">
                <a:pos x="48" y="259"/>
              </a:cxn>
              <a:cxn ang="0">
                <a:pos x="53" y="229"/>
              </a:cxn>
              <a:cxn ang="0">
                <a:pos x="48" y="201"/>
              </a:cxn>
              <a:cxn ang="0">
                <a:pos x="39" y="164"/>
              </a:cxn>
              <a:cxn ang="0">
                <a:pos x="21" y="143"/>
              </a:cxn>
              <a:cxn ang="0">
                <a:pos x="12" y="135"/>
              </a:cxn>
              <a:cxn ang="0">
                <a:pos x="1" y="135"/>
              </a:cxn>
              <a:cxn ang="0">
                <a:pos x="2" y="114"/>
              </a:cxn>
              <a:cxn ang="0">
                <a:pos x="14" y="81"/>
              </a:cxn>
              <a:cxn ang="0">
                <a:pos x="15" y="61"/>
              </a:cxn>
              <a:cxn ang="0">
                <a:pos x="34" y="84"/>
              </a:cxn>
              <a:cxn ang="0">
                <a:pos x="79" y="87"/>
              </a:cxn>
              <a:cxn ang="0">
                <a:pos x="121" y="60"/>
              </a:cxn>
              <a:cxn ang="0">
                <a:pos x="156" y="28"/>
              </a:cxn>
              <a:cxn ang="0">
                <a:pos x="168" y="3"/>
              </a:cxn>
              <a:cxn ang="0">
                <a:pos x="188" y="8"/>
              </a:cxn>
              <a:cxn ang="0">
                <a:pos x="194" y="16"/>
              </a:cxn>
              <a:cxn ang="0">
                <a:pos x="209" y="19"/>
              </a:cxn>
              <a:cxn ang="0">
                <a:pos x="221" y="27"/>
              </a:cxn>
              <a:cxn ang="0">
                <a:pos x="231" y="38"/>
              </a:cxn>
              <a:cxn ang="0">
                <a:pos x="236" y="52"/>
              </a:cxn>
              <a:cxn ang="0">
                <a:pos x="249" y="58"/>
              </a:cxn>
              <a:cxn ang="0">
                <a:pos x="228" y="71"/>
              </a:cxn>
              <a:cxn ang="0">
                <a:pos x="247" y="78"/>
              </a:cxn>
              <a:cxn ang="0">
                <a:pos x="259" y="91"/>
              </a:cxn>
              <a:cxn ang="0">
                <a:pos x="253" y="101"/>
              </a:cxn>
              <a:cxn ang="0">
                <a:pos x="267" y="131"/>
              </a:cxn>
              <a:cxn ang="0">
                <a:pos x="280" y="161"/>
              </a:cxn>
              <a:cxn ang="0">
                <a:pos x="255" y="198"/>
              </a:cxn>
              <a:cxn ang="0">
                <a:pos x="262" y="260"/>
              </a:cxn>
              <a:cxn ang="0">
                <a:pos x="255" y="293"/>
              </a:cxn>
              <a:cxn ang="0">
                <a:pos x="254" y="334"/>
              </a:cxn>
              <a:cxn ang="0">
                <a:pos x="247" y="385"/>
              </a:cxn>
              <a:cxn ang="0">
                <a:pos x="243" y="422"/>
              </a:cxn>
              <a:cxn ang="0">
                <a:pos x="237" y="449"/>
              </a:cxn>
              <a:cxn ang="0">
                <a:pos x="225" y="464"/>
              </a:cxn>
              <a:cxn ang="0">
                <a:pos x="202" y="454"/>
              </a:cxn>
              <a:cxn ang="0">
                <a:pos x="170" y="442"/>
              </a:cxn>
              <a:cxn ang="0">
                <a:pos x="148" y="451"/>
              </a:cxn>
              <a:cxn ang="0">
                <a:pos x="142" y="484"/>
              </a:cxn>
              <a:cxn ang="0">
                <a:pos x="126" y="505"/>
              </a:cxn>
            </a:cxnLst>
            <a:rect l="0" t="0" r="r" b="b"/>
            <a:pathLst>
              <a:path w="280" h="519">
                <a:moveTo>
                  <a:pt x="116" y="513"/>
                </a:moveTo>
                <a:cubicBezTo>
                  <a:pt x="116" y="514"/>
                  <a:pt x="114" y="514"/>
                  <a:pt x="113" y="514"/>
                </a:cubicBezTo>
                <a:cubicBezTo>
                  <a:pt x="112" y="514"/>
                  <a:pt x="110" y="513"/>
                  <a:pt x="109" y="513"/>
                </a:cubicBezTo>
                <a:cubicBezTo>
                  <a:pt x="109" y="512"/>
                  <a:pt x="109" y="511"/>
                  <a:pt x="108" y="510"/>
                </a:cubicBezTo>
                <a:cubicBezTo>
                  <a:pt x="108" y="510"/>
                  <a:pt x="106" y="510"/>
                  <a:pt x="106" y="510"/>
                </a:cubicBezTo>
                <a:cubicBezTo>
                  <a:pt x="105" y="510"/>
                  <a:pt x="105" y="512"/>
                  <a:pt x="104" y="512"/>
                </a:cubicBezTo>
                <a:cubicBezTo>
                  <a:pt x="103" y="512"/>
                  <a:pt x="102" y="510"/>
                  <a:pt x="101" y="509"/>
                </a:cubicBezTo>
                <a:cubicBezTo>
                  <a:pt x="101" y="508"/>
                  <a:pt x="101" y="506"/>
                  <a:pt x="100" y="505"/>
                </a:cubicBezTo>
                <a:cubicBezTo>
                  <a:pt x="100" y="504"/>
                  <a:pt x="97" y="504"/>
                  <a:pt x="96" y="504"/>
                </a:cubicBezTo>
                <a:cubicBezTo>
                  <a:pt x="95" y="503"/>
                  <a:pt x="94" y="501"/>
                  <a:pt x="93" y="501"/>
                </a:cubicBezTo>
                <a:cubicBezTo>
                  <a:pt x="92" y="501"/>
                  <a:pt x="91" y="504"/>
                  <a:pt x="90" y="504"/>
                </a:cubicBezTo>
                <a:cubicBezTo>
                  <a:pt x="90" y="505"/>
                  <a:pt x="88" y="504"/>
                  <a:pt x="87" y="505"/>
                </a:cubicBezTo>
                <a:cubicBezTo>
                  <a:pt x="86" y="505"/>
                  <a:pt x="84" y="506"/>
                  <a:pt x="83" y="507"/>
                </a:cubicBezTo>
                <a:cubicBezTo>
                  <a:pt x="82" y="507"/>
                  <a:pt x="82" y="509"/>
                  <a:pt x="81" y="510"/>
                </a:cubicBezTo>
                <a:cubicBezTo>
                  <a:pt x="81" y="510"/>
                  <a:pt x="80" y="511"/>
                  <a:pt x="80" y="512"/>
                </a:cubicBezTo>
                <a:cubicBezTo>
                  <a:pt x="80" y="513"/>
                  <a:pt x="82" y="514"/>
                  <a:pt x="82" y="515"/>
                </a:cubicBezTo>
                <a:cubicBezTo>
                  <a:pt x="82" y="516"/>
                  <a:pt x="81" y="518"/>
                  <a:pt x="81" y="518"/>
                </a:cubicBezTo>
                <a:cubicBezTo>
                  <a:pt x="80" y="519"/>
                  <a:pt x="78" y="518"/>
                  <a:pt x="78" y="518"/>
                </a:cubicBezTo>
                <a:cubicBezTo>
                  <a:pt x="77" y="517"/>
                  <a:pt x="76" y="515"/>
                  <a:pt x="76" y="515"/>
                </a:cubicBezTo>
                <a:cubicBezTo>
                  <a:pt x="76" y="514"/>
                  <a:pt x="78" y="512"/>
                  <a:pt x="77" y="511"/>
                </a:cubicBezTo>
                <a:cubicBezTo>
                  <a:pt x="76" y="510"/>
                  <a:pt x="74" y="512"/>
                  <a:pt x="73" y="512"/>
                </a:cubicBezTo>
                <a:cubicBezTo>
                  <a:pt x="73" y="511"/>
                  <a:pt x="72" y="510"/>
                  <a:pt x="72" y="509"/>
                </a:cubicBezTo>
                <a:cubicBezTo>
                  <a:pt x="72" y="508"/>
                  <a:pt x="71" y="505"/>
                  <a:pt x="72" y="503"/>
                </a:cubicBezTo>
                <a:cubicBezTo>
                  <a:pt x="72" y="502"/>
                  <a:pt x="73" y="499"/>
                  <a:pt x="74" y="497"/>
                </a:cubicBezTo>
                <a:cubicBezTo>
                  <a:pt x="74" y="497"/>
                  <a:pt x="76" y="496"/>
                  <a:pt x="76" y="496"/>
                </a:cubicBezTo>
                <a:cubicBezTo>
                  <a:pt x="76" y="495"/>
                  <a:pt x="75" y="493"/>
                  <a:pt x="74" y="492"/>
                </a:cubicBezTo>
                <a:cubicBezTo>
                  <a:pt x="74" y="492"/>
                  <a:pt x="72" y="491"/>
                  <a:pt x="71" y="491"/>
                </a:cubicBezTo>
                <a:cubicBezTo>
                  <a:pt x="70" y="492"/>
                  <a:pt x="71" y="494"/>
                  <a:pt x="71" y="495"/>
                </a:cubicBezTo>
                <a:cubicBezTo>
                  <a:pt x="71" y="496"/>
                  <a:pt x="70" y="498"/>
                  <a:pt x="70" y="498"/>
                </a:cubicBezTo>
                <a:cubicBezTo>
                  <a:pt x="69" y="498"/>
                  <a:pt x="68" y="496"/>
                  <a:pt x="67" y="495"/>
                </a:cubicBezTo>
                <a:cubicBezTo>
                  <a:pt x="67" y="495"/>
                  <a:pt x="65" y="494"/>
                  <a:pt x="65" y="493"/>
                </a:cubicBezTo>
                <a:cubicBezTo>
                  <a:pt x="64" y="491"/>
                  <a:pt x="64" y="486"/>
                  <a:pt x="64" y="483"/>
                </a:cubicBezTo>
                <a:cubicBezTo>
                  <a:pt x="64" y="482"/>
                  <a:pt x="65" y="478"/>
                  <a:pt x="64" y="477"/>
                </a:cubicBezTo>
                <a:cubicBezTo>
                  <a:pt x="63" y="476"/>
                  <a:pt x="60" y="477"/>
                  <a:pt x="60" y="476"/>
                </a:cubicBezTo>
                <a:cubicBezTo>
                  <a:pt x="59" y="475"/>
                  <a:pt x="60" y="473"/>
                  <a:pt x="59" y="472"/>
                </a:cubicBezTo>
                <a:cubicBezTo>
                  <a:pt x="59" y="471"/>
                  <a:pt x="56" y="471"/>
                  <a:pt x="56" y="470"/>
                </a:cubicBezTo>
                <a:cubicBezTo>
                  <a:pt x="55" y="469"/>
                  <a:pt x="55" y="468"/>
                  <a:pt x="55" y="467"/>
                </a:cubicBezTo>
                <a:cubicBezTo>
                  <a:pt x="55" y="467"/>
                  <a:pt x="53" y="467"/>
                  <a:pt x="53" y="466"/>
                </a:cubicBezTo>
                <a:cubicBezTo>
                  <a:pt x="52" y="466"/>
                  <a:pt x="51" y="465"/>
                  <a:pt x="51" y="464"/>
                </a:cubicBezTo>
                <a:cubicBezTo>
                  <a:pt x="50" y="463"/>
                  <a:pt x="50" y="461"/>
                  <a:pt x="49" y="460"/>
                </a:cubicBezTo>
                <a:cubicBezTo>
                  <a:pt x="48" y="460"/>
                  <a:pt x="46" y="460"/>
                  <a:pt x="45" y="460"/>
                </a:cubicBezTo>
                <a:cubicBezTo>
                  <a:pt x="44" y="459"/>
                  <a:pt x="44" y="457"/>
                  <a:pt x="44" y="456"/>
                </a:cubicBezTo>
                <a:cubicBezTo>
                  <a:pt x="43" y="454"/>
                  <a:pt x="42" y="450"/>
                  <a:pt x="41" y="449"/>
                </a:cubicBezTo>
                <a:cubicBezTo>
                  <a:pt x="40" y="448"/>
                  <a:pt x="37" y="446"/>
                  <a:pt x="36" y="445"/>
                </a:cubicBezTo>
                <a:cubicBezTo>
                  <a:pt x="35" y="444"/>
                  <a:pt x="33" y="443"/>
                  <a:pt x="32" y="441"/>
                </a:cubicBezTo>
                <a:cubicBezTo>
                  <a:pt x="32" y="439"/>
                  <a:pt x="32" y="435"/>
                  <a:pt x="33" y="434"/>
                </a:cubicBezTo>
                <a:cubicBezTo>
                  <a:pt x="34" y="431"/>
                  <a:pt x="38" y="428"/>
                  <a:pt x="40" y="427"/>
                </a:cubicBezTo>
                <a:cubicBezTo>
                  <a:pt x="41" y="427"/>
                  <a:pt x="43" y="427"/>
                  <a:pt x="44" y="426"/>
                </a:cubicBezTo>
                <a:cubicBezTo>
                  <a:pt x="45" y="426"/>
                  <a:pt x="45" y="423"/>
                  <a:pt x="45" y="422"/>
                </a:cubicBezTo>
                <a:cubicBezTo>
                  <a:pt x="44" y="421"/>
                  <a:pt x="42" y="418"/>
                  <a:pt x="41" y="417"/>
                </a:cubicBezTo>
                <a:cubicBezTo>
                  <a:pt x="40" y="416"/>
                  <a:pt x="39" y="412"/>
                  <a:pt x="37" y="411"/>
                </a:cubicBezTo>
                <a:cubicBezTo>
                  <a:pt x="37" y="411"/>
                  <a:pt x="35" y="411"/>
                  <a:pt x="34" y="411"/>
                </a:cubicBezTo>
                <a:cubicBezTo>
                  <a:pt x="33" y="410"/>
                  <a:pt x="34" y="408"/>
                  <a:pt x="34" y="407"/>
                </a:cubicBezTo>
                <a:cubicBezTo>
                  <a:pt x="34" y="406"/>
                  <a:pt x="34" y="403"/>
                  <a:pt x="34" y="402"/>
                </a:cubicBezTo>
                <a:cubicBezTo>
                  <a:pt x="35" y="401"/>
                  <a:pt x="38" y="400"/>
                  <a:pt x="38" y="399"/>
                </a:cubicBezTo>
                <a:cubicBezTo>
                  <a:pt x="39" y="398"/>
                  <a:pt x="41" y="395"/>
                  <a:pt x="40" y="393"/>
                </a:cubicBezTo>
                <a:cubicBezTo>
                  <a:pt x="40" y="392"/>
                  <a:pt x="39" y="391"/>
                  <a:pt x="38" y="390"/>
                </a:cubicBezTo>
                <a:cubicBezTo>
                  <a:pt x="37" y="389"/>
                  <a:pt x="35" y="389"/>
                  <a:pt x="35" y="387"/>
                </a:cubicBezTo>
                <a:cubicBezTo>
                  <a:pt x="34" y="386"/>
                  <a:pt x="36" y="384"/>
                  <a:pt x="37" y="383"/>
                </a:cubicBezTo>
                <a:cubicBezTo>
                  <a:pt x="38" y="382"/>
                  <a:pt x="41" y="379"/>
                  <a:pt x="42" y="378"/>
                </a:cubicBezTo>
                <a:cubicBezTo>
                  <a:pt x="44" y="376"/>
                  <a:pt x="46" y="373"/>
                  <a:pt x="47" y="371"/>
                </a:cubicBezTo>
                <a:cubicBezTo>
                  <a:pt x="48" y="370"/>
                  <a:pt x="49" y="370"/>
                  <a:pt x="49" y="369"/>
                </a:cubicBezTo>
                <a:cubicBezTo>
                  <a:pt x="50" y="368"/>
                  <a:pt x="49" y="365"/>
                  <a:pt x="49" y="363"/>
                </a:cubicBezTo>
                <a:cubicBezTo>
                  <a:pt x="49" y="362"/>
                  <a:pt x="51" y="360"/>
                  <a:pt x="51" y="359"/>
                </a:cubicBezTo>
                <a:cubicBezTo>
                  <a:pt x="51" y="358"/>
                  <a:pt x="49" y="356"/>
                  <a:pt x="48" y="354"/>
                </a:cubicBezTo>
                <a:cubicBezTo>
                  <a:pt x="48" y="353"/>
                  <a:pt x="49" y="351"/>
                  <a:pt x="49" y="350"/>
                </a:cubicBezTo>
                <a:cubicBezTo>
                  <a:pt x="49" y="348"/>
                  <a:pt x="50" y="345"/>
                  <a:pt x="49" y="344"/>
                </a:cubicBezTo>
                <a:cubicBezTo>
                  <a:pt x="49" y="343"/>
                  <a:pt x="48" y="341"/>
                  <a:pt x="48" y="340"/>
                </a:cubicBezTo>
                <a:cubicBezTo>
                  <a:pt x="48" y="339"/>
                  <a:pt x="49" y="337"/>
                  <a:pt x="49" y="336"/>
                </a:cubicBezTo>
                <a:cubicBezTo>
                  <a:pt x="49" y="334"/>
                  <a:pt x="48" y="330"/>
                  <a:pt x="47" y="327"/>
                </a:cubicBezTo>
                <a:cubicBezTo>
                  <a:pt x="47" y="326"/>
                  <a:pt x="46" y="323"/>
                  <a:pt x="47" y="322"/>
                </a:cubicBezTo>
                <a:cubicBezTo>
                  <a:pt x="48" y="321"/>
                  <a:pt x="50" y="320"/>
                  <a:pt x="51" y="320"/>
                </a:cubicBezTo>
                <a:cubicBezTo>
                  <a:pt x="52" y="321"/>
                  <a:pt x="54" y="325"/>
                  <a:pt x="55" y="327"/>
                </a:cubicBezTo>
                <a:cubicBezTo>
                  <a:pt x="55" y="328"/>
                  <a:pt x="54" y="331"/>
                  <a:pt x="54" y="332"/>
                </a:cubicBezTo>
                <a:cubicBezTo>
                  <a:pt x="55" y="333"/>
                  <a:pt x="58" y="333"/>
                  <a:pt x="59" y="334"/>
                </a:cubicBezTo>
                <a:cubicBezTo>
                  <a:pt x="60" y="335"/>
                  <a:pt x="60" y="337"/>
                  <a:pt x="61" y="337"/>
                </a:cubicBezTo>
                <a:cubicBezTo>
                  <a:pt x="62" y="338"/>
                  <a:pt x="65" y="339"/>
                  <a:pt x="66" y="338"/>
                </a:cubicBezTo>
                <a:cubicBezTo>
                  <a:pt x="67" y="338"/>
                  <a:pt x="68" y="336"/>
                  <a:pt x="68" y="335"/>
                </a:cubicBezTo>
                <a:cubicBezTo>
                  <a:pt x="68" y="335"/>
                  <a:pt x="67" y="333"/>
                  <a:pt x="66" y="333"/>
                </a:cubicBezTo>
                <a:cubicBezTo>
                  <a:pt x="66" y="333"/>
                  <a:pt x="65" y="334"/>
                  <a:pt x="65" y="334"/>
                </a:cubicBezTo>
                <a:cubicBezTo>
                  <a:pt x="64" y="334"/>
                  <a:pt x="62" y="333"/>
                  <a:pt x="62" y="332"/>
                </a:cubicBezTo>
                <a:cubicBezTo>
                  <a:pt x="61" y="332"/>
                  <a:pt x="60" y="330"/>
                  <a:pt x="60" y="329"/>
                </a:cubicBezTo>
                <a:cubicBezTo>
                  <a:pt x="59" y="328"/>
                  <a:pt x="59" y="325"/>
                  <a:pt x="60" y="324"/>
                </a:cubicBezTo>
                <a:cubicBezTo>
                  <a:pt x="60" y="323"/>
                  <a:pt x="64" y="322"/>
                  <a:pt x="64" y="321"/>
                </a:cubicBezTo>
                <a:cubicBezTo>
                  <a:pt x="64" y="320"/>
                  <a:pt x="62" y="319"/>
                  <a:pt x="62" y="318"/>
                </a:cubicBezTo>
                <a:cubicBezTo>
                  <a:pt x="62" y="317"/>
                  <a:pt x="63" y="315"/>
                  <a:pt x="63" y="313"/>
                </a:cubicBezTo>
                <a:cubicBezTo>
                  <a:pt x="64" y="312"/>
                  <a:pt x="64" y="310"/>
                  <a:pt x="65" y="309"/>
                </a:cubicBezTo>
                <a:cubicBezTo>
                  <a:pt x="65" y="309"/>
                  <a:pt x="66" y="311"/>
                  <a:pt x="67" y="311"/>
                </a:cubicBezTo>
                <a:cubicBezTo>
                  <a:pt x="68" y="311"/>
                  <a:pt x="68" y="309"/>
                  <a:pt x="68" y="308"/>
                </a:cubicBezTo>
                <a:cubicBezTo>
                  <a:pt x="67" y="307"/>
                  <a:pt x="65" y="307"/>
                  <a:pt x="64" y="306"/>
                </a:cubicBezTo>
                <a:cubicBezTo>
                  <a:pt x="64" y="305"/>
                  <a:pt x="64" y="302"/>
                  <a:pt x="65" y="301"/>
                </a:cubicBezTo>
                <a:cubicBezTo>
                  <a:pt x="65" y="300"/>
                  <a:pt x="66" y="297"/>
                  <a:pt x="67" y="297"/>
                </a:cubicBezTo>
                <a:cubicBezTo>
                  <a:pt x="68" y="297"/>
                  <a:pt x="69" y="300"/>
                  <a:pt x="70" y="301"/>
                </a:cubicBezTo>
                <a:cubicBezTo>
                  <a:pt x="71" y="301"/>
                  <a:pt x="73" y="302"/>
                  <a:pt x="74" y="301"/>
                </a:cubicBezTo>
                <a:cubicBezTo>
                  <a:pt x="75" y="301"/>
                  <a:pt x="76" y="299"/>
                  <a:pt x="76" y="298"/>
                </a:cubicBezTo>
                <a:cubicBezTo>
                  <a:pt x="75" y="297"/>
                  <a:pt x="73" y="296"/>
                  <a:pt x="73" y="295"/>
                </a:cubicBezTo>
                <a:cubicBezTo>
                  <a:pt x="72" y="294"/>
                  <a:pt x="73" y="291"/>
                  <a:pt x="72" y="290"/>
                </a:cubicBezTo>
                <a:cubicBezTo>
                  <a:pt x="72" y="289"/>
                  <a:pt x="70" y="289"/>
                  <a:pt x="69" y="289"/>
                </a:cubicBezTo>
                <a:cubicBezTo>
                  <a:pt x="68" y="289"/>
                  <a:pt x="65" y="288"/>
                  <a:pt x="65" y="289"/>
                </a:cubicBezTo>
                <a:cubicBezTo>
                  <a:pt x="64" y="289"/>
                  <a:pt x="65" y="292"/>
                  <a:pt x="65" y="293"/>
                </a:cubicBezTo>
                <a:cubicBezTo>
                  <a:pt x="65" y="293"/>
                  <a:pt x="65" y="295"/>
                  <a:pt x="64" y="295"/>
                </a:cubicBezTo>
                <a:cubicBezTo>
                  <a:pt x="63" y="295"/>
                  <a:pt x="61" y="294"/>
                  <a:pt x="60" y="293"/>
                </a:cubicBezTo>
                <a:cubicBezTo>
                  <a:pt x="60" y="292"/>
                  <a:pt x="59" y="290"/>
                  <a:pt x="58" y="290"/>
                </a:cubicBezTo>
                <a:cubicBezTo>
                  <a:pt x="57" y="289"/>
                  <a:pt x="54" y="289"/>
                  <a:pt x="53" y="290"/>
                </a:cubicBezTo>
                <a:cubicBezTo>
                  <a:pt x="52" y="290"/>
                  <a:pt x="49" y="291"/>
                  <a:pt x="49" y="292"/>
                </a:cubicBezTo>
                <a:cubicBezTo>
                  <a:pt x="49" y="292"/>
                  <a:pt x="51" y="293"/>
                  <a:pt x="51" y="293"/>
                </a:cubicBezTo>
                <a:cubicBezTo>
                  <a:pt x="51" y="294"/>
                  <a:pt x="50" y="296"/>
                  <a:pt x="50" y="296"/>
                </a:cubicBezTo>
                <a:cubicBezTo>
                  <a:pt x="49" y="297"/>
                  <a:pt x="47" y="298"/>
                  <a:pt x="47" y="297"/>
                </a:cubicBezTo>
                <a:cubicBezTo>
                  <a:pt x="46" y="297"/>
                  <a:pt x="46" y="293"/>
                  <a:pt x="46" y="292"/>
                </a:cubicBezTo>
                <a:cubicBezTo>
                  <a:pt x="45" y="292"/>
                  <a:pt x="42" y="292"/>
                  <a:pt x="41" y="291"/>
                </a:cubicBezTo>
                <a:cubicBezTo>
                  <a:pt x="41" y="291"/>
                  <a:pt x="40" y="289"/>
                  <a:pt x="40" y="288"/>
                </a:cubicBezTo>
                <a:cubicBezTo>
                  <a:pt x="39" y="286"/>
                  <a:pt x="40" y="281"/>
                  <a:pt x="40" y="278"/>
                </a:cubicBezTo>
                <a:cubicBezTo>
                  <a:pt x="40" y="277"/>
                  <a:pt x="40" y="274"/>
                  <a:pt x="41" y="273"/>
                </a:cubicBezTo>
                <a:cubicBezTo>
                  <a:pt x="41" y="272"/>
                  <a:pt x="43" y="271"/>
                  <a:pt x="43" y="270"/>
                </a:cubicBezTo>
                <a:cubicBezTo>
                  <a:pt x="44" y="269"/>
                  <a:pt x="43" y="267"/>
                  <a:pt x="43" y="266"/>
                </a:cubicBezTo>
                <a:cubicBezTo>
                  <a:pt x="42" y="265"/>
                  <a:pt x="39" y="266"/>
                  <a:pt x="39" y="265"/>
                </a:cubicBezTo>
                <a:cubicBezTo>
                  <a:pt x="38" y="264"/>
                  <a:pt x="37" y="262"/>
                  <a:pt x="38" y="261"/>
                </a:cubicBezTo>
                <a:cubicBezTo>
                  <a:pt x="39" y="260"/>
                  <a:pt x="42" y="259"/>
                  <a:pt x="44" y="259"/>
                </a:cubicBezTo>
                <a:cubicBezTo>
                  <a:pt x="45" y="258"/>
                  <a:pt x="47" y="260"/>
                  <a:pt x="48" y="259"/>
                </a:cubicBezTo>
                <a:cubicBezTo>
                  <a:pt x="50" y="259"/>
                  <a:pt x="52" y="257"/>
                  <a:pt x="54" y="256"/>
                </a:cubicBezTo>
                <a:cubicBezTo>
                  <a:pt x="54" y="256"/>
                  <a:pt x="55" y="255"/>
                  <a:pt x="56" y="254"/>
                </a:cubicBezTo>
                <a:cubicBezTo>
                  <a:pt x="56" y="252"/>
                  <a:pt x="55" y="248"/>
                  <a:pt x="55" y="246"/>
                </a:cubicBezTo>
                <a:cubicBezTo>
                  <a:pt x="54" y="245"/>
                  <a:pt x="53" y="244"/>
                  <a:pt x="53" y="243"/>
                </a:cubicBezTo>
                <a:cubicBezTo>
                  <a:pt x="52" y="241"/>
                  <a:pt x="53" y="237"/>
                  <a:pt x="53" y="236"/>
                </a:cubicBezTo>
                <a:cubicBezTo>
                  <a:pt x="53" y="234"/>
                  <a:pt x="51" y="233"/>
                  <a:pt x="51" y="232"/>
                </a:cubicBezTo>
                <a:cubicBezTo>
                  <a:pt x="51" y="231"/>
                  <a:pt x="53" y="230"/>
                  <a:pt x="53" y="229"/>
                </a:cubicBezTo>
                <a:cubicBezTo>
                  <a:pt x="53" y="228"/>
                  <a:pt x="54" y="226"/>
                  <a:pt x="55" y="225"/>
                </a:cubicBezTo>
                <a:cubicBezTo>
                  <a:pt x="55" y="224"/>
                  <a:pt x="53" y="221"/>
                  <a:pt x="54" y="220"/>
                </a:cubicBezTo>
                <a:cubicBezTo>
                  <a:pt x="54" y="219"/>
                  <a:pt x="56" y="219"/>
                  <a:pt x="56" y="218"/>
                </a:cubicBezTo>
                <a:cubicBezTo>
                  <a:pt x="56" y="217"/>
                  <a:pt x="56" y="214"/>
                  <a:pt x="56" y="212"/>
                </a:cubicBezTo>
                <a:cubicBezTo>
                  <a:pt x="56" y="212"/>
                  <a:pt x="56" y="210"/>
                  <a:pt x="56" y="209"/>
                </a:cubicBezTo>
                <a:cubicBezTo>
                  <a:pt x="56" y="207"/>
                  <a:pt x="54" y="204"/>
                  <a:pt x="53" y="203"/>
                </a:cubicBezTo>
                <a:cubicBezTo>
                  <a:pt x="52" y="202"/>
                  <a:pt x="49" y="202"/>
                  <a:pt x="48" y="201"/>
                </a:cubicBezTo>
                <a:cubicBezTo>
                  <a:pt x="48" y="200"/>
                  <a:pt x="48" y="199"/>
                  <a:pt x="47" y="198"/>
                </a:cubicBezTo>
                <a:cubicBezTo>
                  <a:pt x="46" y="197"/>
                  <a:pt x="42" y="198"/>
                  <a:pt x="41" y="197"/>
                </a:cubicBezTo>
                <a:cubicBezTo>
                  <a:pt x="41" y="197"/>
                  <a:pt x="41" y="195"/>
                  <a:pt x="40" y="195"/>
                </a:cubicBezTo>
                <a:cubicBezTo>
                  <a:pt x="40" y="193"/>
                  <a:pt x="41" y="189"/>
                  <a:pt x="41" y="187"/>
                </a:cubicBezTo>
                <a:cubicBezTo>
                  <a:pt x="41" y="185"/>
                  <a:pt x="42" y="182"/>
                  <a:pt x="42" y="181"/>
                </a:cubicBezTo>
                <a:cubicBezTo>
                  <a:pt x="42" y="178"/>
                  <a:pt x="39" y="175"/>
                  <a:pt x="39" y="173"/>
                </a:cubicBezTo>
                <a:cubicBezTo>
                  <a:pt x="38" y="170"/>
                  <a:pt x="40" y="166"/>
                  <a:pt x="39" y="164"/>
                </a:cubicBezTo>
                <a:cubicBezTo>
                  <a:pt x="38" y="163"/>
                  <a:pt x="35" y="163"/>
                  <a:pt x="34" y="162"/>
                </a:cubicBezTo>
                <a:cubicBezTo>
                  <a:pt x="34" y="161"/>
                  <a:pt x="33" y="161"/>
                  <a:pt x="32" y="160"/>
                </a:cubicBezTo>
                <a:cubicBezTo>
                  <a:pt x="32" y="159"/>
                  <a:pt x="32" y="155"/>
                  <a:pt x="32" y="154"/>
                </a:cubicBezTo>
                <a:cubicBezTo>
                  <a:pt x="31" y="153"/>
                  <a:pt x="30" y="151"/>
                  <a:pt x="30" y="150"/>
                </a:cubicBezTo>
                <a:cubicBezTo>
                  <a:pt x="30" y="149"/>
                  <a:pt x="31" y="146"/>
                  <a:pt x="30" y="145"/>
                </a:cubicBezTo>
                <a:cubicBezTo>
                  <a:pt x="30" y="144"/>
                  <a:pt x="26" y="142"/>
                  <a:pt x="24" y="142"/>
                </a:cubicBezTo>
                <a:cubicBezTo>
                  <a:pt x="23" y="142"/>
                  <a:pt x="22" y="143"/>
                  <a:pt x="21" y="143"/>
                </a:cubicBezTo>
                <a:cubicBezTo>
                  <a:pt x="20" y="143"/>
                  <a:pt x="19" y="142"/>
                  <a:pt x="18" y="142"/>
                </a:cubicBezTo>
                <a:cubicBezTo>
                  <a:pt x="17" y="143"/>
                  <a:pt x="18" y="145"/>
                  <a:pt x="17" y="146"/>
                </a:cubicBezTo>
                <a:cubicBezTo>
                  <a:pt x="16" y="146"/>
                  <a:pt x="14" y="146"/>
                  <a:pt x="13" y="146"/>
                </a:cubicBezTo>
                <a:cubicBezTo>
                  <a:pt x="12" y="146"/>
                  <a:pt x="11" y="145"/>
                  <a:pt x="11" y="144"/>
                </a:cubicBezTo>
                <a:cubicBezTo>
                  <a:pt x="10" y="143"/>
                  <a:pt x="11" y="140"/>
                  <a:pt x="11" y="139"/>
                </a:cubicBezTo>
                <a:cubicBezTo>
                  <a:pt x="11" y="139"/>
                  <a:pt x="12" y="138"/>
                  <a:pt x="12" y="137"/>
                </a:cubicBezTo>
                <a:cubicBezTo>
                  <a:pt x="12" y="137"/>
                  <a:pt x="12" y="135"/>
                  <a:pt x="12" y="135"/>
                </a:cubicBezTo>
                <a:cubicBezTo>
                  <a:pt x="11" y="135"/>
                  <a:pt x="9" y="136"/>
                  <a:pt x="8" y="136"/>
                </a:cubicBezTo>
                <a:cubicBezTo>
                  <a:pt x="7" y="138"/>
                  <a:pt x="8" y="141"/>
                  <a:pt x="7" y="142"/>
                </a:cubicBezTo>
                <a:cubicBezTo>
                  <a:pt x="7" y="143"/>
                  <a:pt x="5" y="143"/>
                  <a:pt x="5" y="144"/>
                </a:cubicBezTo>
                <a:cubicBezTo>
                  <a:pt x="4" y="145"/>
                  <a:pt x="6" y="148"/>
                  <a:pt x="5" y="149"/>
                </a:cubicBezTo>
                <a:cubicBezTo>
                  <a:pt x="4" y="149"/>
                  <a:pt x="3" y="149"/>
                  <a:pt x="2" y="149"/>
                </a:cubicBezTo>
                <a:cubicBezTo>
                  <a:pt x="1" y="148"/>
                  <a:pt x="1" y="144"/>
                  <a:pt x="1" y="142"/>
                </a:cubicBezTo>
                <a:cubicBezTo>
                  <a:pt x="1" y="140"/>
                  <a:pt x="0" y="136"/>
                  <a:pt x="1" y="135"/>
                </a:cubicBezTo>
                <a:cubicBezTo>
                  <a:pt x="1" y="134"/>
                  <a:pt x="2" y="133"/>
                  <a:pt x="3" y="132"/>
                </a:cubicBezTo>
                <a:cubicBezTo>
                  <a:pt x="3" y="132"/>
                  <a:pt x="5" y="132"/>
                  <a:pt x="6" y="132"/>
                </a:cubicBezTo>
                <a:cubicBezTo>
                  <a:pt x="6" y="131"/>
                  <a:pt x="7" y="129"/>
                  <a:pt x="8" y="128"/>
                </a:cubicBezTo>
                <a:cubicBezTo>
                  <a:pt x="8" y="127"/>
                  <a:pt x="8" y="124"/>
                  <a:pt x="9" y="123"/>
                </a:cubicBezTo>
                <a:cubicBezTo>
                  <a:pt x="9" y="122"/>
                  <a:pt x="11" y="121"/>
                  <a:pt x="11" y="120"/>
                </a:cubicBezTo>
                <a:cubicBezTo>
                  <a:pt x="11" y="119"/>
                  <a:pt x="8" y="118"/>
                  <a:pt x="7" y="118"/>
                </a:cubicBezTo>
                <a:cubicBezTo>
                  <a:pt x="5" y="117"/>
                  <a:pt x="3" y="115"/>
                  <a:pt x="2" y="114"/>
                </a:cubicBezTo>
                <a:cubicBezTo>
                  <a:pt x="2" y="113"/>
                  <a:pt x="1" y="111"/>
                  <a:pt x="1" y="111"/>
                </a:cubicBezTo>
                <a:cubicBezTo>
                  <a:pt x="1" y="110"/>
                  <a:pt x="4" y="108"/>
                  <a:pt x="4" y="107"/>
                </a:cubicBezTo>
                <a:cubicBezTo>
                  <a:pt x="5" y="106"/>
                  <a:pt x="4" y="103"/>
                  <a:pt x="5" y="101"/>
                </a:cubicBezTo>
                <a:cubicBezTo>
                  <a:pt x="5" y="100"/>
                  <a:pt x="4" y="96"/>
                  <a:pt x="6" y="94"/>
                </a:cubicBezTo>
                <a:cubicBezTo>
                  <a:pt x="6" y="94"/>
                  <a:pt x="10" y="94"/>
                  <a:pt x="11" y="93"/>
                </a:cubicBezTo>
                <a:cubicBezTo>
                  <a:pt x="11" y="92"/>
                  <a:pt x="11" y="89"/>
                  <a:pt x="11" y="88"/>
                </a:cubicBezTo>
                <a:cubicBezTo>
                  <a:pt x="12" y="86"/>
                  <a:pt x="13" y="83"/>
                  <a:pt x="14" y="81"/>
                </a:cubicBezTo>
                <a:cubicBezTo>
                  <a:pt x="14" y="80"/>
                  <a:pt x="17" y="78"/>
                  <a:pt x="17" y="77"/>
                </a:cubicBezTo>
                <a:cubicBezTo>
                  <a:pt x="17" y="76"/>
                  <a:pt x="15" y="74"/>
                  <a:pt x="15" y="74"/>
                </a:cubicBezTo>
                <a:cubicBezTo>
                  <a:pt x="13" y="73"/>
                  <a:pt x="11" y="73"/>
                  <a:pt x="10" y="72"/>
                </a:cubicBezTo>
                <a:cubicBezTo>
                  <a:pt x="9" y="72"/>
                  <a:pt x="8" y="70"/>
                  <a:pt x="8" y="69"/>
                </a:cubicBezTo>
                <a:cubicBezTo>
                  <a:pt x="7" y="67"/>
                  <a:pt x="8" y="64"/>
                  <a:pt x="9" y="62"/>
                </a:cubicBezTo>
                <a:cubicBezTo>
                  <a:pt x="9" y="61"/>
                  <a:pt x="9" y="59"/>
                  <a:pt x="10" y="59"/>
                </a:cubicBezTo>
                <a:cubicBezTo>
                  <a:pt x="11" y="58"/>
                  <a:pt x="14" y="60"/>
                  <a:pt x="15" y="61"/>
                </a:cubicBezTo>
                <a:cubicBezTo>
                  <a:pt x="16" y="61"/>
                  <a:pt x="19" y="62"/>
                  <a:pt x="20" y="63"/>
                </a:cubicBezTo>
                <a:cubicBezTo>
                  <a:pt x="20" y="64"/>
                  <a:pt x="18" y="66"/>
                  <a:pt x="18" y="67"/>
                </a:cubicBezTo>
                <a:cubicBezTo>
                  <a:pt x="18" y="68"/>
                  <a:pt x="20" y="70"/>
                  <a:pt x="21" y="71"/>
                </a:cubicBezTo>
                <a:cubicBezTo>
                  <a:pt x="21" y="72"/>
                  <a:pt x="21" y="74"/>
                  <a:pt x="21" y="75"/>
                </a:cubicBezTo>
                <a:cubicBezTo>
                  <a:pt x="22" y="77"/>
                  <a:pt x="24" y="79"/>
                  <a:pt x="25" y="81"/>
                </a:cubicBezTo>
                <a:cubicBezTo>
                  <a:pt x="26" y="82"/>
                  <a:pt x="27" y="84"/>
                  <a:pt x="28" y="84"/>
                </a:cubicBezTo>
                <a:cubicBezTo>
                  <a:pt x="30" y="85"/>
                  <a:pt x="33" y="84"/>
                  <a:pt x="34" y="84"/>
                </a:cubicBezTo>
                <a:cubicBezTo>
                  <a:pt x="36" y="84"/>
                  <a:pt x="38" y="86"/>
                  <a:pt x="40" y="86"/>
                </a:cubicBezTo>
                <a:cubicBezTo>
                  <a:pt x="41" y="86"/>
                  <a:pt x="43" y="85"/>
                  <a:pt x="44" y="85"/>
                </a:cubicBezTo>
                <a:cubicBezTo>
                  <a:pt x="46" y="85"/>
                  <a:pt x="50" y="86"/>
                  <a:pt x="52" y="87"/>
                </a:cubicBezTo>
                <a:cubicBezTo>
                  <a:pt x="53" y="87"/>
                  <a:pt x="54" y="90"/>
                  <a:pt x="55" y="91"/>
                </a:cubicBezTo>
                <a:cubicBezTo>
                  <a:pt x="57" y="92"/>
                  <a:pt x="60" y="92"/>
                  <a:pt x="61" y="92"/>
                </a:cubicBezTo>
                <a:cubicBezTo>
                  <a:pt x="64" y="92"/>
                  <a:pt x="68" y="90"/>
                  <a:pt x="71" y="90"/>
                </a:cubicBezTo>
                <a:cubicBezTo>
                  <a:pt x="73" y="89"/>
                  <a:pt x="77" y="88"/>
                  <a:pt x="79" y="87"/>
                </a:cubicBezTo>
                <a:cubicBezTo>
                  <a:pt x="81" y="85"/>
                  <a:pt x="82" y="81"/>
                  <a:pt x="84" y="79"/>
                </a:cubicBezTo>
                <a:cubicBezTo>
                  <a:pt x="86" y="77"/>
                  <a:pt x="92" y="74"/>
                  <a:pt x="95" y="73"/>
                </a:cubicBezTo>
                <a:cubicBezTo>
                  <a:pt x="96" y="72"/>
                  <a:pt x="97" y="71"/>
                  <a:pt x="99" y="71"/>
                </a:cubicBezTo>
                <a:cubicBezTo>
                  <a:pt x="100" y="71"/>
                  <a:pt x="103" y="73"/>
                  <a:pt x="104" y="73"/>
                </a:cubicBezTo>
                <a:cubicBezTo>
                  <a:pt x="106" y="74"/>
                  <a:pt x="110" y="72"/>
                  <a:pt x="111" y="72"/>
                </a:cubicBezTo>
                <a:cubicBezTo>
                  <a:pt x="112" y="71"/>
                  <a:pt x="114" y="69"/>
                  <a:pt x="115" y="68"/>
                </a:cubicBezTo>
                <a:cubicBezTo>
                  <a:pt x="117" y="66"/>
                  <a:pt x="120" y="62"/>
                  <a:pt x="121" y="60"/>
                </a:cubicBezTo>
                <a:cubicBezTo>
                  <a:pt x="121" y="59"/>
                  <a:pt x="122" y="55"/>
                  <a:pt x="122" y="54"/>
                </a:cubicBezTo>
                <a:cubicBezTo>
                  <a:pt x="123" y="53"/>
                  <a:pt x="124" y="50"/>
                  <a:pt x="125" y="49"/>
                </a:cubicBezTo>
                <a:cubicBezTo>
                  <a:pt x="126" y="48"/>
                  <a:pt x="129" y="48"/>
                  <a:pt x="130" y="47"/>
                </a:cubicBezTo>
                <a:cubicBezTo>
                  <a:pt x="132" y="46"/>
                  <a:pt x="134" y="43"/>
                  <a:pt x="136" y="41"/>
                </a:cubicBezTo>
                <a:cubicBezTo>
                  <a:pt x="137" y="40"/>
                  <a:pt x="140" y="38"/>
                  <a:pt x="141" y="37"/>
                </a:cubicBezTo>
                <a:cubicBezTo>
                  <a:pt x="143" y="35"/>
                  <a:pt x="147" y="28"/>
                  <a:pt x="150" y="27"/>
                </a:cubicBezTo>
                <a:cubicBezTo>
                  <a:pt x="152" y="27"/>
                  <a:pt x="154" y="28"/>
                  <a:pt x="156" y="28"/>
                </a:cubicBezTo>
                <a:cubicBezTo>
                  <a:pt x="157" y="28"/>
                  <a:pt x="160" y="28"/>
                  <a:pt x="161" y="27"/>
                </a:cubicBezTo>
                <a:cubicBezTo>
                  <a:pt x="162" y="26"/>
                  <a:pt x="164" y="23"/>
                  <a:pt x="165" y="22"/>
                </a:cubicBezTo>
                <a:cubicBezTo>
                  <a:pt x="166" y="22"/>
                  <a:pt x="169" y="22"/>
                  <a:pt x="169" y="21"/>
                </a:cubicBezTo>
                <a:cubicBezTo>
                  <a:pt x="171" y="20"/>
                  <a:pt x="171" y="15"/>
                  <a:pt x="171" y="13"/>
                </a:cubicBezTo>
                <a:cubicBezTo>
                  <a:pt x="171" y="12"/>
                  <a:pt x="170" y="10"/>
                  <a:pt x="170" y="9"/>
                </a:cubicBezTo>
                <a:cubicBezTo>
                  <a:pt x="170" y="8"/>
                  <a:pt x="168" y="7"/>
                  <a:pt x="168" y="6"/>
                </a:cubicBezTo>
                <a:cubicBezTo>
                  <a:pt x="168" y="6"/>
                  <a:pt x="168" y="4"/>
                  <a:pt x="168" y="3"/>
                </a:cubicBezTo>
                <a:cubicBezTo>
                  <a:pt x="168" y="3"/>
                  <a:pt x="170" y="2"/>
                  <a:pt x="171" y="1"/>
                </a:cubicBezTo>
                <a:cubicBezTo>
                  <a:pt x="171" y="1"/>
                  <a:pt x="173" y="2"/>
                  <a:pt x="173" y="2"/>
                </a:cubicBezTo>
                <a:cubicBezTo>
                  <a:pt x="175" y="2"/>
                  <a:pt x="177" y="2"/>
                  <a:pt x="178" y="1"/>
                </a:cubicBezTo>
                <a:cubicBezTo>
                  <a:pt x="180" y="1"/>
                  <a:pt x="182" y="0"/>
                  <a:pt x="183" y="0"/>
                </a:cubicBezTo>
                <a:cubicBezTo>
                  <a:pt x="185" y="0"/>
                  <a:pt x="187" y="2"/>
                  <a:pt x="187" y="3"/>
                </a:cubicBezTo>
                <a:cubicBezTo>
                  <a:pt x="188" y="3"/>
                  <a:pt x="189" y="5"/>
                  <a:pt x="189" y="5"/>
                </a:cubicBezTo>
                <a:cubicBezTo>
                  <a:pt x="189" y="6"/>
                  <a:pt x="188" y="8"/>
                  <a:pt x="188" y="8"/>
                </a:cubicBezTo>
                <a:cubicBezTo>
                  <a:pt x="188" y="9"/>
                  <a:pt x="188" y="11"/>
                  <a:pt x="188" y="12"/>
                </a:cubicBezTo>
                <a:cubicBezTo>
                  <a:pt x="188" y="13"/>
                  <a:pt x="188" y="15"/>
                  <a:pt x="189" y="15"/>
                </a:cubicBezTo>
                <a:cubicBezTo>
                  <a:pt x="190" y="15"/>
                  <a:pt x="192" y="15"/>
                  <a:pt x="192" y="15"/>
                </a:cubicBezTo>
                <a:cubicBezTo>
                  <a:pt x="193" y="14"/>
                  <a:pt x="191" y="12"/>
                  <a:pt x="192" y="11"/>
                </a:cubicBezTo>
                <a:cubicBezTo>
                  <a:pt x="192" y="11"/>
                  <a:pt x="193" y="10"/>
                  <a:pt x="193" y="10"/>
                </a:cubicBezTo>
                <a:cubicBezTo>
                  <a:pt x="194" y="10"/>
                  <a:pt x="194" y="11"/>
                  <a:pt x="194" y="12"/>
                </a:cubicBezTo>
                <a:cubicBezTo>
                  <a:pt x="195" y="13"/>
                  <a:pt x="194" y="15"/>
                  <a:pt x="194" y="16"/>
                </a:cubicBezTo>
                <a:cubicBezTo>
                  <a:pt x="195" y="16"/>
                  <a:pt x="196" y="18"/>
                  <a:pt x="196" y="18"/>
                </a:cubicBezTo>
                <a:cubicBezTo>
                  <a:pt x="197" y="17"/>
                  <a:pt x="197" y="15"/>
                  <a:pt x="198" y="15"/>
                </a:cubicBezTo>
                <a:cubicBezTo>
                  <a:pt x="198" y="14"/>
                  <a:pt x="200" y="16"/>
                  <a:pt x="201" y="15"/>
                </a:cubicBezTo>
                <a:cubicBezTo>
                  <a:pt x="202" y="14"/>
                  <a:pt x="200" y="12"/>
                  <a:pt x="200" y="12"/>
                </a:cubicBezTo>
                <a:cubicBezTo>
                  <a:pt x="201" y="11"/>
                  <a:pt x="203" y="11"/>
                  <a:pt x="204" y="12"/>
                </a:cubicBezTo>
                <a:cubicBezTo>
                  <a:pt x="205" y="12"/>
                  <a:pt x="206" y="14"/>
                  <a:pt x="206" y="14"/>
                </a:cubicBezTo>
                <a:cubicBezTo>
                  <a:pt x="207" y="15"/>
                  <a:pt x="208" y="18"/>
                  <a:pt x="209" y="19"/>
                </a:cubicBezTo>
                <a:cubicBezTo>
                  <a:pt x="210" y="20"/>
                  <a:pt x="211" y="21"/>
                  <a:pt x="211" y="21"/>
                </a:cubicBezTo>
                <a:cubicBezTo>
                  <a:pt x="212" y="22"/>
                  <a:pt x="216" y="23"/>
                  <a:pt x="217" y="25"/>
                </a:cubicBezTo>
                <a:cubicBezTo>
                  <a:pt x="217" y="26"/>
                  <a:pt x="216" y="27"/>
                  <a:pt x="215" y="28"/>
                </a:cubicBezTo>
                <a:cubicBezTo>
                  <a:pt x="215" y="29"/>
                  <a:pt x="215" y="32"/>
                  <a:pt x="216" y="33"/>
                </a:cubicBezTo>
                <a:cubicBezTo>
                  <a:pt x="216" y="34"/>
                  <a:pt x="218" y="35"/>
                  <a:pt x="219" y="35"/>
                </a:cubicBezTo>
                <a:cubicBezTo>
                  <a:pt x="220" y="34"/>
                  <a:pt x="220" y="32"/>
                  <a:pt x="220" y="31"/>
                </a:cubicBezTo>
                <a:cubicBezTo>
                  <a:pt x="220" y="30"/>
                  <a:pt x="220" y="28"/>
                  <a:pt x="221" y="27"/>
                </a:cubicBezTo>
                <a:cubicBezTo>
                  <a:pt x="222" y="26"/>
                  <a:pt x="226" y="27"/>
                  <a:pt x="227" y="26"/>
                </a:cubicBezTo>
                <a:cubicBezTo>
                  <a:pt x="227" y="25"/>
                  <a:pt x="228" y="23"/>
                  <a:pt x="228" y="22"/>
                </a:cubicBezTo>
                <a:cubicBezTo>
                  <a:pt x="229" y="22"/>
                  <a:pt x="231" y="23"/>
                  <a:pt x="231" y="23"/>
                </a:cubicBezTo>
                <a:cubicBezTo>
                  <a:pt x="232" y="24"/>
                  <a:pt x="234" y="27"/>
                  <a:pt x="235" y="28"/>
                </a:cubicBezTo>
                <a:cubicBezTo>
                  <a:pt x="236" y="29"/>
                  <a:pt x="237" y="32"/>
                  <a:pt x="237" y="34"/>
                </a:cubicBezTo>
                <a:cubicBezTo>
                  <a:pt x="237" y="35"/>
                  <a:pt x="237" y="36"/>
                  <a:pt x="236" y="37"/>
                </a:cubicBezTo>
                <a:cubicBezTo>
                  <a:pt x="235" y="38"/>
                  <a:pt x="232" y="37"/>
                  <a:pt x="231" y="38"/>
                </a:cubicBezTo>
                <a:cubicBezTo>
                  <a:pt x="231" y="39"/>
                  <a:pt x="232" y="41"/>
                  <a:pt x="231" y="42"/>
                </a:cubicBezTo>
                <a:cubicBezTo>
                  <a:pt x="231" y="43"/>
                  <a:pt x="230" y="45"/>
                  <a:pt x="230" y="45"/>
                </a:cubicBezTo>
                <a:cubicBezTo>
                  <a:pt x="229" y="46"/>
                  <a:pt x="228" y="47"/>
                  <a:pt x="228" y="48"/>
                </a:cubicBezTo>
                <a:cubicBezTo>
                  <a:pt x="227" y="49"/>
                  <a:pt x="226" y="53"/>
                  <a:pt x="227" y="54"/>
                </a:cubicBezTo>
                <a:cubicBezTo>
                  <a:pt x="228" y="54"/>
                  <a:pt x="230" y="52"/>
                  <a:pt x="230" y="52"/>
                </a:cubicBezTo>
                <a:cubicBezTo>
                  <a:pt x="231" y="51"/>
                  <a:pt x="233" y="48"/>
                  <a:pt x="234" y="49"/>
                </a:cubicBezTo>
                <a:cubicBezTo>
                  <a:pt x="235" y="49"/>
                  <a:pt x="236" y="51"/>
                  <a:pt x="236" y="52"/>
                </a:cubicBezTo>
                <a:cubicBezTo>
                  <a:pt x="235" y="53"/>
                  <a:pt x="234" y="54"/>
                  <a:pt x="235" y="54"/>
                </a:cubicBezTo>
                <a:cubicBezTo>
                  <a:pt x="235" y="55"/>
                  <a:pt x="237" y="55"/>
                  <a:pt x="238" y="54"/>
                </a:cubicBezTo>
                <a:cubicBezTo>
                  <a:pt x="238" y="54"/>
                  <a:pt x="238" y="52"/>
                  <a:pt x="239" y="51"/>
                </a:cubicBezTo>
                <a:cubicBezTo>
                  <a:pt x="240" y="51"/>
                  <a:pt x="243" y="51"/>
                  <a:pt x="245" y="51"/>
                </a:cubicBezTo>
                <a:cubicBezTo>
                  <a:pt x="246" y="51"/>
                  <a:pt x="249" y="52"/>
                  <a:pt x="250" y="53"/>
                </a:cubicBezTo>
                <a:cubicBezTo>
                  <a:pt x="250" y="54"/>
                  <a:pt x="251" y="56"/>
                  <a:pt x="251" y="57"/>
                </a:cubicBezTo>
                <a:cubicBezTo>
                  <a:pt x="250" y="57"/>
                  <a:pt x="250" y="58"/>
                  <a:pt x="249" y="58"/>
                </a:cubicBezTo>
                <a:cubicBezTo>
                  <a:pt x="248" y="59"/>
                  <a:pt x="245" y="57"/>
                  <a:pt x="244" y="57"/>
                </a:cubicBezTo>
                <a:cubicBezTo>
                  <a:pt x="242" y="57"/>
                  <a:pt x="240" y="60"/>
                  <a:pt x="240" y="61"/>
                </a:cubicBezTo>
                <a:cubicBezTo>
                  <a:pt x="239" y="62"/>
                  <a:pt x="240" y="65"/>
                  <a:pt x="239" y="66"/>
                </a:cubicBezTo>
                <a:cubicBezTo>
                  <a:pt x="239" y="66"/>
                  <a:pt x="238" y="67"/>
                  <a:pt x="238" y="68"/>
                </a:cubicBezTo>
                <a:cubicBezTo>
                  <a:pt x="238" y="69"/>
                  <a:pt x="239" y="71"/>
                  <a:pt x="238" y="71"/>
                </a:cubicBezTo>
                <a:cubicBezTo>
                  <a:pt x="237" y="72"/>
                  <a:pt x="236" y="71"/>
                  <a:pt x="235" y="70"/>
                </a:cubicBezTo>
                <a:cubicBezTo>
                  <a:pt x="233" y="70"/>
                  <a:pt x="229" y="69"/>
                  <a:pt x="228" y="71"/>
                </a:cubicBezTo>
                <a:cubicBezTo>
                  <a:pt x="227" y="71"/>
                  <a:pt x="227" y="74"/>
                  <a:pt x="227" y="75"/>
                </a:cubicBezTo>
                <a:cubicBezTo>
                  <a:pt x="228" y="75"/>
                  <a:pt x="231" y="74"/>
                  <a:pt x="232" y="74"/>
                </a:cubicBezTo>
                <a:cubicBezTo>
                  <a:pt x="234" y="75"/>
                  <a:pt x="237" y="77"/>
                  <a:pt x="238" y="77"/>
                </a:cubicBezTo>
                <a:cubicBezTo>
                  <a:pt x="240" y="76"/>
                  <a:pt x="241" y="75"/>
                  <a:pt x="242" y="74"/>
                </a:cubicBezTo>
                <a:cubicBezTo>
                  <a:pt x="244" y="74"/>
                  <a:pt x="247" y="72"/>
                  <a:pt x="248" y="73"/>
                </a:cubicBezTo>
                <a:cubicBezTo>
                  <a:pt x="248" y="74"/>
                  <a:pt x="248" y="76"/>
                  <a:pt x="248" y="76"/>
                </a:cubicBezTo>
                <a:cubicBezTo>
                  <a:pt x="248" y="77"/>
                  <a:pt x="247" y="78"/>
                  <a:pt x="247" y="78"/>
                </a:cubicBezTo>
                <a:cubicBezTo>
                  <a:pt x="248" y="79"/>
                  <a:pt x="249" y="82"/>
                  <a:pt x="251" y="83"/>
                </a:cubicBezTo>
                <a:cubicBezTo>
                  <a:pt x="252" y="84"/>
                  <a:pt x="254" y="83"/>
                  <a:pt x="255" y="83"/>
                </a:cubicBezTo>
                <a:cubicBezTo>
                  <a:pt x="256" y="84"/>
                  <a:pt x="257" y="86"/>
                  <a:pt x="258" y="87"/>
                </a:cubicBezTo>
                <a:cubicBezTo>
                  <a:pt x="259" y="87"/>
                  <a:pt x="261" y="87"/>
                  <a:pt x="262" y="87"/>
                </a:cubicBezTo>
                <a:cubicBezTo>
                  <a:pt x="263" y="88"/>
                  <a:pt x="265" y="89"/>
                  <a:pt x="265" y="90"/>
                </a:cubicBezTo>
                <a:cubicBezTo>
                  <a:pt x="265" y="91"/>
                  <a:pt x="264" y="92"/>
                  <a:pt x="263" y="92"/>
                </a:cubicBezTo>
                <a:cubicBezTo>
                  <a:pt x="262" y="92"/>
                  <a:pt x="260" y="91"/>
                  <a:pt x="259" y="91"/>
                </a:cubicBezTo>
                <a:cubicBezTo>
                  <a:pt x="259" y="91"/>
                  <a:pt x="258" y="92"/>
                  <a:pt x="258" y="93"/>
                </a:cubicBezTo>
                <a:cubicBezTo>
                  <a:pt x="258" y="93"/>
                  <a:pt x="259" y="94"/>
                  <a:pt x="259" y="95"/>
                </a:cubicBezTo>
                <a:cubicBezTo>
                  <a:pt x="259" y="95"/>
                  <a:pt x="259" y="97"/>
                  <a:pt x="258" y="97"/>
                </a:cubicBezTo>
                <a:cubicBezTo>
                  <a:pt x="258" y="97"/>
                  <a:pt x="256" y="97"/>
                  <a:pt x="256" y="97"/>
                </a:cubicBezTo>
                <a:cubicBezTo>
                  <a:pt x="255" y="97"/>
                  <a:pt x="255" y="95"/>
                  <a:pt x="254" y="95"/>
                </a:cubicBezTo>
                <a:cubicBezTo>
                  <a:pt x="253" y="95"/>
                  <a:pt x="253" y="96"/>
                  <a:pt x="253" y="97"/>
                </a:cubicBezTo>
                <a:cubicBezTo>
                  <a:pt x="252" y="98"/>
                  <a:pt x="252" y="100"/>
                  <a:pt x="253" y="101"/>
                </a:cubicBezTo>
                <a:cubicBezTo>
                  <a:pt x="254" y="102"/>
                  <a:pt x="258" y="102"/>
                  <a:pt x="259" y="103"/>
                </a:cubicBezTo>
                <a:cubicBezTo>
                  <a:pt x="260" y="104"/>
                  <a:pt x="263" y="108"/>
                  <a:pt x="263" y="109"/>
                </a:cubicBezTo>
                <a:cubicBezTo>
                  <a:pt x="263" y="111"/>
                  <a:pt x="262" y="114"/>
                  <a:pt x="262" y="116"/>
                </a:cubicBezTo>
                <a:cubicBezTo>
                  <a:pt x="262" y="117"/>
                  <a:pt x="263" y="120"/>
                  <a:pt x="264" y="121"/>
                </a:cubicBezTo>
                <a:cubicBezTo>
                  <a:pt x="265" y="122"/>
                  <a:pt x="267" y="122"/>
                  <a:pt x="267" y="123"/>
                </a:cubicBezTo>
                <a:cubicBezTo>
                  <a:pt x="268" y="124"/>
                  <a:pt x="268" y="126"/>
                  <a:pt x="268" y="127"/>
                </a:cubicBezTo>
                <a:cubicBezTo>
                  <a:pt x="268" y="128"/>
                  <a:pt x="267" y="130"/>
                  <a:pt x="267" y="131"/>
                </a:cubicBezTo>
                <a:cubicBezTo>
                  <a:pt x="267" y="132"/>
                  <a:pt x="266" y="133"/>
                  <a:pt x="266" y="134"/>
                </a:cubicBezTo>
                <a:cubicBezTo>
                  <a:pt x="265" y="135"/>
                  <a:pt x="265" y="138"/>
                  <a:pt x="265" y="139"/>
                </a:cubicBezTo>
                <a:cubicBezTo>
                  <a:pt x="266" y="141"/>
                  <a:pt x="268" y="144"/>
                  <a:pt x="269" y="146"/>
                </a:cubicBezTo>
                <a:cubicBezTo>
                  <a:pt x="270" y="148"/>
                  <a:pt x="274" y="150"/>
                  <a:pt x="275" y="152"/>
                </a:cubicBezTo>
                <a:cubicBezTo>
                  <a:pt x="275" y="152"/>
                  <a:pt x="274" y="154"/>
                  <a:pt x="275" y="155"/>
                </a:cubicBezTo>
                <a:cubicBezTo>
                  <a:pt x="275" y="156"/>
                  <a:pt x="278" y="157"/>
                  <a:pt x="279" y="158"/>
                </a:cubicBezTo>
                <a:cubicBezTo>
                  <a:pt x="280" y="158"/>
                  <a:pt x="280" y="160"/>
                  <a:pt x="280" y="161"/>
                </a:cubicBezTo>
                <a:cubicBezTo>
                  <a:pt x="280" y="162"/>
                  <a:pt x="278" y="164"/>
                  <a:pt x="277" y="165"/>
                </a:cubicBezTo>
                <a:cubicBezTo>
                  <a:pt x="276" y="168"/>
                  <a:pt x="276" y="173"/>
                  <a:pt x="275" y="176"/>
                </a:cubicBezTo>
                <a:cubicBezTo>
                  <a:pt x="274" y="177"/>
                  <a:pt x="272" y="178"/>
                  <a:pt x="271" y="179"/>
                </a:cubicBezTo>
                <a:cubicBezTo>
                  <a:pt x="270" y="181"/>
                  <a:pt x="272" y="185"/>
                  <a:pt x="271" y="187"/>
                </a:cubicBezTo>
                <a:cubicBezTo>
                  <a:pt x="271" y="189"/>
                  <a:pt x="268" y="191"/>
                  <a:pt x="267" y="191"/>
                </a:cubicBezTo>
                <a:cubicBezTo>
                  <a:pt x="266" y="192"/>
                  <a:pt x="265" y="192"/>
                  <a:pt x="264" y="192"/>
                </a:cubicBezTo>
                <a:cubicBezTo>
                  <a:pt x="261" y="193"/>
                  <a:pt x="256" y="196"/>
                  <a:pt x="255" y="198"/>
                </a:cubicBezTo>
                <a:cubicBezTo>
                  <a:pt x="254" y="199"/>
                  <a:pt x="253" y="202"/>
                  <a:pt x="252" y="204"/>
                </a:cubicBezTo>
                <a:cubicBezTo>
                  <a:pt x="251" y="206"/>
                  <a:pt x="248" y="209"/>
                  <a:pt x="247" y="211"/>
                </a:cubicBezTo>
                <a:cubicBezTo>
                  <a:pt x="246" y="214"/>
                  <a:pt x="245" y="219"/>
                  <a:pt x="245" y="222"/>
                </a:cubicBezTo>
                <a:cubicBezTo>
                  <a:pt x="245" y="225"/>
                  <a:pt x="248" y="230"/>
                  <a:pt x="249" y="233"/>
                </a:cubicBezTo>
                <a:cubicBezTo>
                  <a:pt x="249" y="236"/>
                  <a:pt x="250" y="242"/>
                  <a:pt x="252" y="244"/>
                </a:cubicBezTo>
                <a:cubicBezTo>
                  <a:pt x="253" y="247"/>
                  <a:pt x="260" y="249"/>
                  <a:pt x="261" y="252"/>
                </a:cubicBezTo>
                <a:cubicBezTo>
                  <a:pt x="262" y="254"/>
                  <a:pt x="263" y="258"/>
                  <a:pt x="262" y="260"/>
                </a:cubicBezTo>
                <a:cubicBezTo>
                  <a:pt x="262" y="261"/>
                  <a:pt x="260" y="262"/>
                  <a:pt x="260" y="263"/>
                </a:cubicBezTo>
                <a:cubicBezTo>
                  <a:pt x="260" y="264"/>
                  <a:pt x="260" y="267"/>
                  <a:pt x="259" y="268"/>
                </a:cubicBezTo>
                <a:cubicBezTo>
                  <a:pt x="258" y="270"/>
                  <a:pt x="255" y="273"/>
                  <a:pt x="255" y="275"/>
                </a:cubicBezTo>
                <a:cubicBezTo>
                  <a:pt x="254" y="276"/>
                  <a:pt x="254" y="279"/>
                  <a:pt x="254" y="280"/>
                </a:cubicBezTo>
                <a:cubicBezTo>
                  <a:pt x="255" y="281"/>
                  <a:pt x="257" y="283"/>
                  <a:pt x="258" y="284"/>
                </a:cubicBezTo>
                <a:cubicBezTo>
                  <a:pt x="258" y="285"/>
                  <a:pt x="259" y="288"/>
                  <a:pt x="259" y="290"/>
                </a:cubicBezTo>
                <a:cubicBezTo>
                  <a:pt x="258" y="291"/>
                  <a:pt x="255" y="292"/>
                  <a:pt x="255" y="293"/>
                </a:cubicBezTo>
                <a:cubicBezTo>
                  <a:pt x="254" y="293"/>
                  <a:pt x="255" y="295"/>
                  <a:pt x="255" y="296"/>
                </a:cubicBezTo>
                <a:cubicBezTo>
                  <a:pt x="255" y="297"/>
                  <a:pt x="257" y="299"/>
                  <a:pt x="257" y="300"/>
                </a:cubicBezTo>
                <a:cubicBezTo>
                  <a:pt x="257" y="302"/>
                  <a:pt x="257" y="307"/>
                  <a:pt x="256" y="309"/>
                </a:cubicBezTo>
                <a:cubicBezTo>
                  <a:pt x="256" y="311"/>
                  <a:pt x="254" y="313"/>
                  <a:pt x="253" y="315"/>
                </a:cubicBezTo>
                <a:cubicBezTo>
                  <a:pt x="253" y="316"/>
                  <a:pt x="252" y="319"/>
                  <a:pt x="252" y="321"/>
                </a:cubicBezTo>
                <a:cubicBezTo>
                  <a:pt x="253" y="323"/>
                  <a:pt x="254" y="327"/>
                  <a:pt x="255" y="329"/>
                </a:cubicBezTo>
                <a:cubicBezTo>
                  <a:pt x="255" y="330"/>
                  <a:pt x="255" y="333"/>
                  <a:pt x="254" y="334"/>
                </a:cubicBezTo>
                <a:cubicBezTo>
                  <a:pt x="254" y="336"/>
                  <a:pt x="252" y="338"/>
                  <a:pt x="251" y="339"/>
                </a:cubicBezTo>
                <a:cubicBezTo>
                  <a:pt x="251" y="340"/>
                  <a:pt x="251" y="342"/>
                  <a:pt x="251" y="343"/>
                </a:cubicBezTo>
                <a:cubicBezTo>
                  <a:pt x="251" y="344"/>
                  <a:pt x="250" y="345"/>
                  <a:pt x="250" y="346"/>
                </a:cubicBezTo>
                <a:cubicBezTo>
                  <a:pt x="249" y="349"/>
                  <a:pt x="250" y="354"/>
                  <a:pt x="250" y="356"/>
                </a:cubicBezTo>
                <a:cubicBezTo>
                  <a:pt x="250" y="360"/>
                  <a:pt x="249" y="366"/>
                  <a:pt x="249" y="369"/>
                </a:cubicBezTo>
                <a:cubicBezTo>
                  <a:pt x="248" y="372"/>
                  <a:pt x="244" y="376"/>
                  <a:pt x="245" y="379"/>
                </a:cubicBezTo>
                <a:cubicBezTo>
                  <a:pt x="245" y="381"/>
                  <a:pt x="247" y="383"/>
                  <a:pt x="247" y="385"/>
                </a:cubicBezTo>
                <a:cubicBezTo>
                  <a:pt x="248" y="388"/>
                  <a:pt x="247" y="394"/>
                  <a:pt x="246" y="397"/>
                </a:cubicBezTo>
                <a:cubicBezTo>
                  <a:pt x="245" y="399"/>
                  <a:pt x="243" y="403"/>
                  <a:pt x="242" y="405"/>
                </a:cubicBezTo>
                <a:cubicBezTo>
                  <a:pt x="242" y="406"/>
                  <a:pt x="242" y="410"/>
                  <a:pt x="241" y="411"/>
                </a:cubicBezTo>
                <a:cubicBezTo>
                  <a:pt x="240" y="411"/>
                  <a:pt x="239" y="411"/>
                  <a:pt x="239" y="411"/>
                </a:cubicBezTo>
                <a:cubicBezTo>
                  <a:pt x="238" y="412"/>
                  <a:pt x="238" y="414"/>
                  <a:pt x="238" y="415"/>
                </a:cubicBezTo>
                <a:cubicBezTo>
                  <a:pt x="239" y="416"/>
                  <a:pt x="241" y="416"/>
                  <a:pt x="242" y="417"/>
                </a:cubicBezTo>
                <a:cubicBezTo>
                  <a:pt x="242" y="418"/>
                  <a:pt x="242" y="421"/>
                  <a:pt x="243" y="422"/>
                </a:cubicBezTo>
                <a:cubicBezTo>
                  <a:pt x="244" y="423"/>
                  <a:pt x="247" y="423"/>
                  <a:pt x="247" y="424"/>
                </a:cubicBezTo>
                <a:cubicBezTo>
                  <a:pt x="247" y="425"/>
                  <a:pt x="245" y="426"/>
                  <a:pt x="244" y="426"/>
                </a:cubicBezTo>
                <a:cubicBezTo>
                  <a:pt x="243" y="427"/>
                  <a:pt x="242" y="426"/>
                  <a:pt x="241" y="426"/>
                </a:cubicBezTo>
                <a:cubicBezTo>
                  <a:pt x="240" y="427"/>
                  <a:pt x="239" y="429"/>
                  <a:pt x="238" y="430"/>
                </a:cubicBezTo>
                <a:cubicBezTo>
                  <a:pt x="238" y="431"/>
                  <a:pt x="238" y="434"/>
                  <a:pt x="237" y="435"/>
                </a:cubicBezTo>
                <a:cubicBezTo>
                  <a:pt x="237" y="437"/>
                  <a:pt x="235" y="441"/>
                  <a:pt x="235" y="444"/>
                </a:cubicBezTo>
                <a:cubicBezTo>
                  <a:pt x="235" y="445"/>
                  <a:pt x="237" y="448"/>
                  <a:pt x="237" y="449"/>
                </a:cubicBezTo>
                <a:cubicBezTo>
                  <a:pt x="237" y="451"/>
                  <a:pt x="236" y="453"/>
                  <a:pt x="236" y="454"/>
                </a:cubicBezTo>
                <a:cubicBezTo>
                  <a:pt x="235" y="455"/>
                  <a:pt x="236" y="458"/>
                  <a:pt x="235" y="459"/>
                </a:cubicBezTo>
                <a:cubicBezTo>
                  <a:pt x="234" y="460"/>
                  <a:pt x="231" y="458"/>
                  <a:pt x="230" y="459"/>
                </a:cubicBezTo>
                <a:cubicBezTo>
                  <a:pt x="230" y="460"/>
                  <a:pt x="230" y="462"/>
                  <a:pt x="230" y="463"/>
                </a:cubicBezTo>
                <a:cubicBezTo>
                  <a:pt x="230" y="464"/>
                  <a:pt x="231" y="466"/>
                  <a:pt x="230" y="467"/>
                </a:cubicBezTo>
                <a:cubicBezTo>
                  <a:pt x="229" y="467"/>
                  <a:pt x="227" y="467"/>
                  <a:pt x="226" y="467"/>
                </a:cubicBezTo>
                <a:cubicBezTo>
                  <a:pt x="226" y="466"/>
                  <a:pt x="225" y="465"/>
                  <a:pt x="225" y="464"/>
                </a:cubicBezTo>
                <a:cubicBezTo>
                  <a:pt x="224" y="463"/>
                  <a:pt x="225" y="461"/>
                  <a:pt x="224" y="461"/>
                </a:cubicBezTo>
                <a:cubicBezTo>
                  <a:pt x="223" y="460"/>
                  <a:pt x="221" y="462"/>
                  <a:pt x="219" y="462"/>
                </a:cubicBezTo>
                <a:cubicBezTo>
                  <a:pt x="218" y="462"/>
                  <a:pt x="215" y="462"/>
                  <a:pt x="213" y="461"/>
                </a:cubicBezTo>
                <a:cubicBezTo>
                  <a:pt x="213" y="461"/>
                  <a:pt x="212" y="460"/>
                  <a:pt x="212" y="459"/>
                </a:cubicBezTo>
                <a:cubicBezTo>
                  <a:pt x="211" y="459"/>
                  <a:pt x="208" y="460"/>
                  <a:pt x="207" y="460"/>
                </a:cubicBezTo>
                <a:cubicBezTo>
                  <a:pt x="206" y="459"/>
                  <a:pt x="205" y="457"/>
                  <a:pt x="205" y="456"/>
                </a:cubicBezTo>
                <a:cubicBezTo>
                  <a:pt x="204" y="455"/>
                  <a:pt x="203" y="454"/>
                  <a:pt x="202" y="454"/>
                </a:cubicBezTo>
                <a:cubicBezTo>
                  <a:pt x="201" y="453"/>
                  <a:pt x="198" y="453"/>
                  <a:pt x="197" y="453"/>
                </a:cubicBezTo>
                <a:cubicBezTo>
                  <a:pt x="196" y="452"/>
                  <a:pt x="195" y="449"/>
                  <a:pt x="195" y="448"/>
                </a:cubicBezTo>
                <a:cubicBezTo>
                  <a:pt x="194" y="447"/>
                  <a:pt x="195" y="445"/>
                  <a:pt x="194" y="444"/>
                </a:cubicBezTo>
                <a:cubicBezTo>
                  <a:pt x="193" y="442"/>
                  <a:pt x="189" y="441"/>
                  <a:pt x="186" y="440"/>
                </a:cubicBezTo>
                <a:cubicBezTo>
                  <a:pt x="185" y="440"/>
                  <a:pt x="182" y="440"/>
                  <a:pt x="180" y="440"/>
                </a:cubicBezTo>
                <a:cubicBezTo>
                  <a:pt x="178" y="440"/>
                  <a:pt x="176" y="441"/>
                  <a:pt x="174" y="442"/>
                </a:cubicBezTo>
                <a:cubicBezTo>
                  <a:pt x="173" y="442"/>
                  <a:pt x="171" y="442"/>
                  <a:pt x="170" y="442"/>
                </a:cubicBezTo>
                <a:cubicBezTo>
                  <a:pt x="170" y="443"/>
                  <a:pt x="170" y="445"/>
                  <a:pt x="170" y="446"/>
                </a:cubicBezTo>
                <a:cubicBezTo>
                  <a:pt x="169" y="446"/>
                  <a:pt x="168" y="447"/>
                  <a:pt x="167" y="447"/>
                </a:cubicBezTo>
                <a:cubicBezTo>
                  <a:pt x="166" y="447"/>
                  <a:pt x="164" y="445"/>
                  <a:pt x="163" y="445"/>
                </a:cubicBezTo>
                <a:cubicBezTo>
                  <a:pt x="162" y="445"/>
                  <a:pt x="161" y="446"/>
                  <a:pt x="160" y="446"/>
                </a:cubicBezTo>
                <a:cubicBezTo>
                  <a:pt x="159" y="446"/>
                  <a:pt x="157" y="446"/>
                  <a:pt x="156" y="446"/>
                </a:cubicBezTo>
                <a:cubicBezTo>
                  <a:pt x="155" y="446"/>
                  <a:pt x="152" y="447"/>
                  <a:pt x="151" y="447"/>
                </a:cubicBezTo>
                <a:cubicBezTo>
                  <a:pt x="150" y="448"/>
                  <a:pt x="149" y="450"/>
                  <a:pt x="148" y="451"/>
                </a:cubicBezTo>
                <a:cubicBezTo>
                  <a:pt x="146" y="452"/>
                  <a:pt x="143" y="454"/>
                  <a:pt x="142" y="456"/>
                </a:cubicBezTo>
                <a:cubicBezTo>
                  <a:pt x="141" y="458"/>
                  <a:pt x="140" y="461"/>
                  <a:pt x="140" y="463"/>
                </a:cubicBezTo>
                <a:cubicBezTo>
                  <a:pt x="140" y="465"/>
                  <a:pt x="141" y="469"/>
                  <a:pt x="142" y="470"/>
                </a:cubicBezTo>
                <a:cubicBezTo>
                  <a:pt x="143" y="471"/>
                  <a:pt x="146" y="472"/>
                  <a:pt x="146" y="473"/>
                </a:cubicBezTo>
                <a:cubicBezTo>
                  <a:pt x="147" y="474"/>
                  <a:pt x="149" y="477"/>
                  <a:pt x="148" y="479"/>
                </a:cubicBezTo>
                <a:cubicBezTo>
                  <a:pt x="148" y="480"/>
                  <a:pt x="144" y="480"/>
                  <a:pt x="143" y="481"/>
                </a:cubicBezTo>
                <a:cubicBezTo>
                  <a:pt x="143" y="482"/>
                  <a:pt x="142" y="484"/>
                  <a:pt x="142" y="484"/>
                </a:cubicBezTo>
                <a:cubicBezTo>
                  <a:pt x="142" y="485"/>
                  <a:pt x="143" y="487"/>
                  <a:pt x="144" y="488"/>
                </a:cubicBezTo>
                <a:cubicBezTo>
                  <a:pt x="144" y="489"/>
                  <a:pt x="145" y="492"/>
                  <a:pt x="144" y="493"/>
                </a:cubicBezTo>
                <a:cubicBezTo>
                  <a:pt x="144" y="494"/>
                  <a:pt x="142" y="493"/>
                  <a:pt x="142" y="493"/>
                </a:cubicBezTo>
                <a:cubicBezTo>
                  <a:pt x="141" y="493"/>
                  <a:pt x="140" y="492"/>
                  <a:pt x="139" y="492"/>
                </a:cubicBezTo>
                <a:cubicBezTo>
                  <a:pt x="138" y="493"/>
                  <a:pt x="138" y="495"/>
                  <a:pt x="137" y="495"/>
                </a:cubicBezTo>
                <a:cubicBezTo>
                  <a:pt x="136" y="496"/>
                  <a:pt x="132" y="497"/>
                  <a:pt x="130" y="498"/>
                </a:cubicBezTo>
                <a:cubicBezTo>
                  <a:pt x="129" y="499"/>
                  <a:pt x="127" y="503"/>
                  <a:pt x="126" y="505"/>
                </a:cubicBezTo>
                <a:cubicBezTo>
                  <a:pt x="125" y="506"/>
                  <a:pt x="124" y="508"/>
                  <a:pt x="123" y="509"/>
                </a:cubicBezTo>
                <a:cubicBezTo>
                  <a:pt x="123" y="509"/>
                  <a:pt x="121" y="509"/>
                  <a:pt x="120" y="509"/>
                </a:cubicBezTo>
                <a:cubicBezTo>
                  <a:pt x="120" y="510"/>
                  <a:pt x="118" y="510"/>
                  <a:pt x="118" y="511"/>
                </a:cubicBezTo>
                <a:cubicBezTo>
                  <a:pt x="117" y="511"/>
                  <a:pt x="117" y="513"/>
                  <a:pt x="116" y="513"/>
                </a:cubicBezTo>
                <a:close/>
              </a:path>
            </a:pathLst>
          </a:custGeom>
          <a:solidFill>
            <a:schemeClr val="accent1">
              <a:lumMod val="20000"/>
              <a:lumOff val="80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dirty="0">
              <a:solidFill>
                <a:srgbClr val="000000"/>
              </a:solidFill>
            </a:endParaRPr>
          </a:p>
        </p:txBody>
      </p:sp>
      <p:sp>
        <p:nvSpPr>
          <p:cNvPr id="60" name="Freeform 38">
            <a:extLst>
              <a:ext uri="{FF2B5EF4-FFF2-40B4-BE49-F238E27FC236}">
                <a16:creationId xmlns="" xmlns:a16="http://schemas.microsoft.com/office/drawing/2014/main" id="{858A9C41-BC33-3141-AC9B-C1025DA5CB94}"/>
              </a:ext>
            </a:extLst>
          </p:cNvPr>
          <p:cNvSpPr>
            <a:spLocks/>
          </p:cNvSpPr>
          <p:nvPr/>
        </p:nvSpPr>
        <p:spPr bwMode="auto">
          <a:xfrm>
            <a:off x="6444088" y="5126055"/>
            <a:ext cx="60831" cy="97331"/>
          </a:xfrm>
          <a:custGeom>
            <a:avLst/>
            <a:gdLst/>
            <a:ahLst/>
            <a:cxnLst>
              <a:cxn ang="0">
                <a:pos x="22" y="16"/>
              </a:cxn>
              <a:cxn ang="0">
                <a:pos x="19" y="15"/>
              </a:cxn>
              <a:cxn ang="0">
                <a:pos x="22" y="11"/>
              </a:cxn>
              <a:cxn ang="0">
                <a:pos x="20" y="7"/>
              </a:cxn>
              <a:cxn ang="0">
                <a:pos x="17" y="5"/>
              </a:cxn>
              <a:cxn ang="0">
                <a:pos x="16" y="1"/>
              </a:cxn>
              <a:cxn ang="0">
                <a:pos x="10" y="0"/>
              </a:cxn>
              <a:cxn ang="0">
                <a:pos x="5" y="0"/>
              </a:cxn>
              <a:cxn ang="0">
                <a:pos x="2" y="2"/>
              </a:cxn>
              <a:cxn ang="0">
                <a:pos x="2" y="4"/>
              </a:cxn>
              <a:cxn ang="0">
                <a:pos x="4" y="6"/>
              </a:cxn>
              <a:cxn ang="0">
                <a:pos x="3" y="8"/>
              </a:cxn>
              <a:cxn ang="0">
                <a:pos x="1" y="8"/>
              </a:cxn>
              <a:cxn ang="0">
                <a:pos x="2" y="13"/>
              </a:cxn>
              <a:cxn ang="0">
                <a:pos x="5" y="15"/>
              </a:cxn>
              <a:cxn ang="0">
                <a:pos x="5" y="19"/>
              </a:cxn>
              <a:cxn ang="0">
                <a:pos x="7" y="22"/>
              </a:cxn>
              <a:cxn ang="0">
                <a:pos x="7" y="26"/>
              </a:cxn>
              <a:cxn ang="0">
                <a:pos x="9" y="29"/>
              </a:cxn>
              <a:cxn ang="0">
                <a:pos x="9" y="32"/>
              </a:cxn>
              <a:cxn ang="0">
                <a:pos x="11" y="36"/>
              </a:cxn>
              <a:cxn ang="0">
                <a:pos x="13" y="35"/>
              </a:cxn>
              <a:cxn ang="0">
                <a:pos x="18" y="35"/>
              </a:cxn>
              <a:cxn ang="0">
                <a:pos x="19" y="31"/>
              </a:cxn>
              <a:cxn ang="0">
                <a:pos x="19" y="25"/>
              </a:cxn>
              <a:cxn ang="0">
                <a:pos x="20" y="20"/>
              </a:cxn>
              <a:cxn ang="0">
                <a:pos x="22" y="16"/>
              </a:cxn>
            </a:cxnLst>
            <a:rect l="0" t="0" r="r" b="b"/>
            <a:pathLst>
              <a:path w="22" h="36">
                <a:moveTo>
                  <a:pt x="22" y="16"/>
                </a:moveTo>
                <a:cubicBezTo>
                  <a:pt x="21" y="15"/>
                  <a:pt x="19" y="15"/>
                  <a:pt x="19" y="15"/>
                </a:cubicBezTo>
                <a:cubicBezTo>
                  <a:pt x="19" y="14"/>
                  <a:pt x="22" y="12"/>
                  <a:pt x="22" y="11"/>
                </a:cubicBezTo>
                <a:cubicBezTo>
                  <a:pt x="22" y="10"/>
                  <a:pt x="21" y="8"/>
                  <a:pt x="20" y="7"/>
                </a:cubicBezTo>
                <a:cubicBezTo>
                  <a:pt x="20" y="7"/>
                  <a:pt x="17" y="5"/>
                  <a:pt x="17" y="5"/>
                </a:cubicBezTo>
                <a:cubicBezTo>
                  <a:pt x="16" y="4"/>
                  <a:pt x="16" y="2"/>
                  <a:pt x="16" y="1"/>
                </a:cubicBezTo>
                <a:cubicBezTo>
                  <a:pt x="15" y="0"/>
                  <a:pt x="11" y="0"/>
                  <a:pt x="10" y="0"/>
                </a:cubicBezTo>
                <a:cubicBezTo>
                  <a:pt x="8" y="0"/>
                  <a:pt x="6" y="0"/>
                  <a:pt x="5" y="0"/>
                </a:cubicBezTo>
                <a:cubicBezTo>
                  <a:pt x="4" y="0"/>
                  <a:pt x="3" y="1"/>
                  <a:pt x="2" y="2"/>
                </a:cubicBezTo>
                <a:cubicBezTo>
                  <a:pt x="2" y="2"/>
                  <a:pt x="2" y="4"/>
                  <a:pt x="2" y="4"/>
                </a:cubicBezTo>
                <a:cubicBezTo>
                  <a:pt x="2" y="5"/>
                  <a:pt x="3" y="5"/>
                  <a:pt x="4" y="6"/>
                </a:cubicBezTo>
                <a:cubicBezTo>
                  <a:pt x="4" y="6"/>
                  <a:pt x="3" y="7"/>
                  <a:pt x="3" y="8"/>
                </a:cubicBezTo>
                <a:cubicBezTo>
                  <a:pt x="2" y="8"/>
                  <a:pt x="1" y="8"/>
                  <a:pt x="1" y="8"/>
                </a:cubicBezTo>
                <a:cubicBezTo>
                  <a:pt x="0" y="9"/>
                  <a:pt x="2" y="12"/>
                  <a:pt x="2" y="13"/>
                </a:cubicBezTo>
                <a:cubicBezTo>
                  <a:pt x="3" y="14"/>
                  <a:pt x="4" y="14"/>
                  <a:pt x="5" y="15"/>
                </a:cubicBezTo>
                <a:cubicBezTo>
                  <a:pt x="5" y="16"/>
                  <a:pt x="5" y="18"/>
                  <a:pt x="5" y="19"/>
                </a:cubicBezTo>
                <a:cubicBezTo>
                  <a:pt x="5" y="20"/>
                  <a:pt x="7" y="21"/>
                  <a:pt x="7" y="22"/>
                </a:cubicBezTo>
                <a:cubicBezTo>
                  <a:pt x="8" y="23"/>
                  <a:pt x="7" y="25"/>
                  <a:pt x="7" y="26"/>
                </a:cubicBezTo>
                <a:cubicBezTo>
                  <a:pt x="8" y="27"/>
                  <a:pt x="9" y="28"/>
                  <a:pt x="9" y="29"/>
                </a:cubicBezTo>
                <a:cubicBezTo>
                  <a:pt x="9" y="29"/>
                  <a:pt x="9" y="31"/>
                  <a:pt x="9" y="32"/>
                </a:cubicBezTo>
                <a:cubicBezTo>
                  <a:pt x="9" y="33"/>
                  <a:pt x="10" y="35"/>
                  <a:pt x="11" y="36"/>
                </a:cubicBezTo>
                <a:cubicBezTo>
                  <a:pt x="12" y="36"/>
                  <a:pt x="13" y="35"/>
                  <a:pt x="13" y="35"/>
                </a:cubicBezTo>
                <a:cubicBezTo>
                  <a:pt x="14" y="34"/>
                  <a:pt x="17" y="35"/>
                  <a:pt x="18" y="35"/>
                </a:cubicBezTo>
                <a:cubicBezTo>
                  <a:pt x="19" y="34"/>
                  <a:pt x="19" y="32"/>
                  <a:pt x="19" y="31"/>
                </a:cubicBezTo>
                <a:cubicBezTo>
                  <a:pt x="19" y="29"/>
                  <a:pt x="19" y="26"/>
                  <a:pt x="19" y="25"/>
                </a:cubicBezTo>
                <a:cubicBezTo>
                  <a:pt x="19" y="24"/>
                  <a:pt x="20" y="21"/>
                  <a:pt x="20" y="20"/>
                </a:cubicBezTo>
                <a:cubicBezTo>
                  <a:pt x="20" y="19"/>
                  <a:pt x="22" y="17"/>
                  <a:pt x="22" y="16"/>
                </a:cubicBezTo>
                <a:close/>
              </a:path>
            </a:pathLst>
          </a:custGeom>
          <a:solidFill>
            <a:schemeClr val="bg1">
              <a:lumMod val="95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61" name="Freeform 39">
            <a:extLst>
              <a:ext uri="{FF2B5EF4-FFF2-40B4-BE49-F238E27FC236}">
                <a16:creationId xmlns="" xmlns:a16="http://schemas.microsoft.com/office/drawing/2014/main" id="{FB15B6C6-4250-4448-8BE5-3B11A3B3EDD2}"/>
              </a:ext>
            </a:extLst>
          </p:cNvPr>
          <p:cNvSpPr>
            <a:spLocks/>
          </p:cNvSpPr>
          <p:nvPr/>
        </p:nvSpPr>
        <p:spPr bwMode="auto">
          <a:xfrm>
            <a:off x="6388122" y="5079824"/>
            <a:ext cx="46232" cy="65700"/>
          </a:xfrm>
          <a:custGeom>
            <a:avLst/>
            <a:gdLst/>
            <a:ahLst/>
            <a:cxnLst>
              <a:cxn ang="0">
                <a:pos x="17" y="12"/>
              </a:cxn>
              <a:cxn ang="0">
                <a:pos x="16" y="7"/>
              </a:cxn>
              <a:cxn ang="0">
                <a:pos x="16" y="1"/>
              </a:cxn>
              <a:cxn ang="0">
                <a:pos x="10" y="0"/>
              </a:cxn>
              <a:cxn ang="0">
                <a:pos x="8" y="2"/>
              </a:cxn>
              <a:cxn ang="0">
                <a:pos x="6" y="5"/>
              </a:cxn>
              <a:cxn ang="0">
                <a:pos x="3" y="5"/>
              </a:cxn>
              <a:cxn ang="0">
                <a:pos x="1" y="9"/>
              </a:cxn>
              <a:cxn ang="0">
                <a:pos x="1" y="11"/>
              </a:cxn>
              <a:cxn ang="0">
                <a:pos x="4" y="12"/>
              </a:cxn>
              <a:cxn ang="0">
                <a:pos x="4" y="16"/>
              </a:cxn>
              <a:cxn ang="0">
                <a:pos x="5" y="19"/>
              </a:cxn>
              <a:cxn ang="0">
                <a:pos x="8" y="20"/>
              </a:cxn>
              <a:cxn ang="0">
                <a:pos x="12" y="24"/>
              </a:cxn>
              <a:cxn ang="0">
                <a:pos x="14" y="20"/>
              </a:cxn>
              <a:cxn ang="0">
                <a:pos x="17" y="18"/>
              </a:cxn>
              <a:cxn ang="0">
                <a:pos x="16" y="14"/>
              </a:cxn>
              <a:cxn ang="0">
                <a:pos x="17" y="12"/>
              </a:cxn>
            </a:cxnLst>
            <a:rect l="0" t="0" r="r" b="b"/>
            <a:pathLst>
              <a:path w="17" h="24">
                <a:moveTo>
                  <a:pt x="17" y="12"/>
                </a:moveTo>
                <a:cubicBezTo>
                  <a:pt x="17" y="12"/>
                  <a:pt x="16" y="8"/>
                  <a:pt x="16" y="7"/>
                </a:cubicBezTo>
                <a:cubicBezTo>
                  <a:pt x="16" y="6"/>
                  <a:pt x="17" y="3"/>
                  <a:pt x="16" y="1"/>
                </a:cubicBezTo>
                <a:cubicBezTo>
                  <a:pt x="15" y="0"/>
                  <a:pt x="12" y="0"/>
                  <a:pt x="10" y="0"/>
                </a:cubicBezTo>
                <a:cubicBezTo>
                  <a:pt x="10" y="1"/>
                  <a:pt x="8" y="2"/>
                  <a:pt x="8" y="2"/>
                </a:cubicBezTo>
                <a:cubicBezTo>
                  <a:pt x="7" y="3"/>
                  <a:pt x="6" y="4"/>
                  <a:pt x="6" y="5"/>
                </a:cubicBezTo>
                <a:cubicBezTo>
                  <a:pt x="5" y="5"/>
                  <a:pt x="3" y="5"/>
                  <a:pt x="3" y="5"/>
                </a:cubicBezTo>
                <a:cubicBezTo>
                  <a:pt x="2" y="6"/>
                  <a:pt x="1" y="8"/>
                  <a:pt x="1" y="9"/>
                </a:cubicBezTo>
                <a:cubicBezTo>
                  <a:pt x="0" y="9"/>
                  <a:pt x="1" y="11"/>
                  <a:pt x="1" y="11"/>
                </a:cubicBezTo>
                <a:cubicBezTo>
                  <a:pt x="2" y="12"/>
                  <a:pt x="3" y="11"/>
                  <a:pt x="4" y="12"/>
                </a:cubicBezTo>
                <a:cubicBezTo>
                  <a:pt x="4" y="13"/>
                  <a:pt x="4" y="15"/>
                  <a:pt x="4" y="16"/>
                </a:cubicBezTo>
                <a:cubicBezTo>
                  <a:pt x="4" y="17"/>
                  <a:pt x="5" y="19"/>
                  <a:pt x="5" y="19"/>
                </a:cubicBezTo>
                <a:cubicBezTo>
                  <a:pt x="6" y="20"/>
                  <a:pt x="8" y="20"/>
                  <a:pt x="8" y="20"/>
                </a:cubicBezTo>
                <a:cubicBezTo>
                  <a:pt x="9" y="21"/>
                  <a:pt x="10" y="24"/>
                  <a:pt x="12" y="24"/>
                </a:cubicBezTo>
                <a:cubicBezTo>
                  <a:pt x="13" y="24"/>
                  <a:pt x="13" y="21"/>
                  <a:pt x="14" y="20"/>
                </a:cubicBezTo>
                <a:cubicBezTo>
                  <a:pt x="15" y="20"/>
                  <a:pt x="16" y="19"/>
                  <a:pt x="17" y="18"/>
                </a:cubicBezTo>
                <a:cubicBezTo>
                  <a:pt x="17" y="17"/>
                  <a:pt x="16" y="15"/>
                  <a:pt x="16" y="14"/>
                </a:cubicBezTo>
                <a:cubicBezTo>
                  <a:pt x="16" y="14"/>
                  <a:pt x="17" y="12"/>
                  <a:pt x="17" y="12"/>
                </a:cubicBezTo>
                <a:close/>
              </a:path>
            </a:pathLst>
          </a:custGeom>
          <a:solidFill>
            <a:schemeClr val="bg1">
              <a:lumMod val="95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dirty="0">
              <a:solidFill>
                <a:srgbClr val="000000"/>
              </a:solidFill>
            </a:endParaRPr>
          </a:p>
        </p:txBody>
      </p:sp>
      <p:sp>
        <p:nvSpPr>
          <p:cNvPr id="62" name="Freeform 40">
            <a:extLst>
              <a:ext uri="{FF2B5EF4-FFF2-40B4-BE49-F238E27FC236}">
                <a16:creationId xmlns="" xmlns:a16="http://schemas.microsoft.com/office/drawing/2014/main" id="{EDE4DBF6-AD6C-074D-BF08-91B23FB78A2A}"/>
              </a:ext>
            </a:extLst>
          </p:cNvPr>
          <p:cNvSpPr>
            <a:spLocks/>
          </p:cNvSpPr>
          <p:nvPr/>
        </p:nvSpPr>
        <p:spPr bwMode="auto">
          <a:xfrm>
            <a:off x="6410022" y="3948348"/>
            <a:ext cx="65698" cy="80299"/>
          </a:xfrm>
          <a:custGeom>
            <a:avLst/>
            <a:gdLst/>
            <a:ahLst/>
            <a:cxnLst>
              <a:cxn ang="0">
                <a:pos x="18" y="14"/>
              </a:cxn>
              <a:cxn ang="0">
                <a:pos x="14" y="13"/>
              </a:cxn>
              <a:cxn ang="0">
                <a:pos x="11" y="15"/>
              </a:cxn>
              <a:cxn ang="0">
                <a:pos x="7" y="16"/>
              </a:cxn>
              <a:cxn ang="0">
                <a:pos x="7" y="19"/>
              </a:cxn>
              <a:cxn ang="0">
                <a:pos x="9" y="20"/>
              </a:cxn>
              <a:cxn ang="0">
                <a:pos x="10" y="25"/>
              </a:cxn>
              <a:cxn ang="0">
                <a:pos x="8" y="29"/>
              </a:cxn>
              <a:cxn ang="0">
                <a:pos x="5" y="27"/>
              </a:cxn>
              <a:cxn ang="0">
                <a:pos x="1" y="26"/>
              </a:cxn>
              <a:cxn ang="0">
                <a:pos x="0" y="22"/>
              </a:cxn>
              <a:cxn ang="0">
                <a:pos x="2" y="20"/>
              </a:cxn>
              <a:cxn ang="0">
                <a:pos x="2" y="17"/>
              </a:cxn>
              <a:cxn ang="0">
                <a:pos x="4" y="16"/>
              </a:cxn>
              <a:cxn ang="0">
                <a:pos x="6" y="14"/>
              </a:cxn>
              <a:cxn ang="0">
                <a:pos x="8" y="9"/>
              </a:cxn>
              <a:cxn ang="0">
                <a:pos x="10" y="9"/>
              </a:cxn>
              <a:cxn ang="0">
                <a:pos x="13" y="8"/>
              </a:cxn>
              <a:cxn ang="0">
                <a:pos x="13" y="7"/>
              </a:cxn>
              <a:cxn ang="0">
                <a:pos x="11" y="6"/>
              </a:cxn>
              <a:cxn ang="0">
                <a:pos x="11" y="3"/>
              </a:cxn>
              <a:cxn ang="0">
                <a:pos x="14" y="1"/>
              </a:cxn>
              <a:cxn ang="0">
                <a:pos x="19" y="1"/>
              </a:cxn>
              <a:cxn ang="0">
                <a:pos x="22" y="5"/>
              </a:cxn>
              <a:cxn ang="0">
                <a:pos x="24" y="6"/>
              </a:cxn>
              <a:cxn ang="0">
                <a:pos x="23" y="9"/>
              </a:cxn>
              <a:cxn ang="0">
                <a:pos x="24" y="13"/>
              </a:cxn>
              <a:cxn ang="0">
                <a:pos x="22" y="15"/>
              </a:cxn>
              <a:cxn ang="0">
                <a:pos x="19" y="15"/>
              </a:cxn>
              <a:cxn ang="0">
                <a:pos x="18" y="14"/>
              </a:cxn>
            </a:cxnLst>
            <a:rect l="0" t="0" r="r" b="b"/>
            <a:pathLst>
              <a:path w="24" h="29">
                <a:moveTo>
                  <a:pt x="18" y="14"/>
                </a:moveTo>
                <a:cubicBezTo>
                  <a:pt x="17" y="13"/>
                  <a:pt x="15" y="13"/>
                  <a:pt x="14" y="13"/>
                </a:cubicBezTo>
                <a:cubicBezTo>
                  <a:pt x="13" y="13"/>
                  <a:pt x="12" y="14"/>
                  <a:pt x="11" y="15"/>
                </a:cubicBezTo>
                <a:cubicBezTo>
                  <a:pt x="10" y="15"/>
                  <a:pt x="8" y="16"/>
                  <a:pt x="7" y="16"/>
                </a:cubicBezTo>
                <a:cubicBezTo>
                  <a:pt x="7" y="17"/>
                  <a:pt x="6" y="19"/>
                  <a:pt x="7" y="19"/>
                </a:cubicBezTo>
                <a:cubicBezTo>
                  <a:pt x="7" y="20"/>
                  <a:pt x="9" y="20"/>
                  <a:pt x="9" y="20"/>
                </a:cubicBezTo>
                <a:cubicBezTo>
                  <a:pt x="10" y="21"/>
                  <a:pt x="10" y="24"/>
                  <a:pt x="10" y="25"/>
                </a:cubicBezTo>
                <a:cubicBezTo>
                  <a:pt x="10" y="26"/>
                  <a:pt x="9" y="29"/>
                  <a:pt x="8" y="29"/>
                </a:cubicBezTo>
                <a:cubicBezTo>
                  <a:pt x="7" y="29"/>
                  <a:pt x="6" y="27"/>
                  <a:pt x="5" y="27"/>
                </a:cubicBezTo>
                <a:cubicBezTo>
                  <a:pt x="4" y="27"/>
                  <a:pt x="2" y="27"/>
                  <a:pt x="1" y="26"/>
                </a:cubicBezTo>
                <a:cubicBezTo>
                  <a:pt x="0" y="25"/>
                  <a:pt x="0" y="23"/>
                  <a:pt x="0" y="22"/>
                </a:cubicBezTo>
                <a:cubicBezTo>
                  <a:pt x="1" y="21"/>
                  <a:pt x="2" y="21"/>
                  <a:pt x="2" y="20"/>
                </a:cubicBezTo>
                <a:cubicBezTo>
                  <a:pt x="3" y="19"/>
                  <a:pt x="1" y="18"/>
                  <a:pt x="2" y="17"/>
                </a:cubicBezTo>
                <a:cubicBezTo>
                  <a:pt x="2" y="16"/>
                  <a:pt x="3" y="16"/>
                  <a:pt x="4" y="16"/>
                </a:cubicBezTo>
                <a:cubicBezTo>
                  <a:pt x="4" y="15"/>
                  <a:pt x="6" y="15"/>
                  <a:pt x="6" y="14"/>
                </a:cubicBezTo>
                <a:cubicBezTo>
                  <a:pt x="7" y="13"/>
                  <a:pt x="7" y="10"/>
                  <a:pt x="8" y="9"/>
                </a:cubicBezTo>
                <a:cubicBezTo>
                  <a:pt x="9" y="9"/>
                  <a:pt x="10" y="9"/>
                  <a:pt x="10" y="9"/>
                </a:cubicBezTo>
                <a:cubicBezTo>
                  <a:pt x="11" y="8"/>
                  <a:pt x="12" y="9"/>
                  <a:pt x="13" y="8"/>
                </a:cubicBezTo>
                <a:cubicBezTo>
                  <a:pt x="13" y="8"/>
                  <a:pt x="13" y="7"/>
                  <a:pt x="13" y="7"/>
                </a:cubicBezTo>
                <a:cubicBezTo>
                  <a:pt x="13" y="6"/>
                  <a:pt x="11" y="6"/>
                  <a:pt x="11" y="6"/>
                </a:cubicBezTo>
                <a:cubicBezTo>
                  <a:pt x="11" y="5"/>
                  <a:pt x="11" y="4"/>
                  <a:pt x="11" y="3"/>
                </a:cubicBezTo>
                <a:cubicBezTo>
                  <a:pt x="12" y="2"/>
                  <a:pt x="13" y="1"/>
                  <a:pt x="14" y="1"/>
                </a:cubicBezTo>
                <a:cubicBezTo>
                  <a:pt x="15" y="1"/>
                  <a:pt x="18" y="0"/>
                  <a:pt x="19" y="1"/>
                </a:cubicBezTo>
                <a:cubicBezTo>
                  <a:pt x="20" y="1"/>
                  <a:pt x="21" y="4"/>
                  <a:pt x="22" y="5"/>
                </a:cubicBezTo>
                <a:cubicBezTo>
                  <a:pt x="23" y="5"/>
                  <a:pt x="24" y="5"/>
                  <a:pt x="24" y="6"/>
                </a:cubicBezTo>
                <a:cubicBezTo>
                  <a:pt x="24" y="7"/>
                  <a:pt x="23" y="8"/>
                  <a:pt x="23" y="9"/>
                </a:cubicBezTo>
                <a:cubicBezTo>
                  <a:pt x="23" y="10"/>
                  <a:pt x="24" y="12"/>
                  <a:pt x="24" y="13"/>
                </a:cubicBezTo>
                <a:cubicBezTo>
                  <a:pt x="24" y="14"/>
                  <a:pt x="22" y="15"/>
                  <a:pt x="22" y="15"/>
                </a:cubicBezTo>
                <a:cubicBezTo>
                  <a:pt x="21" y="16"/>
                  <a:pt x="20" y="16"/>
                  <a:pt x="19" y="15"/>
                </a:cubicBezTo>
                <a:cubicBezTo>
                  <a:pt x="19" y="15"/>
                  <a:pt x="18" y="14"/>
                  <a:pt x="18" y="14"/>
                </a:cubicBezTo>
                <a:close/>
              </a:path>
            </a:pathLst>
          </a:custGeom>
          <a:solidFill>
            <a:schemeClr val="bg1">
              <a:lumMod val="95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63" name="Freeform 41">
            <a:extLst>
              <a:ext uri="{FF2B5EF4-FFF2-40B4-BE49-F238E27FC236}">
                <a16:creationId xmlns="" xmlns:a16="http://schemas.microsoft.com/office/drawing/2014/main" id="{1970EEA2-0227-9047-910D-4F173974EB64}"/>
              </a:ext>
            </a:extLst>
          </p:cNvPr>
          <p:cNvSpPr>
            <a:spLocks/>
          </p:cNvSpPr>
          <p:nvPr/>
        </p:nvSpPr>
        <p:spPr bwMode="auto">
          <a:xfrm>
            <a:off x="6906411" y="3870483"/>
            <a:ext cx="19466" cy="24333"/>
          </a:xfrm>
          <a:custGeom>
            <a:avLst/>
            <a:gdLst/>
            <a:ahLst/>
            <a:cxnLst>
              <a:cxn ang="0">
                <a:pos x="6" y="2"/>
              </a:cxn>
              <a:cxn ang="0">
                <a:pos x="4" y="1"/>
              </a:cxn>
              <a:cxn ang="0">
                <a:pos x="1" y="1"/>
              </a:cxn>
              <a:cxn ang="0">
                <a:pos x="0" y="4"/>
              </a:cxn>
              <a:cxn ang="0">
                <a:pos x="2" y="6"/>
              </a:cxn>
              <a:cxn ang="0">
                <a:pos x="2" y="9"/>
              </a:cxn>
              <a:cxn ang="0">
                <a:pos x="5" y="9"/>
              </a:cxn>
              <a:cxn ang="0">
                <a:pos x="7" y="6"/>
              </a:cxn>
              <a:cxn ang="0">
                <a:pos x="6" y="3"/>
              </a:cxn>
              <a:cxn ang="0">
                <a:pos x="6" y="2"/>
              </a:cxn>
            </a:cxnLst>
            <a:rect l="0" t="0" r="r" b="b"/>
            <a:pathLst>
              <a:path w="7" h="9">
                <a:moveTo>
                  <a:pt x="6" y="2"/>
                </a:moveTo>
                <a:cubicBezTo>
                  <a:pt x="6" y="1"/>
                  <a:pt x="4" y="1"/>
                  <a:pt x="4" y="1"/>
                </a:cubicBezTo>
                <a:cubicBezTo>
                  <a:pt x="3" y="1"/>
                  <a:pt x="2" y="0"/>
                  <a:pt x="1" y="1"/>
                </a:cubicBezTo>
                <a:cubicBezTo>
                  <a:pt x="1" y="1"/>
                  <a:pt x="0" y="3"/>
                  <a:pt x="0" y="4"/>
                </a:cubicBezTo>
                <a:cubicBezTo>
                  <a:pt x="1" y="5"/>
                  <a:pt x="2" y="6"/>
                  <a:pt x="2" y="6"/>
                </a:cubicBezTo>
                <a:cubicBezTo>
                  <a:pt x="2" y="7"/>
                  <a:pt x="2" y="8"/>
                  <a:pt x="2" y="9"/>
                </a:cubicBezTo>
                <a:cubicBezTo>
                  <a:pt x="3" y="9"/>
                  <a:pt x="5" y="9"/>
                  <a:pt x="5" y="9"/>
                </a:cubicBezTo>
                <a:cubicBezTo>
                  <a:pt x="6" y="8"/>
                  <a:pt x="7" y="7"/>
                  <a:pt x="7" y="6"/>
                </a:cubicBezTo>
                <a:cubicBezTo>
                  <a:pt x="7" y="5"/>
                  <a:pt x="6" y="4"/>
                  <a:pt x="6" y="3"/>
                </a:cubicBezTo>
                <a:cubicBezTo>
                  <a:pt x="6" y="3"/>
                  <a:pt x="7" y="2"/>
                  <a:pt x="6" y="2"/>
                </a:cubicBezTo>
                <a:close/>
              </a:path>
            </a:pathLst>
          </a:custGeom>
          <a:solidFill>
            <a:schemeClr val="bg1">
              <a:lumMod val="95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64" name="Freeform 42">
            <a:extLst>
              <a:ext uri="{FF2B5EF4-FFF2-40B4-BE49-F238E27FC236}">
                <a16:creationId xmlns="" xmlns:a16="http://schemas.microsoft.com/office/drawing/2014/main" id="{9C7C5F85-B1D8-AF45-B0CC-514D7FFAF0AF}"/>
              </a:ext>
            </a:extLst>
          </p:cNvPr>
          <p:cNvSpPr>
            <a:spLocks/>
          </p:cNvSpPr>
          <p:nvPr/>
        </p:nvSpPr>
        <p:spPr bwMode="auto">
          <a:xfrm>
            <a:off x="6933177" y="3868050"/>
            <a:ext cx="26766" cy="36500"/>
          </a:xfrm>
          <a:custGeom>
            <a:avLst/>
            <a:gdLst/>
            <a:ahLst/>
            <a:cxnLst>
              <a:cxn ang="0">
                <a:pos x="3" y="7"/>
              </a:cxn>
              <a:cxn ang="0">
                <a:pos x="4" y="4"/>
              </a:cxn>
              <a:cxn ang="0">
                <a:pos x="5" y="3"/>
              </a:cxn>
              <a:cxn ang="0">
                <a:pos x="6" y="1"/>
              </a:cxn>
              <a:cxn ang="0">
                <a:pos x="8" y="0"/>
              </a:cxn>
              <a:cxn ang="0">
                <a:pos x="9" y="3"/>
              </a:cxn>
              <a:cxn ang="0">
                <a:pos x="8" y="5"/>
              </a:cxn>
              <a:cxn ang="0">
                <a:pos x="10" y="7"/>
              </a:cxn>
              <a:cxn ang="0">
                <a:pos x="7" y="11"/>
              </a:cxn>
              <a:cxn ang="0">
                <a:pos x="6" y="13"/>
              </a:cxn>
              <a:cxn ang="0">
                <a:pos x="3" y="13"/>
              </a:cxn>
              <a:cxn ang="0">
                <a:pos x="0" y="11"/>
              </a:cxn>
              <a:cxn ang="0">
                <a:pos x="1" y="8"/>
              </a:cxn>
              <a:cxn ang="0">
                <a:pos x="3" y="7"/>
              </a:cxn>
            </a:cxnLst>
            <a:rect l="0" t="0" r="r" b="b"/>
            <a:pathLst>
              <a:path w="10" h="13">
                <a:moveTo>
                  <a:pt x="3" y="7"/>
                </a:moveTo>
                <a:cubicBezTo>
                  <a:pt x="4" y="6"/>
                  <a:pt x="3" y="5"/>
                  <a:pt x="4" y="4"/>
                </a:cubicBezTo>
                <a:cubicBezTo>
                  <a:pt x="4" y="4"/>
                  <a:pt x="5" y="4"/>
                  <a:pt x="5" y="3"/>
                </a:cubicBezTo>
                <a:cubicBezTo>
                  <a:pt x="6" y="3"/>
                  <a:pt x="5" y="1"/>
                  <a:pt x="6" y="1"/>
                </a:cubicBezTo>
                <a:cubicBezTo>
                  <a:pt x="6" y="0"/>
                  <a:pt x="7" y="0"/>
                  <a:pt x="8" y="0"/>
                </a:cubicBezTo>
                <a:cubicBezTo>
                  <a:pt x="8" y="1"/>
                  <a:pt x="9" y="2"/>
                  <a:pt x="9" y="3"/>
                </a:cubicBezTo>
                <a:cubicBezTo>
                  <a:pt x="9" y="3"/>
                  <a:pt x="8" y="5"/>
                  <a:pt x="8" y="5"/>
                </a:cubicBezTo>
                <a:cubicBezTo>
                  <a:pt x="8" y="6"/>
                  <a:pt x="10" y="7"/>
                  <a:pt x="10" y="7"/>
                </a:cubicBezTo>
                <a:cubicBezTo>
                  <a:pt x="10" y="8"/>
                  <a:pt x="8" y="10"/>
                  <a:pt x="7" y="11"/>
                </a:cubicBezTo>
                <a:cubicBezTo>
                  <a:pt x="7" y="11"/>
                  <a:pt x="7" y="12"/>
                  <a:pt x="6" y="13"/>
                </a:cubicBezTo>
                <a:cubicBezTo>
                  <a:pt x="6" y="13"/>
                  <a:pt x="4" y="13"/>
                  <a:pt x="3" y="13"/>
                </a:cubicBezTo>
                <a:cubicBezTo>
                  <a:pt x="3" y="12"/>
                  <a:pt x="1" y="12"/>
                  <a:pt x="0" y="11"/>
                </a:cubicBezTo>
                <a:cubicBezTo>
                  <a:pt x="0" y="10"/>
                  <a:pt x="0" y="9"/>
                  <a:pt x="1" y="8"/>
                </a:cubicBezTo>
                <a:cubicBezTo>
                  <a:pt x="1" y="8"/>
                  <a:pt x="3" y="7"/>
                  <a:pt x="3" y="7"/>
                </a:cubicBezTo>
                <a:close/>
              </a:path>
            </a:pathLst>
          </a:custGeom>
          <a:solidFill>
            <a:schemeClr val="bg1">
              <a:lumMod val="95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65" name="Freeform 43">
            <a:extLst>
              <a:ext uri="{FF2B5EF4-FFF2-40B4-BE49-F238E27FC236}">
                <a16:creationId xmlns="" xmlns:a16="http://schemas.microsoft.com/office/drawing/2014/main" id="{130DBC01-A6C8-2F46-826B-76EACFF6FB6F}"/>
              </a:ext>
            </a:extLst>
          </p:cNvPr>
          <p:cNvSpPr>
            <a:spLocks/>
          </p:cNvSpPr>
          <p:nvPr/>
        </p:nvSpPr>
        <p:spPr bwMode="auto">
          <a:xfrm>
            <a:off x="6959944" y="3882650"/>
            <a:ext cx="19466" cy="38933"/>
          </a:xfrm>
          <a:custGeom>
            <a:avLst/>
            <a:gdLst/>
            <a:ahLst/>
            <a:cxnLst>
              <a:cxn ang="0">
                <a:pos x="5" y="14"/>
              </a:cxn>
              <a:cxn ang="0">
                <a:pos x="5" y="10"/>
              </a:cxn>
              <a:cxn ang="0">
                <a:pos x="7" y="7"/>
              </a:cxn>
              <a:cxn ang="0">
                <a:pos x="7" y="3"/>
              </a:cxn>
              <a:cxn ang="0">
                <a:pos x="6" y="1"/>
              </a:cxn>
              <a:cxn ang="0">
                <a:pos x="2" y="2"/>
              </a:cxn>
              <a:cxn ang="0">
                <a:pos x="2" y="5"/>
              </a:cxn>
              <a:cxn ang="0">
                <a:pos x="0" y="7"/>
              </a:cxn>
              <a:cxn ang="0">
                <a:pos x="0" y="10"/>
              </a:cxn>
              <a:cxn ang="0">
                <a:pos x="2" y="13"/>
              </a:cxn>
              <a:cxn ang="0">
                <a:pos x="3" y="15"/>
              </a:cxn>
              <a:cxn ang="0">
                <a:pos x="5" y="14"/>
              </a:cxn>
            </a:cxnLst>
            <a:rect l="0" t="0" r="r" b="b"/>
            <a:pathLst>
              <a:path w="7" h="15">
                <a:moveTo>
                  <a:pt x="5" y="14"/>
                </a:moveTo>
                <a:cubicBezTo>
                  <a:pt x="6" y="13"/>
                  <a:pt x="5" y="11"/>
                  <a:pt x="5" y="10"/>
                </a:cubicBezTo>
                <a:cubicBezTo>
                  <a:pt x="5" y="9"/>
                  <a:pt x="6" y="8"/>
                  <a:pt x="7" y="7"/>
                </a:cubicBezTo>
                <a:cubicBezTo>
                  <a:pt x="7" y="6"/>
                  <a:pt x="7" y="4"/>
                  <a:pt x="7" y="3"/>
                </a:cubicBezTo>
                <a:cubicBezTo>
                  <a:pt x="7" y="3"/>
                  <a:pt x="6" y="1"/>
                  <a:pt x="6" y="1"/>
                </a:cubicBezTo>
                <a:cubicBezTo>
                  <a:pt x="5" y="0"/>
                  <a:pt x="3" y="1"/>
                  <a:pt x="2" y="2"/>
                </a:cubicBezTo>
                <a:cubicBezTo>
                  <a:pt x="2" y="3"/>
                  <a:pt x="2" y="4"/>
                  <a:pt x="2" y="5"/>
                </a:cubicBezTo>
                <a:cubicBezTo>
                  <a:pt x="2" y="6"/>
                  <a:pt x="1" y="7"/>
                  <a:pt x="0" y="7"/>
                </a:cubicBezTo>
                <a:cubicBezTo>
                  <a:pt x="0" y="8"/>
                  <a:pt x="0" y="10"/>
                  <a:pt x="0" y="10"/>
                </a:cubicBezTo>
                <a:cubicBezTo>
                  <a:pt x="0" y="11"/>
                  <a:pt x="2" y="12"/>
                  <a:pt x="2" y="13"/>
                </a:cubicBezTo>
                <a:cubicBezTo>
                  <a:pt x="3" y="13"/>
                  <a:pt x="3" y="15"/>
                  <a:pt x="3" y="15"/>
                </a:cubicBezTo>
                <a:cubicBezTo>
                  <a:pt x="4" y="15"/>
                  <a:pt x="5" y="14"/>
                  <a:pt x="5" y="14"/>
                </a:cubicBezTo>
                <a:close/>
              </a:path>
            </a:pathLst>
          </a:custGeom>
          <a:solidFill>
            <a:schemeClr val="bg1">
              <a:lumMod val="95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66" name="Freeform 44">
            <a:extLst>
              <a:ext uri="{FF2B5EF4-FFF2-40B4-BE49-F238E27FC236}">
                <a16:creationId xmlns="" xmlns:a16="http://schemas.microsoft.com/office/drawing/2014/main" id="{40E6F800-98EC-3D44-AB20-7659875C927E}"/>
              </a:ext>
            </a:extLst>
          </p:cNvPr>
          <p:cNvSpPr>
            <a:spLocks/>
          </p:cNvSpPr>
          <p:nvPr/>
        </p:nvSpPr>
        <p:spPr bwMode="auto">
          <a:xfrm>
            <a:off x="7074307" y="4070012"/>
            <a:ext cx="21899" cy="17034"/>
          </a:xfrm>
          <a:custGeom>
            <a:avLst/>
            <a:gdLst/>
            <a:ahLst/>
            <a:cxnLst>
              <a:cxn ang="0">
                <a:pos x="5" y="5"/>
              </a:cxn>
              <a:cxn ang="0">
                <a:pos x="7" y="4"/>
              </a:cxn>
              <a:cxn ang="0">
                <a:pos x="7" y="0"/>
              </a:cxn>
              <a:cxn ang="0">
                <a:pos x="5" y="0"/>
              </a:cxn>
              <a:cxn ang="0">
                <a:pos x="3" y="2"/>
              </a:cxn>
              <a:cxn ang="0">
                <a:pos x="1" y="4"/>
              </a:cxn>
              <a:cxn ang="0">
                <a:pos x="0" y="6"/>
              </a:cxn>
              <a:cxn ang="0">
                <a:pos x="2" y="7"/>
              </a:cxn>
              <a:cxn ang="0">
                <a:pos x="4" y="6"/>
              </a:cxn>
              <a:cxn ang="0">
                <a:pos x="5" y="5"/>
              </a:cxn>
            </a:cxnLst>
            <a:rect l="0" t="0" r="r" b="b"/>
            <a:pathLst>
              <a:path w="8" h="7">
                <a:moveTo>
                  <a:pt x="5" y="5"/>
                </a:moveTo>
                <a:cubicBezTo>
                  <a:pt x="5" y="4"/>
                  <a:pt x="7" y="4"/>
                  <a:pt x="7" y="4"/>
                </a:cubicBezTo>
                <a:cubicBezTo>
                  <a:pt x="7" y="3"/>
                  <a:pt x="8" y="1"/>
                  <a:pt x="7" y="0"/>
                </a:cubicBezTo>
                <a:cubicBezTo>
                  <a:pt x="7" y="0"/>
                  <a:pt x="5" y="0"/>
                  <a:pt x="5" y="0"/>
                </a:cubicBezTo>
                <a:cubicBezTo>
                  <a:pt x="4" y="1"/>
                  <a:pt x="4" y="2"/>
                  <a:pt x="3" y="2"/>
                </a:cubicBezTo>
                <a:cubicBezTo>
                  <a:pt x="3" y="2"/>
                  <a:pt x="1" y="3"/>
                  <a:pt x="1" y="4"/>
                </a:cubicBezTo>
                <a:cubicBezTo>
                  <a:pt x="1" y="4"/>
                  <a:pt x="0" y="5"/>
                  <a:pt x="0" y="6"/>
                </a:cubicBezTo>
                <a:cubicBezTo>
                  <a:pt x="0" y="7"/>
                  <a:pt x="1" y="7"/>
                  <a:pt x="2" y="7"/>
                </a:cubicBezTo>
                <a:cubicBezTo>
                  <a:pt x="2" y="7"/>
                  <a:pt x="3" y="7"/>
                  <a:pt x="4" y="6"/>
                </a:cubicBezTo>
                <a:cubicBezTo>
                  <a:pt x="4" y="6"/>
                  <a:pt x="4" y="5"/>
                  <a:pt x="5" y="5"/>
                </a:cubicBezTo>
                <a:close/>
              </a:path>
            </a:pathLst>
          </a:custGeom>
          <a:solidFill>
            <a:schemeClr val="bg1">
              <a:lumMod val="95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67" name="Freeform 45">
            <a:extLst>
              <a:ext uri="{FF2B5EF4-FFF2-40B4-BE49-F238E27FC236}">
                <a16:creationId xmlns="" xmlns:a16="http://schemas.microsoft.com/office/drawing/2014/main" id="{784D4B36-540D-534A-B3E6-D7265408E49C}"/>
              </a:ext>
            </a:extLst>
          </p:cNvPr>
          <p:cNvSpPr>
            <a:spLocks/>
          </p:cNvSpPr>
          <p:nvPr/>
        </p:nvSpPr>
        <p:spPr bwMode="auto">
          <a:xfrm>
            <a:off x="7081608" y="4096779"/>
            <a:ext cx="17032" cy="12167"/>
          </a:xfrm>
          <a:custGeom>
            <a:avLst/>
            <a:gdLst/>
            <a:ahLst/>
            <a:cxnLst>
              <a:cxn ang="0">
                <a:pos x="4" y="1"/>
              </a:cxn>
              <a:cxn ang="0">
                <a:pos x="1" y="0"/>
              </a:cxn>
              <a:cxn ang="0">
                <a:pos x="0" y="3"/>
              </a:cxn>
              <a:cxn ang="0">
                <a:pos x="2" y="5"/>
              </a:cxn>
              <a:cxn ang="0">
                <a:pos x="4" y="5"/>
              </a:cxn>
              <a:cxn ang="0">
                <a:pos x="6" y="4"/>
              </a:cxn>
              <a:cxn ang="0">
                <a:pos x="6" y="2"/>
              </a:cxn>
              <a:cxn ang="0">
                <a:pos x="4" y="1"/>
              </a:cxn>
            </a:cxnLst>
            <a:rect l="0" t="0" r="r" b="b"/>
            <a:pathLst>
              <a:path w="6" h="5">
                <a:moveTo>
                  <a:pt x="4" y="1"/>
                </a:moveTo>
                <a:cubicBezTo>
                  <a:pt x="4" y="0"/>
                  <a:pt x="2" y="0"/>
                  <a:pt x="1" y="0"/>
                </a:cubicBezTo>
                <a:cubicBezTo>
                  <a:pt x="1" y="0"/>
                  <a:pt x="0" y="2"/>
                  <a:pt x="0" y="3"/>
                </a:cubicBezTo>
                <a:cubicBezTo>
                  <a:pt x="0" y="4"/>
                  <a:pt x="1" y="5"/>
                  <a:pt x="2" y="5"/>
                </a:cubicBezTo>
                <a:cubicBezTo>
                  <a:pt x="3" y="5"/>
                  <a:pt x="4" y="5"/>
                  <a:pt x="4" y="5"/>
                </a:cubicBezTo>
                <a:cubicBezTo>
                  <a:pt x="5" y="5"/>
                  <a:pt x="6" y="4"/>
                  <a:pt x="6" y="4"/>
                </a:cubicBezTo>
                <a:cubicBezTo>
                  <a:pt x="6" y="3"/>
                  <a:pt x="6" y="2"/>
                  <a:pt x="6" y="2"/>
                </a:cubicBezTo>
                <a:cubicBezTo>
                  <a:pt x="5" y="1"/>
                  <a:pt x="5" y="1"/>
                  <a:pt x="4" y="1"/>
                </a:cubicBezTo>
                <a:close/>
              </a:path>
            </a:pathLst>
          </a:custGeom>
          <a:solidFill>
            <a:schemeClr val="bg1">
              <a:lumMod val="95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68" name="Freeform 49">
            <a:extLst>
              <a:ext uri="{FF2B5EF4-FFF2-40B4-BE49-F238E27FC236}">
                <a16:creationId xmlns="" xmlns:a16="http://schemas.microsoft.com/office/drawing/2014/main" id="{871C7FC8-BCB5-E642-AC78-D71AE442565D}"/>
              </a:ext>
            </a:extLst>
          </p:cNvPr>
          <p:cNvSpPr>
            <a:spLocks/>
          </p:cNvSpPr>
          <p:nvPr/>
        </p:nvSpPr>
        <p:spPr bwMode="auto">
          <a:xfrm>
            <a:off x="9361591" y="3349761"/>
            <a:ext cx="1669231" cy="1189875"/>
          </a:xfrm>
          <a:custGeom>
            <a:avLst/>
            <a:gdLst/>
            <a:ahLst/>
            <a:cxnLst>
              <a:cxn ang="0">
                <a:pos x="4" y="100"/>
              </a:cxn>
              <a:cxn ang="0">
                <a:pos x="16" y="82"/>
              </a:cxn>
              <a:cxn ang="0">
                <a:pos x="35" y="66"/>
              </a:cxn>
              <a:cxn ang="0">
                <a:pos x="27" y="43"/>
              </a:cxn>
              <a:cxn ang="0">
                <a:pos x="35" y="17"/>
              </a:cxn>
              <a:cxn ang="0">
                <a:pos x="92" y="16"/>
              </a:cxn>
              <a:cxn ang="0">
                <a:pos x="130" y="13"/>
              </a:cxn>
              <a:cxn ang="0">
                <a:pos x="179" y="1"/>
              </a:cxn>
              <a:cxn ang="0">
                <a:pos x="202" y="24"/>
              </a:cxn>
              <a:cxn ang="0">
                <a:pos x="188" y="52"/>
              </a:cxn>
              <a:cxn ang="0">
                <a:pos x="161" y="76"/>
              </a:cxn>
              <a:cxn ang="0">
                <a:pos x="191" y="120"/>
              </a:cxn>
              <a:cxn ang="0">
                <a:pos x="235" y="138"/>
              </a:cxn>
              <a:cxn ang="0">
                <a:pos x="263" y="150"/>
              </a:cxn>
              <a:cxn ang="0">
                <a:pos x="282" y="160"/>
              </a:cxn>
              <a:cxn ang="0">
                <a:pos x="327" y="170"/>
              </a:cxn>
              <a:cxn ang="0">
                <a:pos x="373" y="186"/>
              </a:cxn>
              <a:cxn ang="0">
                <a:pos x="427" y="222"/>
              </a:cxn>
              <a:cxn ang="0">
                <a:pos x="486" y="247"/>
              </a:cxn>
              <a:cxn ang="0">
                <a:pos x="513" y="255"/>
              </a:cxn>
              <a:cxn ang="0">
                <a:pos x="522" y="258"/>
              </a:cxn>
              <a:cxn ang="0">
                <a:pos x="535" y="278"/>
              </a:cxn>
              <a:cxn ang="0">
                <a:pos x="574" y="306"/>
              </a:cxn>
              <a:cxn ang="0">
                <a:pos x="605" y="338"/>
              </a:cxn>
              <a:cxn ang="0">
                <a:pos x="615" y="367"/>
              </a:cxn>
              <a:cxn ang="0">
                <a:pos x="606" y="390"/>
              </a:cxn>
              <a:cxn ang="0">
                <a:pos x="601" y="414"/>
              </a:cxn>
              <a:cxn ang="0">
                <a:pos x="595" y="439"/>
              </a:cxn>
              <a:cxn ang="0">
                <a:pos x="571" y="430"/>
              </a:cxn>
              <a:cxn ang="0">
                <a:pos x="547" y="418"/>
              </a:cxn>
              <a:cxn ang="0">
                <a:pos x="531" y="399"/>
              </a:cxn>
              <a:cxn ang="0">
                <a:pos x="531" y="380"/>
              </a:cxn>
              <a:cxn ang="0">
                <a:pos x="517" y="365"/>
              </a:cxn>
              <a:cxn ang="0">
                <a:pos x="514" y="344"/>
              </a:cxn>
              <a:cxn ang="0">
                <a:pos x="495" y="338"/>
              </a:cxn>
              <a:cxn ang="0">
                <a:pos x="466" y="338"/>
              </a:cxn>
              <a:cxn ang="0">
                <a:pos x="444" y="339"/>
              </a:cxn>
              <a:cxn ang="0">
                <a:pos x="426" y="332"/>
              </a:cxn>
              <a:cxn ang="0">
                <a:pos x="398" y="324"/>
              </a:cxn>
              <a:cxn ang="0">
                <a:pos x="400" y="317"/>
              </a:cxn>
              <a:cxn ang="0">
                <a:pos x="408" y="308"/>
              </a:cxn>
              <a:cxn ang="0">
                <a:pos x="408" y="300"/>
              </a:cxn>
              <a:cxn ang="0">
                <a:pos x="388" y="306"/>
              </a:cxn>
              <a:cxn ang="0">
                <a:pos x="357" y="307"/>
              </a:cxn>
              <a:cxn ang="0">
                <a:pos x="332" y="311"/>
              </a:cxn>
              <a:cxn ang="0">
                <a:pos x="316" y="292"/>
              </a:cxn>
              <a:cxn ang="0">
                <a:pos x="313" y="271"/>
              </a:cxn>
              <a:cxn ang="0">
                <a:pos x="299" y="265"/>
              </a:cxn>
              <a:cxn ang="0">
                <a:pos x="277" y="262"/>
              </a:cxn>
              <a:cxn ang="0">
                <a:pos x="256" y="258"/>
              </a:cxn>
              <a:cxn ang="0">
                <a:pos x="227" y="232"/>
              </a:cxn>
              <a:cxn ang="0">
                <a:pos x="213" y="232"/>
              </a:cxn>
              <a:cxn ang="0">
                <a:pos x="189" y="221"/>
              </a:cxn>
              <a:cxn ang="0">
                <a:pos x="193" y="196"/>
              </a:cxn>
              <a:cxn ang="0">
                <a:pos x="160" y="183"/>
              </a:cxn>
              <a:cxn ang="0">
                <a:pos x="145" y="201"/>
              </a:cxn>
              <a:cxn ang="0">
                <a:pos x="121" y="201"/>
              </a:cxn>
              <a:cxn ang="0">
                <a:pos x="93" y="192"/>
              </a:cxn>
              <a:cxn ang="0">
                <a:pos x="64" y="184"/>
              </a:cxn>
              <a:cxn ang="0">
                <a:pos x="49" y="157"/>
              </a:cxn>
              <a:cxn ang="0">
                <a:pos x="39" y="135"/>
              </a:cxn>
            </a:cxnLst>
            <a:rect l="0" t="0" r="r" b="b"/>
            <a:pathLst>
              <a:path w="615" h="439">
                <a:moveTo>
                  <a:pt x="17" y="118"/>
                </a:moveTo>
                <a:cubicBezTo>
                  <a:pt x="17" y="118"/>
                  <a:pt x="17" y="118"/>
                  <a:pt x="17" y="118"/>
                </a:cubicBezTo>
                <a:cubicBezTo>
                  <a:pt x="15" y="117"/>
                  <a:pt x="13" y="112"/>
                  <a:pt x="12" y="110"/>
                </a:cubicBezTo>
                <a:cubicBezTo>
                  <a:pt x="10" y="108"/>
                  <a:pt x="6" y="103"/>
                  <a:pt x="4" y="100"/>
                </a:cubicBezTo>
                <a:cubicBezTo>
                  <a:pt x="3" y="97"/>
                  <a:pt x="0" y="90"/>
                  <a:pt x="1" y="87"/>
                </a:cubicBezTo>
                <a:cubicBezTo>
                  <a:pt x="2" y="85"/>
                  <a:pt x="6" y="80"/>
                  <a:pt x="8" y="79"/>
                </a:cubicBezTo>
                <a:cubicBezTo>
                  <a:pt x="9" y="78"/>
                  <a:pt x="12" y="76"/>
                  <a:pt x="14" y="77"/>
                </a:cubicBezTo>
                <a:cubicBezTo>
                  <a:pt x="15" y="77"/>
                  <a:pt x="15" y="81"/>
                  <a:pt x="16" y="82"/>
                </a:cubicBezTo>
                <a:cubicBezTo>
                  <a:pt x="17" y="82"/>
                  <a:pt x="21" y="81"/>
                  <a:pt x="22" y="79"/>
                </a:cubicBezTo>
                <a:cubicBezTo>
                  <a:pt x="23" y="78"/>
                  <a:pt x="23" y="75"/>
                  <a:pt x="24" y="74"/>
                </a:cubicBezTo>
                <a:cubicBezTo>
                  <a:pt x="26" y="73"/>
                  <a:pt x="30" y="73"/>
                  <a:pt x="31" y="72"/>
                </a:cubicBezTo>
                <a:cubicBezTo>
                  <a:pt x="33" y="71"/>
                  <a:pt x="35" y="68"/>
                  <a:pt x="35" y="66"/>
                </a:cubicBezTo>
                <a:cubicBezTo>
                  <a:pt x="35" y="64"/>
                  <a:pt x="33" y="61"/>
                  <a:pt x="32" y="60"/>
                </a:cubicBezTo>
                <a:cubicBezTo>
                  <a:pt x="30" y="59"/>
                  <a:pt x="25" y="58"/>
                  <a:pt x="24" y="56"/>
                </a:cubicBezTo>
                <a:cubicBezTo>
                  <a:pt x="23" y="54"/>
                  <a:pt x="23" y="50"/>
                  <a:pt x="24" y="48"/>
                </a:cubicBezTo>
                <a:cubicBezTo>
                  <a:pt x="24" y="46"/>
                  <a:pt x="27" y="44"/>
                  <a:pt x="27" y="43"/>
                </a:cubicBezTo>
                <a:cubicBezTo>
                  <a:pt x="27" y="40"/>
                  <a:pt x="25" y="36"/>
                  <a:pt x="25" y="34"/>
                </a:cubicBezTo>
                <a:cubicBezTo>
                  <a:pt x="25" y="33"/>
                  <a:pt x="25" y="30"/>
                  <a:pt x="25" y="29"/>
                </a:cubicBezTo>
                <a:cubicBezTo>
                  <a:pt x="26" y="27"/>
                  <a:pt x="28" y="23"/>
                  <a:pt x="30" y="21"/>
                </a:cubicBezTo>
                <a:cubicBezTo>
                  <a:pt x="31" y="20"/>
                  <a:pt x="33" y="18"/>
                  <a:pt x="35" y="17"/>
                </a:cubicBezTo>
                <a:cubicBezTo>
                  <a:pt x="36" y="17"/>
                  <a:pt x="38" y="17"/>
                  <a:pt x="39" y="17"/>
                </a:cubicBezTo>
                <a:cubicBezTo>
                  <a:pt x="43" y="18"/>
                  <a:pt x="52" y="18"/>
                  <a:pt x="57" y="18"/>
                </a:cubicBezTo>
                <a:cubicBezTo>
                  <a:pt x="61" y="18"/>
                  <a:pt x="68" y="19"/>
                  <a:pt x="72" y="19"/>
                </a:cubicBezTo>
                <a:cubicBezTo>
                  <a:pt x="77" y="19"/>
                  <a:pt x="87" y="17"/>
                  <a:pt x="92" y="16"/>
                </a:cubicBezTo>
                <a:cubicBezTo>
                  <a:pt x="95" y="15"/>
                  <a:pt x="101" y="13"/>
                  <a:pt x="104" y="12"/>
                </a:cubicBezTo>
                <a:cubicBezTo>
                  <a:pt x="106" y="12"/>
                  <a:pt x="110" y="10"/>
                  <a:pt x="112" y="10"/>
                </a:cubicBezTo>
                <a:cubicBezTo>
                  <a:pt x="114" y="10"/>
                  <a:pt x="118" y="13"/>
                  <a:pt x="120" y="13"/>
                </a:cubicBezTo>
                <a:cubicBezTo>
                  <a:pt x="123" y="14"/>
                  <a:pt x="128" y="13"/>
                  <a:pt x="130" y="13"/>
                </a:cubicBezTo>
                <a:cubicBezTo>
                  <a:pt x="134" y="12"/>
                  <a:pt x="142" y="10"/>
                  <a:pt x="146" y="9"/>
                </a:cubicBezTo>
                <a:cubicBezTo>
                  <a:pt x="148" y="8"/>
                  <a:pt x="152" y="6"/>
                  <a:pt x="155" y="6"/>
                </a:cubicBezTo>
                <a:cubicBezTo>
                  <a:pt x="157" y="5"/>
                  <a:pt x="162" y="4"/>
                  <a:pt x="165" y="4"/>
                </a:cubicBezTo>
                <a:cubicBezTo>
                  <a:pt x="168" y="3"/>
                  <a:pt x="175" y="0"/>
                  <a:pt x="179" y="1"/>
                </a:cubicBezTo>
                <a:cubicBezTo>
                  <a:pt x="181" y="1"/>
                  <a:pt x="185" y="5"/>
                  <a:pt x="188" y="6"/>
                </a:cubicBezTo>
                <a:cubicBezTo>
                  <a:pt x="190" y="7"/>
                  <a:pt x="195" y="9"/>
                  <a:pt x="197" y="11"/>
                </a:cubicBezTo>
                <a:cubicBezTo>
                  <a:pt x="199" y="13"/>
                  <a:pt x="201" y="18"/>
                  <a:pt x="201" y="20"/>
                </a:cubicBezTo>
                <a:cubicBezTo>
                  <a:pt x="202" y="21"/>
                  <a:pt x="202" y="23"/>
                  <a:pt x="202" y="24"/>
                </a:cubicBezTo>
                <a:cubicBezTo>
                  <a:pt x="203" y="27"/>
                  <a:pt x="206" y="31"/>
                  <a:pt x="206" y="34"/>
                </a:cubicBezTo>
                <a:cubicBezTo>
                  <a:pt x="205" y="36"/>
                  <a:pt x="203" y="39"/>
                  <a:pt x="201" y="41"/>
                </a:cubicBezTo>
                <a:cubicBezTo>
                  <a:pt x="200" y="43"/>
                  <a:pt x="198" y="46"/>
                  <a:pt x="196" y="47"/>
                </a:cubicBezTo>
                <a:cubicBezTo>
                  <a:pt x="194" y="49"/>
                  <a:pt x="189" y="51"/>
                  <a:pt x="188" y="52"/>
                </a:cubicBezTo>
                <a:cubicBezTo>
                  <a:pt x="186" y="54"/>
                  <a:pt x="185" y="58"/>
                  <a:pt x="184" y="59"/>
                </a:cubicBezTo>
                <a:cubicBezTo>
                  <a:pt x="182" y="61"/>
                  <a:pt x="178" y="62"/>
                  <a:pt x="176" y="63"/>
                </a:cubicBezTo>
                <a:cubicBezTo>
                  <a:pt x="174" y="65"/>
                  <a:pt x="169" y="68"/>
                  <a:pt x="167" y="70"/>
                </a:cubicBezTo>
                <a:cubicBezTo>
                  <a:pt x="166" y="72"/>
                  <a:pt x="162" y="74"/>
                  <a:pt x="161" y="76"/>
                </a:cubicBezTo>
                <a:cubicBezTo>
                  <a:pt x="160" y="78"/>
                  <a:pt x="159" y="83"/>
                  <a:pt x="160" y="85"/>
                </a:cubicBezTo>
                <a:cubicBezTo>
                  <a:pt x="160" y="90"/>
                  <a:pt x="164" y="99"/>
                  <a:pt x="167" y="104"/>
                </a:cubicBezTo>
                <a:cubicBezTo>
                  <a:pt x="168" y="106"/>
                  <a:pt x="172" y="111"/>
                  <a:pt x="174" y="113"/>
                </a:cubicBezTo>
                <a:cubicBezTo>
                  <a:pt x="177" y="116"/>
                  <a:pt x="187" y="118"/>
                  <a:pt x="191" y="120"/>
                </a:cubicBezTo>
                <a:cubicBezTo>
                  <a:pt x="195" y="122"/>
                  <a:pt x="204" y="128"/>
                  <a:pt x="209" y="129"/>
                </a:cubicBezTo>
                <a:cubicBezTo>
                  <a:pt x="210" y="130"/>
                  <a:pt x="214" y="128"/>
                  <a:pt x="216" y="128"/>
                </a:cubicBezTo>
                <a:cubicBezTo>
                  <a:pt x="219" y="129"/>
                  <a:pt x="221" y="134"/>
                  <a:pt x="224" y="135"/>
                </a:cubicBezTo>
                <a:cubicBezTo>
                  <a:pt x="226" y="136"/>
                  <a:pt x="232" y="137"/>
                  <a:pt x="235" y="138"/>
                </a:cubicBezTo>
                <a:cubicBezTo>
                  <a:pt x="237" y="139"/>
                  <a:pt x="241" y="142"/>
                  <a:pt x="243" y="142"/>
                </a:cubicBezTo>
                <a:cubicBezTo>
                  <a:pt x="245" y="143"/>
                  <a:pt x="250" y="143"/>
                  <a:pt x="252" y="144"/>
                </a:cubicBezTo>
                <a:cubicBezTo>
                  <a:pt x="254" y="145"/>
                  <a:pt x="256" y="149"/>
                  <a:pt x="258" y="149"/>
                </a:cubicBezTo>
                <a:cubicBezTo>
                  <a:pt x="259" y="150"/>
                  <a:pt x="262" y="150"/>
                  <a:pt x="263" y="150"/>
                </a:cubicBezTo>
                <a:cubicBezTo>
                  <a:pt x="265" y="150"/>
                  <a:pt x="268" y="151"/>
                  <a:pt x="269" y="152"/>
                </a:cubicBezTo>
                <a:cubicBezTo>
                  <a:pt x="270" y="153"/>
                  <a:pt x="272" y="155"/>
                  <a:pt x="273" y="156"/>
                </a:cubicBezTo>
                <a:cubicBezTo>
                  <a:pt x="274" y="156"/>
                  <a:pt x="278" y="156"/>
                  <a:pt x="279" y="157"/>
                </a:cubicBezTo>
                <a:cubicBezTo>
                  <a:pt x="280" y="157"/>
                  <a:pt x="281" y="159"/>
                  <a:pt x="282" y="160"/>
                </a:cubicBezTo>
                <a:cubicBezTo>
                  <a:pt x="284" y="160"/>
                  <a:pt x="288" y="160"/>
                  <a:pt x="289" y="160"/>
                </a:cubicBezTo>
                <a:cubicBezTo>
                  <a:pt x="292" y="160"/>
                  <a:pt x="297" y="161"/>
                  <a:pt x="299" y="162"/>
                </a:cubicBezTo>
                <a:cubicBezTo>
                  <a:pt x="303" y="163"/>
                  <a:pt x="308" y="167"/>
                  <a:pt x="312" y="168"/>
                </a:cubicBezTo>
                <a:cubicBezTo>
                  <a:pt x="315" y="170"/>
                  <a:pt x="323" y="169"/>
                  <a:pt x="327" y="170"/>
                </a:cubicBezTo>
                <a:cubicBezTo>
                  <a:pt x="329" y="170"/>
                  <a:pt x="333" y="173"/>
                  <a:pt x="335" y="174"/>
                </a:cubicBezTo>
                <a:cubicBezTo>
                  <a:pt x="339" y="175"/>
                  <a:pt x="347" y="177"/>
                  <a:pt x="351" y="178"/>
                </a:cubicBezTo>
                <a:cubicBezTo>
                  <a:pt x="354" y="179"/>
                  <a:pt x="361" y="182"/>
                  <a:pt x="365" y="183"/>
                </a:cubicBezTo>
                <a:cubicBezTo>
                  <a:pt x="367" y="184"/>
                  <a:pt x="371" y="185"/>
                  <a:pt x="373" y="186"/>
                </a:cubicBezTo>
                <a:cubicBezTo>
                  <a:pt x="376" y="187"/>
                  <a:pt x="382" y="190"/>
                  <a:pt x="385" y="192"/>
                </a:cubicBezTo>
                <a:cubicBezTo>
                  <a:pt x="387" y="193"/>
                  <a:pt x="391" y="196"/>
                  <a:pt x="393" y="197"/>
                </a:cubicBezTo>
                <a:cubicBezTo>
                  <a:pt x="397" y="200"/>
                  <a:pt x="405" y="208"/>
                  <a:pt x="410" y="211"/>
                </a:cubicBezTo>
                <a:cubicBezTo>
                  <a:pt x="414" y="214"/>
                  <a:pt x="423" y="219"/>
                  <a:pt x="427" y="222"/>
                </a:cubicBezTo>
                <a:cubicBezTo>
                  <a:pt x="430" y="224"/>
                  <a:pt x="436" y="229"/>
                  <a:pt x="440" y="230"/>
                </a:cubicBezTo>
                <a:cubicBezTo>
                  <a:pt x="444" y="232"/>
                  <a:pt x="453" y="233"/>
                  <a:pt x="458" y="234"/>
                </a:cubicBezTo>
                <a:cubicBezTo>
                  <a:pt x="461" y="235"/>
                  <a:pt x="467" y="237"/>
                  <a:pt x="470" y="238"/>
                </a:cubicBezTo>
                <a:cubicBezTo>
                  <a:pt x="474" y="240"/>
                  <a:pt x="482" y="245"/>
                  <a:pt x="486" y="247"/>
                </a:cubicBezTo>
                <a:cubicBezTo>
                  <a:pt x="488" y="248"/>
                  <a:pt x="493" y="250"/>
                  <a:pt x="495" y="251"/>
                </a:cubicBezTo>
                <a:cubicBezTo>
                  <a:pt x="497" y="251"/>
                  <a:pt x="502" y="250"/>
                  <a:pt x="504" y="250"/>
                </a:cubicBezTo>
                <a:cubicBezTo>
                  <a:pt x="506" y="250"/>
                  <a:pt x="511" y="250"/>
                  <a:pt x="513" y="251"/>
                </a:cubicBezTo>
                <a:cubicBezTo>
                  <a:pt x="514" y="252"/>
                  <a:pt x="514" y="254"/>
                  <a:pt x="513" y="255"/>
                </a:cubicBezTo>
                <a:cubicBezTo>
                  <a:pt x="513" y="256"/>
                  <a:pt x="511" y="257"/>
                  <a:pt x="511" y="258"/>
                </a:cubicBezTo>
                <a:cubicBezTo>
                  <a:pt x="511" y="259"/>
                  <a:pt x="512" y="261"/>
                  <a:pt x="513" y="261"/>
                </a:cubicBezTo>
                <a:cubicBezTo>
                  <a:pt x="514" y="261"/>
                  <a:pt x="516" y="259"/>
                  <a:pt x="517" y="259"/>
                </a:cubicBezTo>
                <a:cubicBezTo>
                  <a:pt x="518" y="258"/>
                  <a:pt x="521" y="257"/>
                  <a:pt x="522" y="258"/>
                </a:cubicBezTo>
                <a:cubicBezTo>
                  <a:pt x="523" y="258"/>
                  <a:pt x="522" y="261"/>
                  <a:pt x="522" y="262"/>
                </a:cubicBezTo>
                <a:cubicBezTo>
                  <a:pt x="523" y="264"/>
                  <a:pt x="526" y="265"/>
                  <a:pt x="527" y="267"/>
                </a:cubicBezTo>
                <a:cubicBezTo>
                  <a:pt x="527" y="268"/>
                  <a:pt x="525" y="272"/>
                  <a:pt x="526" y="274"/>
                </a:cubicBezTo>
                <a:cubicBezTo>
                  <a:pt x="527" y="276"/>
                  <a:pt x="533" y="277"/>
                  <a:pt x="535" y="278"/>
                </a:cubicBezTo>
                <a:cubicBezTo>
                  <a:pt x="536" y="279"/>
                  <a:pt x="538" y="282"/>
                  <a:pt x="539" y="283"/>
                </a:cubicBezTo>
                <a:cubicBezTo>
                  <a:pt x="541" y="285"/>
                  <a:pt x="547" y="290"/>
                  <a:pt x="551" y="291"/>
                </a:cubicBezTo>
                <a:cubicBezTo>
                  <a:pt x="554" y="293"/>
                  <a:pt x="561" y="295"/>
                  <a:pt x="565" y="298"/>
                </a:cubicBezTo>
                <a:cubicBezTo>
                  <a:pt x="567" y="299"/>
                  <a:pt x="572" y="304"/>
                  <a:pt x="574" y="306"/>
                </a:cubicBezTo>
                <a:cubicBezTo>
                  <a:pt x="577" y="309"/>
                  <a:pt x="583" y="314"/>
                  <a:pt x="586" y="316"/>
                </a:cubicBezTo>
                <a:cubicBezTo>
                  <a:pt x="588" y="318"/>
                  <a:pt x="591" y="323"/>
                  <a:pt x="593" y="325"/>
                </a:cubicBezTo>
                <a:cubicBezTo>
                  <a:pt x="594" y="326"/>
                  <a:pt x="597" y="328"/>
                  <a:pt x="598" y="329"/>
                </a:cubicBezTo>
                <a:cubicBezTo>
                  <a:pt x="600" y="331"/>
                  <a:pt x="604" y="335"/>
                  <a:pt x="605" y="338"/>
                </a:cubicBezTo>
                <a:cubicBezTo>
                  <a:pt x="605" y="340"/>
                  <a:pt x="605" y="344"/>
                  <a:pt x="605" y="346"/>
                </a:cubicBezTo>
                <a:cubicBezTo>
                  <a:pt x="606" y="348"/>
                  <a:pt x="608" y="352"/>
                  <a:pt x="609" y="354"/>
                </a:cubicBezTo>
                <a:cubicBezTo>
                  <a:pt x="610" y="355"/>
                  <a:pt x="613" y="357"/>
                  <a:pt x="614" y="359"/>
                </a:cubicBezTo>
                <a:cubicBezTo>
                  <a:pt x="615" y="361"/>
                  <a:pt x="615" y="365"/>
                  <a:pt x="615" y="367"/>
                </a:cubicBezTo>
                <a:cubicBezTo>
                  <a:pt x="614" y="369"/>
                  <a:pt x="611" y="371"/>
                  <a:pt x="610" y="372"/>
                </a:cubicBezTo>
                <a:cubicBezTo>
                  <a:pt x="609" y="374"/>
                  <a:pt x="609" y="379"/>
                  <a:pt x="608" y="381"/>
                </a:cubicBezTo>
                <a:cubicBezTo>
                  <a:pt x="608" y="382"/>
                  <a:pt x="606" y="384"/>
                  <a:pt x="606" y="385"/>
                </a:cubicBezTo>
                <a:cubicBezTo>
                  <a:pt x="605" y="386"/>
                  <a:pt x="606" y="388"/>
                  <a:pt x="606" y="390"/>
                </a:cubicBezTo>
                <a:cubicBezTo>
                  <a:pt x="605" y="391"/>
                  <a:pt x="601" y="391"/>
                  <a:pt x="600" y="392"/>
                </a:cubicBezTo>
                <a:cubicBezTo>
                  <a:pt x="599" y="394"/>
                  <a:pt x="599" y="399"/>
                  <a:pt x="599" y="401"/>
                </a:cubicBezTo>
                <a:cubicBezTo>
                  <a:pt x="598" y="403"/>
                  <a:pt x="597" y="407"/>
                  <a:pt x="598" y="408"/>
                </a:cubicBezTo>
                <a:cubicBezTo>
                  <a:pt x="598" y="410"/>
                  <a:pt x="600" y="412"/>
                  <a:pt x="601" y="414"/>
                </a:cubicBezTo>
                <a:cubicBezTo>
                  <a:pt x="601" y="416"/>
                  <a:pt x="600" y="421"/>
                  <a:pt x="600" y="423"/>
                </a:cubicBezTo>
                <a:cubicBezTo>
                  <a:pt x="600" y="425"/>
                  <a:pt x="601" y="428"/>
                  <a:pt x="601" y="430"/>
                </a:cubicBezTo>
                <a:cubicBezTo>
                  <a:pt x="601" y="432"/>
                  <a:pt x="601" y="436"/>
                  <a:pt x="599" y="438"/>
                </a:cubicBezTo>
                <a:cubicBezTo>
                  <a:pt x="598" y="438"/>
                  <a:pt x="596" y="439"/>
                  <a:pt x="595" y="439"/>
                </a:cubicBezTo>
                <a:cubicBezTo>
                  <a:pt x="594" y="438"/>
                  <a:pt x="591" y="438"/>
                  <a:pt x="590" y="437"/>
                </a:cubicBezTo>
                <a:cubicBezTo>
                  <a:pt x="589" y="436"/>
                  <a:pt x="587" y="432"/>
                  <a:pt x="585" y="431"/>
                </a:cubicBezTo>
                <a:cubicBezTo>
                  <a:pt x="584" y="430"/>
                  <a:pt x="581" y="429"/>
                  <a:pt x="580" y="429"/>
                </a:cubicBezTo>
                <a:cubicBezTo>
                  <a:pt x="578" y="428"/>
                  <a:pt x="573" y="429"/>
                  <a:pt x="571" y="430"/>
                </a:cubicBezTo>
                <a:cubicBezTo>
                  <a:pt x="570" y="430"/>
                  <a:pt x="569" y="432"/>
                  <a:pt x="568" y="432"/>
                </a:cubicBezTo>
                <a:cubicBezTo>
                  <a:pt x="566" y="431"/>
                  <a:pt x="563" y="426"/>
                  <a:pt x="561" y="425"/>
                </a:cubicBezTo>
                <a:cubicBezTo>
                  <a:pt x="559" y="423"/>
                  <a:pt x="555" y="421"/>
                  <a:pt x="553" y="420"/>
                </a:cubicBezTo>
                <a:cubicBezTo>
                  <a:pt x="551" y="420"/>
                  <a:pt x="549" y="419"/>
                  <a:pt x="547" y="418"/>
                </a:cubicBezTo>
                <a:cubicBezTo>
                  <a:pt x="545" y="416"/>
                  <a:pt x="540" y="412"/>
                  <a:pt x="539" y="409"/>
                </a:cubicBezTo>
                <a:cubicBezTo>
                  <a:pt x="538" y="409"/>
                  <a:pt x="538" y="406"/>
                  <a:pt x="538" y="406"/>
                </a:cubicBezTo>
                <a:cubicBezTo>
                  <a:pt x="537" y="405"/>
                  <a:pt x="535" y="405"/>
                  <a:pt x="534" y="404"/>
                </a:cubicBezTo>
                <a:cubicBezTo>
                  <a:pt x="533" y="403"/>
                  <a:pt x="530" y="400"/>
                  <a:pt x="531" y="399"/>
                </a:cubicBezTo>
                <a:cubicBezTo>
                  <a:pt x="531" y="398"/>
                  <a:pt x="533" y="399"/>
                  <a:pt x="534" y="398"/>
                </a:cubicBezTo>
                <a:cubicBezTo>
                  <a:pt x="535" y="397"/>
                  <a:pt x="534" y="394"/>
                  <a:pt x="533" y="392"/>
                </a:cubicBezTo>
                <a:cubicBezTo>
                  <a:pt x="533" y="391"/>
                  <a:pt x="531" y="389"/>
                  <a:pt x="531" y="388"/>
                </a:cubicBezTo>
                <a:cubicBezTo>
                  <a:pt x="531" y="386"/>
                  <a:pt x="532" y="382"/>
                  <a:pt x="531" y="380"/>
                </a:cubicBezTo>
                <a:cubicBezTo>
                  <a:pt x="531" y="378"/>
                  <a:pt x="528" y="374"/>
                  <a:pt x="527" y="372"/>
                </a:cubicBezTo>
                <a:cubicBezTo>
                  <a:pt x="527" y="370"/>
                  <a:pt x="526" y="367"/>
                  <a:pt x="525" y="366"/>
                </a:cubicBezTo>
                <a:cubicBezTo>
                  <a:pt x="524" y="365"/>
                  <a:pt x="522" y="364"/>
                  <a:pt x="521" y="364"/>
                </a:cubicBezTo>
                <a:cubicBezTo>
                  <a:pt x="520" y="364"/>
                  <a:pt x="518" y="366"/>
                  <a:pt x="517" y="365"/>
                </a:cubicBezTo>
                <a:cubicBezTo>
                  <a:pt x="516" y="364"/>
                  <a:pt x="517" y="360"/>
                  <a:pt x="517" y="359"/>
                </a:cubicBezTo>
                <a:cubicBezTo>
                  <a:pt x="517" y="357"/>
                  <a:pt x="516" y="354"/>
                  <a:pt x="516" y="352"/>
                </a:cubicBezTo>
                <a:cubicBezTo>
                  <a:pt x="515" y="350"/>
                  <a:pt x="513" y="348"/>
                  <a:pt x="513" y="346"/>
                </a:cubicBezTo>
                <a:cubicBezTo>
                  <a:pt x="513" y="345"/>
                  <a:pt x="514" y="344"/>
                  <a:pt x="514" y="344"/>
                </a:cubicBezTo>
                <a:cubicBezTo>
                  <a:pt x="513" y="342"/>
                  <a:pt x="509" y="343"/>
                  <a:pt x="508" y="342"/>
                </a:cubicBezTo>
                <a:cubicBezTo>
                  <a:pt x="507" y="342"/>
                  <a:pt x="507" y="339"/>
                  <a:pt x="506" y="338"/>
                </a:cubicBezTo>
                <a:cubicBezTo>
                  <a:pt x="505" y="338"/>
                  <a:pt x="504" y="340"/>
                  <a:pt x="503" y="340"/>
                </a:cubicBezTo>
                <a:cubicBezTo>
                  <a:pt x="501" y="341"/>
                  <a:pt x="497" y="339"/>
                  <a:pt x="495" y="338"/>
                </a:cubicBezTo>
                <a:cubicBezTo>
                  <a:pt x="492" y="338"/>
                  <a:pt x="487" y="339"/>
                  <a:pt x="485" y="338"/>
                </a:cubicBezTo>
                <a:cubicBezTo>
                  <a:pt x="484" y="338"/>
                  <a:pt x="482" y="336"/>
                  <a:pt x="481" y="336"/>
                </a:cubicBezTo>
                <a:cubicBezTo>
                  <a:pt x="480" y="336"/>
                  <a:pt x="477" y="337"/>
                  <a:pt x="476" y="338"/>
                </a:cubicBezTo>
                <a:cubicBezTo>
                  <a:pt x="474" y="338"/>
                  <a:pt x="468" y="338"/>
                  <a:pt x="466" y="338"/>
                </a:cubicBezTo>
                <a:cubicBezTo>
                  <a:pt x="465" y="339"/>
                  <a:pt x="463" y="340"/>
                  <a:pt x="462" y="340"/>
                </a:cubicBezTo>
                <a:cubicBezTo>
                  <a:pt x="460" y="341"/>
                  <a:pt x="454" y="340"/>
                  <a:pt x="452" y="340"/>
                </a:cubicBezTo>
                <a:cubicBezTo>
                  <a:pt x="451" y="341"/>
                  <a:pt x="449" y="342"/>
                  <a:pt x="448" y="342"/>
                </a:cubicBezTo>
                <a:cubicBezTo>
                  <a:pt x="447" y="341"/>
                  <a:pt x="445" y="339"/>
                  <a:pt x="444" y="339"/>
                </a:cubicBezTo>
                <a:cubicBezTo>
                  <a:pt x="443" y="338"/>
                  <a:pt x="440" y="339"/>
                  <a:pt x="439" y="339"/>
                </a:cubicBezTo>
                <a:cubicBezTo>
                  <a:pt x="438" y="338"/>
                  <a:pt x="436" y="335"/>
                  <a:pt x="435" y="335"/>
                </a:cubicBezTo>
                <a:cubicBezTo>
                  <a:pt x="433" y="334"/>
                  <a:pt x="431" y="335"/>
                  <a:pt x="430" y="335"/>
                </a:cubicBezTo>
                <a:cubicBezTo>
                  <a:pt x="429" y="335"/>
                  <a:pt x="427" y="333"/>
                  <a:pt x="426" y="332"/>
                </a:cubicBezTo>
                <a:cubicBezTo>
                  <a:pt x="424" y="331"/>
                  <a:pt x="420" y="328"/>
                  <a:pt x="418" y="328"/>
                </a:cubicBezTo>
                <a:cubicBezTo>
                  <a:pt x="417" y="327"/>
                  <a:pt x="414" y="328"/>
                  <a:pt x="412" y="328"/>
                </a:cubicBezTo>
                <a:cubicBezTo>
                  <a:pt x="410" y="327"/>
                  <a:pt x="406" y="324"/>
                  <a:pt x="404" y="324"/>
                </a:cubicBezTo>
                <a:cubicBezTo>
                  <a:pt x="402" y="323"/>
                  <a:pt x="399" y="323"/>
                  <a:pt x="398" y="324"/>
                </a:cubicBezTo>
                <a:cubicBezTo>
                  <a:pt x="397" y="324"/>
                  <a:pt x="396" y="326"/>
                  <a:pt x="395" y="326"/>
                </a:cubicBezTo>
                <a:cubicBezTo>
                  <a:pt x="394" y="325"/>
                  <a:pt x="394" y="322"/>
                  <a:pt x="394" y="321"/>
                </a:cubicBezTo>
                <a:cubicBezTo>
                  <a:pt x="394" y="320"/>
                  <a:pt x="394" y="319"/>
                  <a:pt x="394" y="319"/>
                </a:cubicBezTo>
                <a:cubicBezTo>
                  <a:pt x="395" y="318"/>
                  <a:pt x="399" y="318"/>
                  <a:pt x="400" y="317"/>
                </a:cubicBezTo>
                <a:cubicBezTo>
                  <a:pt x="400" y="317"/>
                  <a:pt x="400" y="315"/>
                  <a:pt x="400" y="315"/>
                </a:cubicBezTo>
                <a:cubicBezTo>
                  <a:pt x="400" y="314"/>
                  <a:pt x="399" y="312"/>
                  <a:pt x="399" y="311"/>
                </a:cubicBezTo>
                <a:cubicBezTo>
                  <a:pt x="399" y="310"/>
                  <a:pt x="400" y="308"/>
                  <a:pt x="401" y="308"/>
                </a:cubicBezTo>
                <a:cubicBezTo>
                  <a:pt x="402" y="307"/>
                  <a:pt x="406" y="309"/>
                  <a:pt x="408" y="308"/>
                </a:cubicBezTo>
                <a:cubicBezTo>
                  <a:pt x="409" y="308"/>
                  <a:pt x="412" y="308"/>
                  <a:pt x="413" y="308"/>
                </a:cubicBezTo>
                <a:cubicBezTo>
                  <a:pt x="413" y="307"/>
                  <a:pt x="414" y="305"/>
                  <a:pt x="414" y="304"/>
                </a:cubicBezTo>
                <a:cubicBezTo>
                  <a:pt x="414" y="303"/>
                  <a:pt x="413" y="300"/>
                  <a:pt x="412" y="299"/>
                </a:cubicBezTo>
                <a:cubicBezTo>
                  <a:pt x="411" y="299"/>
                  <a:pt x="409" y="300"/>
                  <a:pt x="408" y="300"/>
                </a:cubicBezTo>
                <a:cubicBezTo>
                  <a:pt x="406" y="301"/>
                  <a:pt x="403" y="299"/>
                  <a:pt x="401" y="300"/>
                </a:cubicBezTo>
                <a:cubicBezTo>
                  <a:pt x="400" y="300"/>
                  <a:pt x="399" y="302"/>
                  <a:pt x="398" y="302"/>
                </a:cubicBezTo>
                <a:cubicBezTo>
                  <a:pt x="397" y="303"/>
                  <a:pt x="395" y="305"/>
                  <a:pt x="394" y="306"/>
                </a:cubicBezTo>
                <a:cubicBezTo>
                  <a:pt x="393" y="307"/>
                  <a:pt x="390" y="307"/>
                  <a:pt x="388" y="306"/>
                </a:cubicBezTo>
                <a:cubicBezTo>
                  <a:pt x="387" y="305"/>
                  <a:pt x="387" y="301"/>
                  <a:pt x="386" y="300"/>
                </a:cubicBezTo>
                <a:cubicBezTo>
                  <a:pt x="385" y="299"/>
                  <a:pt x="380" y="299"/>
                  <a:pt x="378" y="299"/>
                </a:cubicBezTo>
                <a:cubicBezTo>
                  <a:pt x="376" y="299"/>
                  <a:pt x="370" y="300"/>
                  <a:pt x="367" y="301"/>
                </a:cubicBezTo>
                <a:cubicBezTo>
                  <a:pt x="364" y="302"/>
                  <a:pt x="359" y="305"/>
                  <a:pt x="357" y="307"/>
                </a:cubicBezTo>
                <a:cubicBezTo>
                  <a:pt x="353" y="309"/>
                  <a:pt x="348" y="316"/>
                  <a:pt x="346" y="320"/>
                </a:cubicBezTo>
                <a:cubicBezTo>
                  <a:pt x="345" y="321"/>
                  <a:pt x="344" y="322"/>
                  <a:pt x="343" y="324"/>
                </a:cubicBezTo>
                <a:cubicBezTo>
                  <a:pt x="342" y="322"/>
                  <a:pt x="340" y="320"/>
                  <a:pt x="339" y="319"/>
                </a:cubicBezTo>
                <a:cubicBezTo>
                  <a:pt x="338" y="317"/>
                  <a:pt x="334" y="312"/>
                  <a:pt x="332" y="311"/>
                </a:cubicBezTo>
                <a:cubicBezTo>
                  <a:pt x="330" y="311"/>
                  <a:pt x="326" y="312"/>
                  <a:pt x="324" y="311"/>
                </a:cubicBezTo>
                <a:cubicBezTo>
                  <a:pt x="322" y="310"/>
                  <a:pt x="318" y="306"/>
                  <a:pt x="317" y="304"/>
                </a:cubicBezTo>
                <a:cubicBezTo>
                  <a:pt x="316" y="303"/>
                  <a:pt x="315" y="299"/>
                  <a:pt x="315" y="298"/>
                </a:cubicBezTo>
                <a:cubicBezTo>
                  <a:pt x="315" y="296"/>
                  <a:pt x="316" y="293"/>
                  <a:pt x="316" y="292"/>
                </a:cubicBezTo>
                <a:cubicBezTo>
                  <a:pt x="317" y="291"/>
                  <a:pt x="317" y="288"/>
                  <a:pt x="316" y="287"/>
                </a:cubicBezTo>
                <a:cubicBezTo>
                  <a:pt x="316" y="286"/>
                  <a:pt x="313" y="285"/>
                  <a:pt x="312" y="284"/>
                </a:cubicBezTo>
                <a:cubicBezTo>
                  <a:pt x="311" y="282"/>
                  <a:pt x="310" y="279"/>
                  <a:pt x="310" y="277"/>
                </a:cubicBezTo>
                <a:cubicBezTo>
                  <a:pt x="311" y="275"/>
                  <a:pt x="312" y="273"/>
                  <a:pt x="313" y="271"/>
                </a:cubicBezTo>
                <a:cubicBezTo>
                  <a:pt x="313" y="269"/>
                  <a:pt x="315" y="266"/>
                  <a:pt x="314" y="264"/>
                </a:cubicBezTo>
                <a:cubicBezTo>
                  <a:pt x="314" y="262"/>
                  <a:pt x="311" y="259"/>
                  <a:pt x="309" y="258"/>
                </a:cubicBezTo>
                <a:cubicBezTo>
                  <a:pt x="308" y="257"/>
                  <a:pt x="305" y="257"/>
                  <a:pt x="304" y="258"/>
                </a:cubicBezTo>
                <a:cubicBezTo>
                  <a:pt x="302" y="259"/>
                  <a:pt x="301" y="264"/>
                  <a:pt x="299" y="265"/>
                </a:cubicBezTo>
                <a:cubicBezTo>
                  <a:pt x="297" y="266"/>
                  <a:pt x="293" y="266"/>
                  <a:pt x="291" y="265"/>
                </a:cubicBezTo>
                <a:cubicBezTo>
                  <a:pt x="289" y="264"/>
                  <a:pt x="288" y="259"/>
                  <a:pt x="286" y="258"/>
                </a:cubicBezTo>
                <a:cubicBezTo>
                  <a:pt x="285" y="257"/>
                  <a:pt x="283" y="258"/>
                  <a:pt x="281" y="258"/>
                </a:cubicBezTo>
                <a:cubicBezTo>
                  <a:pt x="280" y="258"/>
                  <a:pt x="278" y="261"/>
                  <a:pt x="277" y="262"/>
                </a:cubicBezTo>
                <a:cubicBezTo>
                  <a:pt x="276" y="263"/>
                  <a:pt x="276" y="267"/>
                  <a:pt x="275" y="268"/>
                </a:cubicBezTo>
                <a:cubicBezTo>
                  <a:pt x="275" y="270"/>
                  <a:pt x="273" y="273"/>
                  <a:pt x="271" y="273"/>
                </a:cubicBezTo>
                <a:cubicBezTo>
                  <a:pt x="269" y="273"/>
                  <a:pt x="265" y="269"/>
                  <a:pt x="263" y="267"/>
                </a:cubicBezTo>
                <a:cubicBezTo>
                  <a:pt x="261" y="265"/>
                  <a:pt x="259" y="260"/>
                  <a:pt x="256" y="258"/>
                </a:cubicBezTo>
                <a:cubicBezTo>
                  <a:pt x="254" y="256"/>
                  <a:pt x="248" y="254"/>
                  <a:pt x="246" y="253"/>
                </a:cubicBezTo>
                <a:cubicBezTo>
                  <a:pt x="243" y="252"/>
                  <a:pt x="236" y="251"/>
                  <a:pt x="234" y="249"/>
                </a:cubicBezTo>
                <a:cubicBezTo>
                  <a:pt x="232" y="248"/>
                  <a:pt x="228" y="246"/>
                  <a:pt x="227" y="244"/>
                </a:cubicBezTo>
                <a:cubicBezTo>
                  <a:pt x="226" y="241"/>
                  <a:pt x="228" y="235"/>
                  <a:pt x="227" y="232"/>
                </a:cubicBezTo>
                <a:cubicBezTo>
                  <a:pt x="227" y="230"/>
                  <a:pt x="227" y="227"/>
                  <a:pt x="226" y="226"/>
                </a:cubicBezTo>
                <a:cubicBezTo>
                  <a:pt x="224" y="224"/>
                  <a:pt x="221" y="221"/>
                  <a:pt x="219" y="221"/>
                </a:cubicBezTo>
                <a:cubicBezTo>
                  <a:pt x="217" y="221"/>
                  <a:pt x="214" y="223"/>
                  <a:pt x="213" y="224"/>
                </a:cubicBezTo>
                <a:cubicBezTo>
                  <a:pt x="212" y="226"/>
                  <a:pt x="214" y="230"/>
                  <a:pt x="213" y="232"/>
                </a:cubicBezTo>
                <a:cubicBezTo>
                  <a:pt x="212" y="233"/>
                  <a:pt x="208" y="233"/>
                  <a:pt x="207" y="233"/>
                </a:cubicBezTo>
                <a:cubicBezTo>
                  <a:pt x="205" y="232"/>
                  <a:pt x="205" y="227"/>
                  <a:pt x="204" y="226"/>
                </a:cubicBezTo>
                <a:cubicBezTo>
                  <a:pt x="202" y="224"/>
                  <a:pt x="198" y="223"/>
                  <a:pt x="196" y="222"/>
                </a:cubicBezTo>
                <a:cubicBezTo>
                  <a:pt x="194" y="222"/>
                  <a:pt x="190" y="222"/>
                  <a:pt x="189" y="221"/>
                </a:cubicBezTo>
                <a:cubicBezTo>
                  <a:pt x="188" y="220"/>
                  <a:pt x="186" y="216"/>
                  <a:pt x="186" y="215"/>
                </a:cubicBezTo>
                <a:cubicBezTo>
                  <a:pt x="187" y="213"/>
                  <a:pt x="190" y="212"/>
                  <a:pt x="191" y="211"/>
                </a:cubicBezTo>
                <a:cubicBezTo>
                  <a:pt x="192" y="209"/>
                  <a:pt x="193" y="206"/>
                  <a:pt x="193" y="204"/>
                </a:cubicBezTo>
                <a:cubicBezTo>
                  <a:pt x="193" y="202"/>
                  <a:pt x="193" y="198"/>
                  <a:pt x="193" y="196"/>
                </a:cubicBezTo>
                <a:cubicBezTo>
                  <a:pt x="192" y="194"/>
                  <a:pt x="189" y="190"/>
                  <a:pt x="187" y="188"/>
                </a:cubicBezTo>
                <a:cubicBezTo>
                  <a:pt x="184" y="186"/>
                  <a:pt x="179" y="183"/>
                  <a:pt x="176" y="182"/>
                </a:cubicBezTo>
                <a:cubicBezTo>
                  <a:pt x="173" y="181"/>
                  <a:pt x="168" y="180"/>
                  <a:pt x="166" y="180"/>
                </a:cubicBezTo>
                <a:cubicBezTo>
                  <a:pt x="164" y="181"/>
                  <a:pt x="161" y="182"/>
                  <a:pt x="160" y="183"/>
                </a:cubicBezTo>
                <a:cubicBezTo>
                  <a:pt x="159" y="184"/>
                  <a:pt x="159" y="187"/>
                  <a:pt x="158" y="189"/>
                </a:cubicBezTo>
                <a:cubicBezTo>
                  <a:pt x="157" y="190"/>
                  <a:pt x="152" y="193"/>
                  <a:pt x="151" y="195"/>
                </a:cubicBezTo>
                <a:cubicBezTo>
                  <a:pt x="150" y="196"/>
                  <a:pt x="151" y="198"/>
                  <a:pt x="150" y="199"/>
                </a:cubicBezTo>
                <a:cubicBezTo>
                  <a:pt x="149" y="200"/>
                  <a:pt x="146" y="201"/>
                  <a:pt x="145" y="201"/>
                </a:cubicBezTo>
                <a:cubicBezTo>
                  <a:pt x="143" y="200"/>
                  <a:pt x="144" y="196"/>
                  <a:pt x="143" y="195"/>
                </a:cubicBezTo>
                <a:cubicBezTo>
                  <a:pt x="142" y="193"/>
                  <a:pt x="139" y="191"/>
                  <a:pt x="137" y="191"/>
                </a:cubicBezTo>
                <a:cubicBezTo>
                  <a:pt x="135" y="191"/>
                  <a:pt x="131" y="194"/>
                  <a:pt x="130" y="196"/>
                </a:cubicBezTo>
                <a:cubicBezTo>
                  <a:pt x="128" y="197"/>
                  <a:pt x="124" y="200"/>
                  <a:pt x="121" y="201"/>
                </a:cubicBezTo>
                <a:cubicBezTo>
                  <a:pt x="120" y="202"/>
                  <a:pt x="118" y="202"/>
                  <a:pt x="116" y="202"/>
                </a:cubicBezTo>
                <a:cubicBezTo>
                  <a:pt x="114" y="202"/>
                  <a:pt x="113" y="202"/>
                  <a:pt x="112" y="202"/>
                </a:cubicBezTo>
                <a:cubicBezTo>
                  <a:pt x="110" y="201"/>
                  <a:pt x="106" y="199"/>
                  <a:pt x="104" y="198"/>
                </a:cubicBezTo>
                <a:cubicBezTo>
                  <a:pt x="101" y="197"/>
                  <a:pt x="97" y="192"/>
                  <a:pt x="93" y="192"/>
                </a:cubicBezTo>
                <a:cubicBezTo>
                  <a:pt x="92" y="192"/>
                  <a:pt x="89" y="194"/>
                  <a:pt x="87" y="195"/>
                </a:cubicBezTo>
                <a:cubicBezTo>
                  <a:pt x="85" y="195"/>
                  <a:pt x="81" y="198"/>
                  <a:pt x="79" y="198"/>
                </a:cubicBezTo>
                <a:cubicBezTo>
                  <a:pt x="76" y="198"/>
                  <a:pt x="70" y="196"/>
                  <a:pt x="68" y="195"/>
                </a:cubicBezTo>
                <a:cubicBezTo>
                  <a:pt x="66" y="193"/>
                  <a:pt x="66" y="187"/>
                  <a:pt x="64" y="184"/>
                </a:cubicBezTo>
                <a:cubicBezTo>
                  <a:pt x="63" y="183"/>
                  <a:pt x="60" y="180"/>
                  <a:pt x="60" y="179"/>
                </a:cubicBezTo>
                <a:cubicBezTo>
                  <a:pt x="59" y="176"/>
                  <a:pt x="61" y="170"/>
                  <a:pt x="61" y="167"/>
                </a:cubicBezTo>
                <a:cubicBezTo>
                  <a:pt x="60" y="164"/>
                  <a:pt x="59" y="159"/>
                  <a:pt x="57" y="157"/>
                </a:cubicBezTo>
                <a:cubicBezTo>
                  <a:pt x="55" y="156"/>
                  <a:pt x="51" y="158"/>
                  <a:pt x="49" y="157"/>
                </a:cubicBezTo>
                <a:cubicBezTo>
                  <a:pt x="46" y="157"/>
                  <a:pt x="41" y="155"/>
                  <a:pt x="39" y="154"/>
                </a:cubicBezTo>
                <a:cubicBezTo>
                  <a:pt x="38" y="153"/>
                  <a:pt x="35" y="151"/>
                  <a:pt x="34" y="150"/>
                </a:cubicBezTo>
                <a:cubicBezTo>
                  <a:pt x="32" y="147"/>
                  <a:pt x="31" y="140"/>
                  <a:pt x="32" y="137"/>
                </a:cubicBezTo>
                <a:cubicBezTo>
                  <a:pt x="33" y="136"/>
                  <a:pt x="38" y="137"/>
                  <a:pt x="39" y="135"/>
                </a:cubicBezTo>
                <a:cubicBezTo>
                  <a:pt x="40" y="133"/>
                  <a:pt x="36" y="127"/>
                  <a:pt x="35" y="125"/>
                </a:cubicBezTo>
                <a:cubicBezTo>
                  <a:pt x="33" y="123"/>
                  <a:pt x="28" y="121"/>
                  <a:pt x="26" y="120"/>
                </a:cubicBezTo>
                <a:cubicBezTo>
                  <a:pt x="24" y="119"/>
                  <a:pt x="19" y="120"/>
                  <a:pt x="17" y="118"/>
                </a:cubicBezTo>
                <a:close/>
              </a:path>
            </a:pathLst>
          </a:custGeom>
          <a:solidFill>
            <a:schemeClr val="accent1">
              <a:lumMod val="60000"/>
              <a:lumOff val="40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dirty="0">
              <a:solidFill>
                <a:srgbClr val="000000"/>
              </a:solidFill>
            </a:endParaRPr>
          </a:p>
        </p:txBody>
      </p:sp>
      <p:sp>
        <p:nvSpPr>
          <p:cNvPr id="69" name="Freeform 50">
            <a:extLst>
              <a:ext uri="{FF2B5EF4-FFF2-40B4-BE49-F238E27FC236}">
                <a16:creationId xmlns="" xmlns:a16="http://schemas.microsoft.com/office/drawing/2014/main" id="{C93F4290-29DA-4447-9467-9171D709F710}"/>
              </a:ext>
            </a:extLst>
          </p:cNvPr>
          <p:cNvSpPr>
            <a:spLocks/>
          </p:cNvSpPr>
          <p:nvPr/>
        </p:nvSpPr>
        <p:spPr bwMode="auto">
          <a:xfrm>
            <a:off x="9811748" y="4413105"/>
            <a:ext cx="703218" cy="1338304"/>
          </a:xfrm>
          <a:custGeom>
            <a:avLst/>
            <a:gdLst/>
            <a:ahLst/>
            <a:cxnLst>
              <a:cxn ang="0">
                <a:pos x="252" y="238"/>
              </a:cxn>
              <a:cxn ang="0">
                <a:pos x="247" y="253"/>
              </a:cxn>
              <a:cxn ang="0">
                <a:pos x="240" y="261"/>
              </a:cxn>
              <a:cxn ang="0">
                <a:pos x="231" y="258"/>
              </a:cxn>
              <a:cxn ang="0">
                <a:pos x="224" y="256"/>
              </a:cxn>
              <a:cxn ang="0">
                <a:pos x="205" y="257"/>
              </a:cxn>
              <a:cxn ang="0">
                <a:pos x="154" y="292"/>
              </a:cxn>
              <a:cxn ang="0">
                <a:pos x="149" y="312"/>
              </a:cxn>
              <a:cxn ang="0">
                <a:pos x="158" y="349"/>
              </a:cxn>
              <a:cxn ang="0">
                <a:pos x="156" y="377"/>
              </a:cxn>
              <a:cxn ang="0">
                <a:pos x="125" y="398"/>
              </a:cxn>
              <a:cxn ang="0">
                <a:pos x="96" y="459"/>
              </a:cxn>
              <a:cxn ang="0">
                <a:pos x="61" y="487"/>
              </a:cxn>
              <a:cxn ang="0">
                <a:pos x="17" y="484"/>
              </a:cxn>
              <a:cxn ang="0">
                <a:pos x="10" y="442"/>
              </a:cxn>
              <a:cxn ang="0">
                <a:pos x="16" y="418"/>
              </a:cxn>
              <a:cxn ang="0">
                <a:pos x="39" y="389"/>
              </a:cxn>
              <a:cxn ang="0">
                <a:pos x="46" y="352"/>
              </a:cxn>
              <a:cxn ang="0">
                <a:pos x="32" y="331"/>
              </a:cxn>
              <a:cxn ang="0">
                <a:pos x="59" y="311"/>
              </a:cxn>
              <a:cxn ang="0">
                <a:pos x="89" y="299"/>
              </a:cxn>
              <a:cxn ang="0">
                <a:pos x="83" y="262"/>
              </a:cxn>
              <a:cxn ang="0">
                <a:pos x="67" y="234"/>
              </a:cxn>
              <a:cxn ang="0">
                <a:pos x="58" y="188"/>
              </a:cxn>
              <a:cxn ang="0">
                <a:pos x="36" y="145"/>
              </a:cxn>
              <a:cxn ang="0">
                <a:pos x="14" y="112"/>
              </a:cxn>
              <a:cxn ang="0">
                <a:pos x="6" y="86"/>
              </a:cxn>
              <a:cxn ang="0">
                <a:pos x="2" y="69"/>
              </a:cxn>
              <a:cxn ang="0">
                <a:pos x="10" y="50"/>
              </a:cxn>
              <a:cxn ang="0">
                <a:pos x="24" y="41"/>
              </a:cxn>
              <a:cxn ang="0">
                <a:pos x="46" y="34"/>
              </a:cxn>
              <a:cxn ang="0">
                <a:pos x="54" y="57"/>
              </a:cxn>
              <a:cxn ang="0">
                <a:pos x="81" y="46"/>
              </a:cxn>
              <a:cxn ang="0">
                <a:pos x="104" y="45"/>
              </a:cxn>
              <a:cxn ang="0">
                <a:pos x="109" y="23"/>
              </a:cxn>
              <a:cxn ang="0">
                <a:pos x="121" y="2"/>
              </a:cxn>
              <a:cxn ang="0">
                <a:pos x="139" y="5"/>
              </a:cxn>
              <a:cxn ang="0">
                <a:pos x="139" y="31"/>
              </a:cxn>
              <a:cxn ang="0">
                <a:pos x="131" y="57"/>
              </a:cxn>
              <a:cxn ang="0">
                <a:pos x="131" y="99"/>
              </a:cxn>
              <a:cxn ang="0">
                <a:pos x="162" y="107"/>
              </a:cxn>
              <a:cxn ang="0">
                <a:pos x="189" y="121"/>
              </a:cxn>
              <a:cxn ang="0">
                <a:pos x="217" y="133"/>
              </a:cxn>
              <a:cxn ang="0">
                <a:pos x="238" y="150"/>
              </a:cxn>
              <a:cxn ang="0">
                <a:pos x="236" y="170"/>
              </a:cxn>
              <a:cxn ang="0">
                <a:pos x="244" y="196"/>
              </a:cxn>
              <a:cxn ang="0">
                <a:pos x="246" y="219"/>
              </a:cxn>
              <a:cxn ang="0">
                <a:pos x="257" y="227"/>
              </a:cxn>
            </a:cxnLst>
            <a:rect l="0" t="0" r="r" b="b"/>
            <a:pathLst>
              <a:path w="259" h="494">
                <a:moveTo>
                  <a:pt x="259" y="228"/>
                </a:moveTo>
                <a:cubicBezTo>
                  <a:pt x="259" y="229"/>
                  <a:pt x="259" y="231"/>
                  <a:pt x="258" y="232"/>
                </a:cubicBezTo>
                <a:cubicBezTo>
                  <a:pt x="258" y="232"/>
                  <a:pt x="256" y="232"/>
                  <a:pt x="255" y="233"/>
                </a:cubicBezTo>
                <a:cubicBezTo>
                  <a:pt x="254" y="234"/>
                  <a:pt x="252" y="236"/>
                  <a:pt x="252" y="238"/>
                </a:cubicBezTo>
                <a:cubicBezTo>
                  <a:pt x="252" y="239"/>
                  <a:pt x="252" y="242"/>
                  <a:pt x="252" y="243"/>
                </a:cubicBezTo>
                <a:cubicBezTo>
                  <a:pt x="252" y="244"/>
                  <a:pt x="255" y="246"/>
                  <a:pt x="254" y="248"/>
                </a:cubicBezTo>
                <a:cubicBezTo>
                  <a:pt x="254" y="249"/>
                  <a:pt x="251" y="248"/>
                  <a:pt x="250" y="249"/>
                </a:cubicBezTo>
                <a:cubicBezTo>
                  <a:pt x="249" y="250"/>
                  <a:pt x="247" y="252"/>
                  <a:pt x="247" y="253"/>
                </a:cubicBezTo>
                <a:cubicBezTo>
                  <a:pt x="246" y="254"/>
                  <a:pt x="246" y="257"/>
                  <a:pt x="246" y="257"/>
                </a:cubicBezTo>
                <a:cubicBezTo>
                  <a:pt x="245" y="258"/>
                  <a:pt x="244" y="259"/>
                  <a:pt x="244" y="259"/>
                </a:cubicBezTo>
                <a:cubicBezTo>
                  <a:pt x="243" y="260"/>
                  <a:pt x="243" y="262"/>
                  <a:pt x="242" y="262"/>
                </a:cubicBezTo>
                <a:cubicBezTo>
                  <a:pt x="242" y="262"/>
                  <a:pt x="240" y="262"/>
                  <a:pt x="240" y="261"/>
                </a:cubicBezTo>
                <a:cubicBezTo>
                  <a:pt x="240" y="261"/>
                  <a:pt x="241" y="259"/>
                  <a:pt x="240" y="259"/>
                </a:cubicBezTo>
                <a:cubicBezTo>
                  <a:pt x="239" y="258"/>
                  <a:pt x="237" y="259"/>
                  <a:pt x="236" y="259"/>
                </a:cubicBezTo>
                <a:cubicBezTo>
                  <a:pt x="235" y="258"/>
                  <a:pt x="234" y="258"/>
                  <a:pt x="233" y="258"/>
                </a:cubicBezTo>
                <a:cubicBezTo>
                  <a:pt x="233" y="258"/>
                  <a:pt x="231" y="258"/>
                  <a:pt x="231" y="258"/>
                </a:cubicBezTo>
                <a:cubicBezTo>
                  <a:pt x="230" y="259"/>
                  <a:pt x="231" y="260"/>
                  <a:pt x="231" y="261"/>
                </a:cubicBezTo>
                <a:cubicBezTo>
                  <a:pt x="231" y="262"/>
                  <a:pt x="230" y="263"/>
                  <a:pt x="229" y="263"/>
                </a:cubicBezTo>
                <a:cubicBezTo>
                  <a:pt x="228" y="263"/>
                  <a:pt x="226" y="260"/>
                  <a:pt x="225" y="259"/>
                </a:cubicBezTo>
                <a:cubicBezTo>
                  <a:pt x="225" y="258"/>
                  <a:pt x="225" y="256"/>
                  <a:pt x="224" y="256"/>
                </a:cubicBezTo>
                <a:cubicBezTo>
                  <a:pt x="224" y="255"/>
                  <a:pt x="223" y="254"/>
                  <a:pt x="222" y="254"/>
                </a:cubicBezTo>
                <a:cubicBezTo>
                  <a:pt x="221" y="254"/>
                  <a:pt x="219" y="255"/>
                  <a:pt x="218" y="256"/>
                </a:cubicBezTo>
                <a:cubicBezTo>
                  <a:pt x="216" y="256"/>
                  <a:pt x="212" y="256"/>
                  <a:pt x="210" y="256"/>
                </a:cubicBezTo>
                <a:cubicBezTo>
                  <a:pt x="209" y="256"/>
                  <a:pt x="206" y="257"/>
                  <a:pt x="205" y="257"/>
                </a:cubicBezTo>
                <a:cubicBezTo>
                  <a:pt x="200" y="259"/>
                  <a:pt x="189" y="262"/>
                  <a:pt x="185" y="264"/>
                </a:cubicBezTo>
                <a:cubicBezTo>
                  <a:pt x="180" y="267"/>
                  <a:pt x="171" y="273"/>
                  <a:pt x="167" y="277"/>
                </a:cubicBezTo>
                <a:cubicBezTo>
                  <a:pt x="164" y="279"/>
                  <a:pt x="160" y="284"/>
                  <a:pt x="158" y="286"/>
                </a:cubicBezTo>
                <a:cubicBezTo>
                  <a:pt x="157" y="288"/>
                  <a:pt x="155" y="291"/>
                  <a:pt x="154" y="292"/>
                </a:cubicBezTo>
                <a:cubicBezTo>
                  <a:pt x="154" y="294"/>
                  <a:pt x="154" y="298"/>
                  <a:pt x="153" y="299"/>
                </a:cubicBezTo>
                <a:cubicBezTo>
                  <a:pt x="153" y="300"/>
                  <a:pt x="151" y="303"/>
                  <a:pt x="151" y="304"/>
                </a:cubicBezTo>
                <a:cubicBezTo>
                  <a:pt x="151" y="305"/>
                  <a:pt x="151" y="307"/>
                  <a:pt x="151" y="308"/>
                </a:cubicBezTo>
                <a:cubicBezTo>
                  <a:pt x="150" y="309"/>
                  <a:pt x="149" y="311"/>
                  <a:pt x="149" y="312"/>
                </a:cubicBezTo>
                <a:cubicBezTo>
                  <a:pt x="150" y="314"/>
                  <a:pt x="153" y="317"/>
                  <a:pt x="153" y="319"/>
                </a:cubicBezTo>
                <a:cubicBezTo>
                  <a:pt x="154" y="322"/>
                  <a:pt x="153" y="329"/>
                  <a:pt x="154" y="332"/>
                </a:cubicBezTo>
                <a:cubicBezTo>
                  <a:pt x="154" y="334"/>
                  <a:pt x="156" y="338"/>
                  <a:pt x="156" y="340"/>
                </a:cubicBezTo>
                <a:cubicBezTo>
                  <a:pt x="157" y="343"/>
                  <a:pt x="158" y="347"/>
                  <a:pt x="158" y="349"/>
                </a:cubicBezTo>
                <a:cubicBezTo>
                  <a:pt x="158" y="350"/>
                  <a:pt x="159" y="353"/>
                  <a:pt x="159" y="354"/>
                </a:cubicBezTo>
                <a:cubicBezTo>
                  <a:pt x="159" y="357"/>
                  <a:pt x="161" y="361"/>
                  <a:pt x="161" y="363"/>
                </a:cubicBezTo>
                <a:cubicBezTo>
                  <a:pt x="162" y="365"/>
                  <a:pt x="162" y="368"/>
                  <a:pt x="161" y="370"/>
                </a:cubicBezTo>
                <a:cubicBezTo>
                  <a:pt x="161" y="372"/>
                  <a:pt x="158" y="375"/>
                  <a:pt x="156" y="377"/>
                </a:cubicBezTo>
                <a:cubicBezTo>
                  <a:pt x="154" y="379"/>
                  <a:pt x="150" y="382"/>
                  <a:pt x="149" y="383"/>
                </a:cubicBezTo>
                <a:cubicBezTo>
                  <a:pt x="147" y="385"/>
                  <a:pt x="144" y="389"/>
                  <a:pt x="142" y="391"/>
                </a:cubicBezTo>
                <a:cubicBezTo>
                  <a:pt x="140" y="393"/>
                  <a:pt x="135" y="395"/>
                  <a:pt x="132" y="396"/>
                </a:cubicBezTo>
                <a:cubicBezTo>
                  <a:pt x="130" y="397"/>
                  <a:pt x="126" y="397"/>
                  <a:pt x="125" y="398"/>
                </a:cubicBezTo>
                <a:cubicBezTo>
                  <a:pt x="123" y="399"/>
                  <a:pt x="120" y="403"/>
                  <a:pt x="119" y="404"/>
                </a:cubicBezTo>
                <a:cubicBezTo>
                  <a:pt x="115" y="409"/>
                  <a:pt x="110" y="419"/>
                  <a:pt x="107" y="424"/>
                </a:cubicBezTo>
                <a:cubicBezTo>
                  <a:pt x="104" y="428"/>
                  <a:pt x="96" y="434"/>
                  <a:pt x="95" y="439"/>
                </a:cubicBezTo>
                <a:cubicBezTo>
                  <a:pt x="93" y="444"/>
                  <a:pt x="97" y="454"/>
                  <a:pt x="96" y="459"/>
                </a:cubicBezTo>
                <a:cubicBezTo>
                  <a:pt x="96" y="462"/>
                  <a:pt x="93" y="469"/>
                  <a:pt x="92" y="472"/>
                </a:cubicBezTo>
                <a:cubicBezTo>
                  <a:pt x="90" y="475"/>
                  <a:pt x="88" y="481"/>
                  <a:pt x="86" y="483"/>
                </a:cubicBezTo>
                <a:cubicBezTo>
                  <a:pt x="84" y="485"/>
                  <a:pt x="78" y="489"/>
                  <a:pt x="75" y="489"/>
                </a:cubicBezTo>
                <a:cubicBezTo>
                  <a:pt x="72" y="490"/>
                  <a:pt x="65" y="487"/>
                  <a:pt x="61" y="487"/>
                </a:cubicBezTo>
                <a:cubicBezTo>
                  <a:pt x="59" y="487"/>
                  <a:pt x="53" y="488"/>
                  <a:pt x="51" y="489"/>
                </a:cubicBezTo>
                <a:cubicBezTo>
                  <a:pt x="47" y="490"/>
                  <a:pt x="40" y="494"/>
                  <a:pt x="36" y="494"/>
                </a:cubicBezTo>
                <a:cubicBezTo>
                  <a:pt x="34" y="494"/>
                  <a:pt x="30" y="491"/>
                  <a:pt x="28" y="491"/>
                </a:cubicBezTo>
                <a:cubicBezTo>
                  <a:pt x="25" y="489"/>
                  <a:pt x="19" y="486"/>
                  <a:pt x="17" y="484"/>
                </a:cubicBezTo>
                <a:cubicBezTo>
                  <a:pt x="15" y="482"/>
                  <a:pt x="11" y="477"/>
                  <a:pt x="10" y="474"/>
                </a:cubicBezTo>
                <a:cubicBezTo>
                  <a:pt x="10" y="472"/>
                  <a:pt x="10" y="466"/>
                  <a:pt x="10" y="464"/>
                </a:cubicBezTo>
                <a:cubicBezTo>
                  <a:pt x="9" y="461"/>
                  <a:pt x="9" y="455"/>
                  <a:pt x="9" y="453"/>
                </a:cubicBezTo>
                <a:cubicBezTo>
                  <a:pt x="9" y="450"/>
                  <a:pt x="10" y="445"/>
                  <a:pt x="10" y="442"/>
                </a:cubicBezTo>
                <a:cubicBezTo>
                  <a:pt x="10" y="439"/>
                  <a:pt x="7" y="434"/>
                  <a:pt x="6" y="432"/>
                </a:cubicBezTo>
                <a:cubicBezTo>
                  <a:pt x="6" y="431"/>
                  <a:pt x="6" y="428"/>
                  <a:pt x="6" y="427"/>
                </a:cubicBezTo>
                <a:cubicBezTo>
                  <a:pt x="7" y="426"/>
                  <a:pt x="10" y="426"/>
                  <a:pt x="11" y="425"/>
                </a:cubicBezTo>
                <a:cubicBezTo>
                  <a:pt x="13" y="424"/>
                  <a:pt x="15" y="419"/>
                  <a:pt x="16" y="418"/>
                </a:cubicBezTo>
                <a:cubicBezTo>
                  <a:pt x="18" y="417"/>
                  <a:pt x="23" y="418"/>
                  <a:pt x="25" y="417"/>
                </a:cubicBezTo>
                <a:cubicBezTo>
                  <a:pt x="28" y="416"/>
                  <a:pt x="32" y="412"/>
                  <a:pt x="33" y="410"/>
                </a:cubicBezTo>
                <a:cubicBezTo>
                  <a:pt x="35" y="407"/>
                  <a:pt x="35" y="399"/>
                  <a:pt x="36" y="396"/>
                </a:cubicBezTo>
                <a:cubicBezTo>
                  <a:pt x="36" y="394"/>
                  <a:pt x="38" y="391"/>
                  <a:pt x="39" y="389"/>
                </a:cubicBezTo>
                <a:cubicBezTo>
                  <a:pt x="40" y="386"/>
                  <a:pt x="44" y="381"/>
                  <a:pt x="44" y="378"/>
                </a:cubicBezTo>
                <a:cubicBezTo>
                  <a:pt x="44" y="377"/>
                  <a:pt x="42" y="374"/>
                  <a:pt x="42" y="373"/>
                </a:cubicBezTo>
                <a:cubicBezTo>
                  <a:pt x="42" y="370"/>
                  <a:pt x="47" y="366"/>
                  <a:pt x="47" y="363"/>
                </a:cubicBezTo>
                <a:cubicBezTo>
                  <a:pt x="48" y="360"/>
                  <a:pt x="48" y="354"/>
                  <a:pt x="46" y="352"/>
                </a:cubicBezTo>
                <a:cubicBezTo>
                  <a:pt x="45" y="349"/>
                  <a:pt x="39" y="348"/>
                  <a:pt x="37" y="346"/>
                </a:cubicBezTo>
                <a:cubicBezTo>
                  <a:pt x="36" y="345"/>
                  <a:pt x="35" y="342"/>
                  <a:pt x="33" y="342"/>
                </a:cubicBezTo>
                <a:cubicBezTo>
                  <a:pt x="32" y="341"/>
                  <a:pt x="29" y="341"/>
                  <a:pt x="28" y="340"/>
                </a:cubicBezTo>
                <a:cubicBezTo>
                  <a:pt x="27" y="338"/>
                  <a:pt x="30" y="333"/>
                  <a:pt x="32" y="331"/>
                </a:cubicBezTo>
                <a:cubicBezTo>
                  <a:pt x="33" y="328"/>
                  <a:pt x="38" y="324"/>
                  <a:pt x="40" y="323"/>
                </a:cubicBezTo>
                <a:cubicBezTo>
                  <a:pt x="41" y="322"/>
                  <a:pt x="44" y="322"/>
                  <a:pt x="45" y="321"/>
                </a:cubicBezTo>
                <a:cubicBezTo>
                  <a:pt x="47" y="320"/>
                  <a:pt x="49" y="315"/>
                  <a:pt x="51" y="314"/>
                </a:cubicBezTo>
                <a:cubicBezTo>
                  <a:pt x="53" y="313"/>
                  <a:pt x="57" y="311"/>
                  <a:pt x="59" y="311"/>
                </a:cubicBezTo>
                <a:cubicBezTo>
                  <a:pt x="61" y="310"/>
                  <a:pt x="65" y="309"/>
                  <a:pt x="67" y="309"/>
                </a:cubicBezTo>
                <a:cubicBezTo>
                  <a:pt x="69" y="309"/>
                  <a:pt x="74" y="311"/>
                  <a:pt x="76" y="311"/>
                </a:cubicBezTo>
                <a:cubicBezTo>
                  <a:pt x="78" y="311"/>
                  <a:pt x="81" y="309"/>
                  <a:pt x="82" y="308"/>
                </a:cubicBezTo>
                <a:cubicBezTo>
                  <a:pt x="84" y="306"/>
                  <a:pt x="88" y="302"/>
                  <a:pt x="89" y="299"/>
                </a:cubicBezTo>
                <a:cubicBezTo>
                  <a:pt x="91" y="296"/>
                  <a:pt x="93" y="289"/>
                  <a:pt x="93" y="285"/>
                </a:cubicBezTo>
                <a:cubicBezTo>
                  <a:pt x="93" y="281"/>
                  <a:pt x="94" y="274"/>
                  <a:pt x="93" y="270"/>
                </a:cubicBezTo>
                <a:cubicBezTo>
                  <a:pt x="92" y="269"/>
                  <a:pt x="90" y="265"/>
                  <a:pt x="88" y="264"/>
                </a:cubicBezTo>
                <a:cubicBezTo>
                  <a:pt x="87" y="263"/>
                  <a:pt x="84" y="263"/>
                  <a:pt x="83" y="262"/>
                </a:cubicBezTo>
                <a:cubicBezTo>
                  <a:pt x="81" y="260"/>
                  <a:pt x="80" y="255"/>
                  <a:pt x="78" y="253"/>
                </a:cubicBezTo>
                <a:cubicBezTo>
                  <a:pt x="77" y="251"/>
                  <a:pt x="74" y="250"/>
                  <a:pt x="72" y="248"/>
                </a:cubicBezTo>
                <a:cubicBezTo>
                  <a:pt x="71" y="247"/>
                  <a:pt x="69" y="243"/>
                  <a:pt x="68" y="241"/>
                </a:cubicBezTo>
                <a:cubicBezTo>
                  <a:pt x="67" y="239"/>
                  <a:pt x="67" y="236"/>
                  <a:pt x="67" y="234"/>
                </a:cubicBezTo>
                <a:cubicBezTo>
                  <a:pt x="66" y="232"/>
                  <a:pt x="64" y="229"/>
                  <a:pt x="64" y="227"/>
                </a:cubicBezTo>
                <a:cubicBezTo>
                  <a:pt x="63" y="224"/>
                  <a:pt x="64" y="218"/>
                  <a:pt x="63" y="214"/>
                </a:cubicBezTo>
                <a:cubicBezTo>
                  <a:pt x="63" y="211"/>
                  <a:pt x="60" y="204"/>
                  <a:pt x="60" y="201"/>
                </a:cubicBezTo>
                <a:cubicBezTo>
                  <a:pt x="59" y="197"/>
                  <a:pt x="59" y="191"/>
                  <a:pt x="58" y="188"/>
                </a:cubicBezTo>
                <a:cubicBezTo>
                  <a:pt x="57" y="185"/>
                  <a:pt x="54" y="180"/>
                  <a:pt x="53" y="177"/>
                </a:cubicBezTo>
                <a:cubicBezTo>
                  <a:pt x="52" y="174"/>
                  <a:pt x="52" y="167"/>
                  <a:pt x="50" y="164"/>
                </a:cubicBezTo>
                <a:cubicBezTo>
                  <a:pt x="48" y="161"/>
                  <a:pt x="41" y="157"/>
                  <a:pt x="39" y="154"/>
                </a:cubicBezTo>
                <a:cubicBezTo>
                  <a:pt x="38" y="152"/>
                  <a:pt x="38" y="147"/>
                  <a:pt x="36" y="145"/>
                </a:cubicBezTo>
                <a:cubicBezTo>
                  <a:pt x="35" y="142"/>
                  <a:pt x="30" y="139"/>
                  <a:pt x="28" y="138"/>
                </a:cubicBezTo>
                <a:cubicBezTo>
                  <a:pt x="26" y="137"/>
                  <a:pt x="23" y="136"/>
                  <a:pt x="23" y="135"/>
                </a:cubicBezTo>
                <a:cubicBezTo>
                  <a:pt x="21" y="133"/>
                  <a:pt x="21" y="128"/>
                  <a:pt x="20" y="126"/>
                </a:cubicBezTo>
                <a:cubicBezTo>
                  <a:pt x="18" y="122"/>
                  <a:pt x="16" y="115"/>
                  <a:pt x="14" y="112"/>
                </a:cubicBezTo>
                <a:cubicBezTo>
                  <a:pt x="13" y="110"/>
                  <a:pt x="9" y="106"/>
                  <a:pt x="8" y="104"/>
                </a:cubicBezTo>
                <a:cubicBezTo>
                  <a:pt x="8" y="101"/>
                  <a:pt x="9" y="96"/>
                  <a:pt x="8" y="94"/>
                </a:cubicBezTo>
                <a:cubicBezTo>
                  <a:pt x="8" y="93"/>
                  <a:pt x="6" y="91"/>
                  <a:pt x="6" y="90"/>
                </a:cubicBezTo>
                <a:cubicBezTo>
                  <a:pt x="6" y="89"/>
                  <a:pt x="6" y="87"/>
                  <a:pt x="6" y="86"/>
                </a:cubicBezTo>
                <a:cubicBezTo>
                  <a:pt x="5" y="86"/>
                  <a:pt x="4" y="84"/>
                  <a:pt x="3" y="83"/>
                </a:cubicBezTo>
                <a:cubicBezTo>
                  <a:pt x="3" y="83"/>
                  <a:pt x="3" y="81"/>
                  <a:pt x="2" y="80"/>
                </a:cubicBezTo>
                <a:cubicBezTo>
                  <a:pt x="2" y="79"/>
                  <a:pt x="0" y="76"/>
                  <a:pt x="0" y="75"/>
                </a:cubicBezTo>
                <a:cubicBezTo>
                  <a:pt x="0" y="73"/>
                  <a:pt x="2" y="71"/>
                  <a:pt x="2" y="69"/>
                </a:cubicBezTo>
                <a:cubicBezTo>
                  <a:pt x="2" y="67"/>
                  <a:pt x="1" y="63"/>
                  <a:pt x="0" y="61"/>
                </a:cubicBezTo>
                <a:cubicBezTo>
                  <a:pt x="1" y="59"/>
                  <a:pt x="4" y="58"/>
                  <a:pt x="5" y="57"/>
                </a:cubicBezTo>
                <a:cubicBezTo>
                  <a:pt x="6" y="57"/>
                  <a:pt x="9" y="57"/>
                  <a:pt x="10" y="56"/>
                </a:cubicBezTo>
                <a:cubicBezTo>
                  <a:pt x="10" y="55"/>
                  <a:pt x="10" y="52"/>
                  <a:pt x="10" y="50"/>
                </a:cubicBezTo>
                <a:cubicBezTo>
                  <a:pt x="10" y="49"/>
                  <a:pt x="7" y="47"/>
                  <a:pt x="7" y="45"/>
                </a:cubicBezTo>
                <a:cubicBezTo>
                  <a:pt x="7" y="44"/>
                  <a:pt x="10" y="41"/>
                  <a:pt x="12" y="40"/>
                </a:cubicBezTo>
                <a:cubicBezTo>
                  <a:pt x="14" y="39"/>
                  <a:pt x="18" y="38"/>
                  <a:pt x="20" y="39"/>
                </a:cubicBezTo>
                <a:cubicBezTo>
                  <a:pt x="21" y="39"/>
                  <a:pt x="23" y="41"/>
                  <a:pt x="24" y="41"/>
                </a:cubicBezTo>
                <a:cubicBezTo>
                  <a:pt x="25" y="41"/>
                  <a:pt x="29" y="41"/>
                  <a:pt x="31" y="40"/>
                </a:cubicBezTo>
                <a:cubicBezTo>
                  <a:pt x="32" y="40"/>
                  <a:pt x="33" y="37"/>
                  <a:pt x="34" y="37"/>
                </a:cubicBezTo>
                <a:cubicBezTo>
                  <a:pt x="35" y="36"/>
                  <a:pt x="38" y="34"/>
                  <a:pt x="40" y="34"/>
                </a:cubicBezTo>
                <a:cubicBezTo>
                  <a:pt x="41" y="33"/>
                  <a:pt x="45" y="33"/>
                  <a:pt x="46" y="34"/>
                </a:cubicBezTo>
                <a:cubicBezTo>
                  <a:pt x="47" y="35"/>
                  <a:pt x="47" y="38"/>
                  <a:pt x="47" y="39"/>
                </a:cubicBezTo>
                <a:cubicBezTo>
                  <a:pt x="48" y="41"/>
                  <a:pt x="50" y="44"/>
                  <a:pt x="50" y="45"/>
                </a:cubicBezTo>
                <a:cubicBezTo>
                  <a:pt x="50" y="47"/>
                  <a:pt x="48" y="51"/>
                  <a:pt x="48" y="52"/>
                </a:cubicBezTo>
                <a:cubicBezTo>
                  <a:pt x="49" y="54"/>
                  <a:pt x="52" y="57"/>
                  <a:pt x="54" y="57"/>
                </a:cubicBezTo>
                <a:cubicBezTo>
                  <a:pt x="56" y="58"/>
                  <a:pt x="61" y="58"/>
                  <a:pt x="62" y="57"/>
                </a:cubicBezTo>
                <a:cubicBezTo>
                  <a:pt x="64" y="56"/>
                  <a:pt x="64" y="52"/>
                  <a:pt x="65" y="51"/>
                </a:cubicBezTo>
                <a:cubicBezTo>
                  <a:pt x="66" y="50"/>
                  <a:pt x="69" y="50"/>
                  <a:pt x="71" y="50"/>
                </a:cubicBezTo>
                <a:cubicBezTo>
                  <a:pt x="73" y="49"/>
                  <a:pt x="78" y="46"/>
                  <a:pt x="81" y="46"/>
                </a:cubicBezTo>
                <a:cubicBezTo>
                  <a:pt x="83" y="46"/>
                  <a:pt x="87" y="46"/>
                  <a:pt x="88" y="47"/>
                </a:cubicBezTo>
                <a:cubicBezTo>
                  <a:pt x="90" y="48"/>
                  <a:pt x="92" y="52"/>
                  <a:pt x="94" y="53"/>
                </a:cubicBezTo>
                <a:cubicBezTo>
                  <a:pt x="96" y="54"/>
                  <a:pt x="99" y="54"/>
                  <a:pt x="101" y="53"/>
                </a:cubicBezTo>
                <a:cubicBezTo>
                  <a:pt x="102" y="52"/>
                  <a:pt x="105" y="48"/>
                  <a:pt x="104" y="45"/>
                </a:cubicBezTo>
                <a:cubicBezTo>
                  <a:pt x="104" y="44"/>
                  <a:pt x="101" y="42"/>
                  <a:pt x="101" y="40"/>
                </a:cubicBezTo>
                <a:cubicBezTo>
                  <a:pt x="100" y="38"/>
                  <a:pt x="100" y="35"/>
                  <a:pt x="101" y="33"/>
                </a:cubicBezTo>
                <a:cubicBezTo>
                  <a:pt x="101" y="31"/>
                  <a:pt x="103" y="27"/>
                  <a:pt x="105" y="26"/>
                </a:cubicBezTo>
                <a:cubicBezTo>
                  <a:pt x="105" y="25"/>
                  <a:pt x="108" y="24"/>
                  <a:pt x="109" y="23"/>
                </a:cubicBezTo>
                <a:cubicBezTo>
                  <a:pt x="109" y="21"/>
                  <a:pt x="109" y="17"/>
                  <a:pt x="110" y="16"/>
                </a:cubicBezTo>
                <a:cubicBezTo>
                  <a:pt x="110" y="15"/>
                  <a:pt x="112" y="13"/>
                  <a:pt x="112" y="12"/>
                </a:cubicBezTo>
                <a:cubicBezTo>
                  <a:pt x="113" y="11"/>
                  <a:pt x="114" y="7"/>
                  <a:pt x="115" y="6"/>
                </a:cubicBezTo>
                <a:cubicBezTo>
                  <a:pt x="116" y="5"/>
                  <a:pt x="119" y="2"/>
                  <a:pt x="121" y="2"/>
                </a:cubicBezTo>
                <a:cubicBezTo>
                  <a:pt x="122" y="1"/>
                  <a:pt x="126" y="2"/>
                  <a:pt x="128" y="2"/>
                </a:cubicBezTo>
                <a:cubicBezTo>
                  <a:pt x="129" y="2"/>
                  <a:pt x="133" y="0"/>
                  <a:pt x="134" y="0"/>
                </a:cubicBezTo>
                <a:cubicBezTo>
                  <a:pt x="136" y="0"/>
                  <a:pt x="138" y="1"/>
                  <a:pt x="140" y="2"/>
                </a:cubicBezTo>
                <a:cubicBezTo>
                  <a:pt x="140" y="3"/>
                  <a:pt x="139" y="4"/>
                  <a:pt x="139" y="5"/>
                </a:cubicBezTo>
                <a:cubicBezTo>
                  <a:pt x="138" y="6"/>
                  <a:pt x="135" y="9"/>
                  <a:pt x="135" y="10"/>
                </a:cubicBezTo>
                <a:cubicBezTo>
                  <a:pt x="134" y="13"/>
                  <a:pt x="135" y="18"/>
                  <a:pt x="135" y="20"/>
                </a:cubicBezTo>
                <a:cubicBezTo>
                  <a:pt x="136" y="22"/>
                  <a:pt x="138" y="24"/>
                  <a:pt x="138" y="26"/>
                </a:cubicBezTo>
                <a:cubicBezTo>
                  <a:pt x="139" y="27"/>
                  <a:pt x="139" y="30"/>
                  <a:pt x="139" y="31"/>
                </a:cubicBezTo>
                <a:cubicBezTo>
                  <a:pt x="140" y="32"/>
                  <a:pt x="142" y="33"/>
                  <a:pt x="142" y="34"/>
                </a:cubicBezTo>
                <a:cubicBezTo>
                  <a:pt x="142" y="36"/>
                  <a:pt x="139" y="38"/>
                  <a:pt x="138" y="39"/>
                </a:cubicBezTo>
                <a:cubicBezTo>
                  <a:pt x="137" y="41"/>
                  <a:pt x="137" y="47"/>
                  <a:pt x="136" y="49"/>
                </a:cubicBezTo>
                <a:cubicBezTo>
                  <a:pt x="135" y="51"/>
                  <a:pt x="132" y="55"/>
                  <a:pt x="131" y="57"/>
                </a:cubicBezTo>
                <a:cubicBezTo>
                  <a:pt x="129" y="59"/>
                  <a:pt x="124" y="62"/>
                  <a:pt x="123" y="65"/>
                </a:cubicBezTo>
                <a:cubicBezTo>
                  <a:pt x="122" y="68"/>
                  <a:pt x="122" y="75"/>
                  <a:pt x="122" y="78"/>
                </a:cubicBezTo>
                <a:cubicBezTo>
                  <a:pt x="123" y="82"/>
                  <a:pt x="130" y="86"/>
                  <a:pt x="131" y="89"/>
                </a:cubicBezTo>
                <a:cubicBezTo>
                  <a:pt x="131" y="92"/>
                  <a:pt x="130" y="97"/>
                  <a:pt x="131" y="99"/>
                </a:cubicBezTo>
                <a:cubicBezTo>
                  <a:pt x="132" y="100"/>
                  <a:pt x="135" y="101"/>
                  <a:pt x="136" y="102"/>
                </a:cubicBezTo>
                <a:cubicBezTo>
                  <a:pt x="139" y="104"/>
                  <a:pt x="143" y="109"/>
                  <a:pt x="146" y="110"/>
                </a:cubicBezTo>
                <a:cubicBezTo>
                  <a:pt x="149" y="110"/>
                  <a:pt x="155" y="110"/>
                  <a:pt x="157" y="109"/>
                </a:cubicBezTo>
                <a:cubicBezTo>
                  <a:pt x="159" y="109"/>
                  <a:pt x="161" y="108"/>
                  <a:pt x="162" y="107"/>
                </a:cubicBezTo>
                <a:cubicBezTo>
                  <a:pt x="163" y="107"/>
                  <a:pt x="165" y="108"/>
                  <a:pt x="166" y="108"/>
                </a:cubicBezTo>
                <a:cubicBezTo>
                  <a:pt x="168" y="108"/>
                  <a:pt x="171" y="107"/>
                  <a:pt x="173" y="107"/>
                </a:cubicBezTo>
                <a:cubicBezTo>
                  <a:pt x="175" y="107"/>
                  <a:pt x="179" y="110"/>
                  <a:pt x="181" y="111"/>
                </a:cubicBezTo>
                <a:cubicBezTo>
                  <a:pt x="184" y="113"/>
                  <a:pt x="187" y="119"/>
                  <a:pt x="189" y="121"/>
                </a:cubicBezTo>
                <a:cubicBezTo>
                  <a:pt x="192" y="123"/>
                  <a:pt x="198" y="126"/>
                  <a:pt x="201" y="127"/>
                </a:cubicBezTo>
                <a:cubicBezTo>
                  <a:pt x="203" y="128"/>
                  <a:pt x="207" y="129"/>
                  <a:pt x="209" y="130"/>
                </a:cubicBezTo>
                <a:cubicBezTo>
                  <a:pt x="210" y="131"/>
                  <a:pt x="212" y="132"/>
                  <a:pt x="212" y="133"/>
                </a:cubicBezTo>
                <a:cubicBezTo>
                  <a:pt x="213" y="133"/>
                  <a:pt x="216" y="133"/>
                  <a:pt x="217" y="133"/>
                </a:cubicBezTo>
                <a:cubicBezTo>
                  <a:pt x="218" y="134"/>
                  <a:pt x="221" y="137"/>
                  <a:pt x="222" y="138"/>
                </a:cubicBezTo>
                <a:cubicBezTo>
                  <a:pt x="223" y="140"/>
                  <a:pt x="225" y="144"/>
                  <a:pt x="227" y="145"/>
                </a:cubicBezTo>
                <a:cubicBezTo>
                  <a:pt x="228" y="146"/>
                  <a:pt x="232" y="148"/>
                  <a:pt x="234" y="149"/>
                </a:cubicBezTo>
                <a:cubicBezTo>
                  <a:pt x="235" y="149"/>
                  <a:pt x="237" y="149"/>
                  <a:pt x="238" y="150"/>
                </a:cubicBezTo>
                <a:cubicBezTo>
                  <a:pt x="239" y="150"/>
                  <a:pt x="241" y="150"/>
                  <a:pt x="241" y="150"/>
                </a:cubicBezTo>
                <a:cubicBezTo>
                  <a:pt x="242" y="151"/>
                  <a:pt x="241" y="153"/>
                  <a:pt x="240" y="154"/>
                </a:cubicBezTo>
                <a:cubicBezTo>
                  <a:pt x="240" y="156"/>
                  <a:pt x="238" y="160"/>
                  <a:pt x="237" y="162"/>
                </a:cubicBezTo>
                <a:cubicBezTo>
                  <a:pt x="237" y="164"/>
                  <a:pt x="236" y="168"/>
                  <a:pt x="236" y="170"/>
                </a:cubicBezTo>
                <a:cubicBezTo>
                  <a:pt x="236" y="173"/>
                  <a:pt x="236" y="178"/>
                  <a:pt x="237" y="180"/>
                </a:cubicBezTo>
                <a:cubicBezTo>
                  <a:pt x="238" y="182"/>
                  <a:pt x="240" y="186"/>
                  <a:pt x="241" y="187"/>
                </a:cubicBezTo>
                <a:cubicBezTo>
                  <a:pt x="242" y="188"/>
                  <a:pt x="244" y="188"/>
                  <a:pt x="245" y="189"/>
                </a:cubicBezTo>
                <a:cubicBezTo>
                  <a:pt x="246" y="191"/>
                  <a:pt x="245" y="194"/>
                  <a:pt x="244" y="196"/>
                </a:cubicBezTo>
                <a:cubicBezTo>
                  <a:pt x="244" y="197"/>
                  <a:pt x="242" y="200"/>
                  <a:pt x="242" y="202"/>
                </a:cubicBezTo>
                <a:cubicBezTo>
                  <a:pt x="241" y="203"/>
                  <a:pt x="241" y="205"/>
                  <a:pt x="241" y="207"/>
                </a:cubicBezTo>
                <a:cubicBezTo>
                  <a:pt x="241" y="208"/>
                  <a:pt x="240" y="212"/>
                  <a:pt x="241" y="214"/>
                </a:cubicBezTo>
                <a:cubicBezTo>
                  <a:pt x="242" y="216"/>
                  <a:pt x="246" y="217"/>
                  <a:pt x="246" y="219"/>
                </a:cubicBezTo>
                <a:cubicBezTo>
                  <a:pt x="247" y="220"/>
                  <a:pt x="246" y="223"/>
                  <a:pt x="247" y="225"/>
                </a:cubicBezTo>
                <a:cubicBezTo>
                  <a:pt x="248" y="226"/>
                  <a:pt x="251" y="227"/>
                  <a:pt x="252" y="228"/>
                </a:cubicBezTo>
                <a:cubicBezTo>
                  <a:pt x="253" y="228"/>
                  <a:pt x="254" y="230"/>
                  <a:pt x="254" y="230"/>
                </a:cubicBezTo>
                <a:cubicBezTo>
                  <a:pt x="255" y="230"/>
                  <a:pt x="256" y="227"/>
                  <a:pt x="257" y="227"/>
                </a:cubicBezTo>
                <a:cubicBezTo>
                  <a:pt x="257" y="227"/>
                  <a:pt x="259" y="228"/>
                  <a:pt x="259" y="228"/>
                </a:cubicBezTo>
                <a:close/>
              </a:path>
            </a:pathLst>
          </a:custGeom>
          <a:solidFill>
            <a:schemeClr val="accent1">
              <a:lumMod val="60000"/>
              <a:lumOff val="40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70" name="Freeform 51">
            <a:extLst>
              <a:ext uri="{FF2B5EF4-FFF2-40B4-BE49-F238E27FC236}">
                <a16:creationId xmlns="" xmlns:a16="http://schemas.microsoft.com/office/drawing/2014/main" id="{825ACCF3-0EE1-C94C-B624-DF32435A7067}"/>
              </a:ext>
            </a:extLst>
          </p:cNvPr>
          <p:cNvSpPr>
            <a:spLocks/>
          </p:cNvSpPr>
          <p:nvPr/>
        </p:nvSpPr>
        <p:spPr bwMode="auto">
          <a:xfrm>
            <a:off x="9592753" y="3838851"/>
            <a:ext cx="700785" cy="739717"/>
          </a:xfrm>
          <a:custGeom>
            <a:avLst/>
            <a:gdLst/>
            <a:ahLst/>
            <a:cxnLst>
              <a:cxn ang="0">
                <a:pos x="252" y="155"/>
              </a:cxn>
              <a:cxn ang="0">
                <a:pos x="241" y="177"/>
              </a:cxn>
              <a:cxn ang="0">
                <a:pos x="236" y="192"/>
              </a:cxn>
              <a:cxn ang="0">
                <a:pos x="222" y="212"/>
              </a:cxn>
              <a:cxn ang="0">
                <a:pos x="209" y="214"/>
              </a:cxn>
              <a:cxn ang="0">
                <a:pos x="193" y="224"/>
              </a:cxn>
              <a:cxn ang="0">
                <a:pos x="186" y="238"/>
              </a:cxn>
              <a:cxn ang="0">
                <a:pos x="185" y="257"/>
              </a:cxn>
              <a:cxn ang="0">
                <a:pos x="169" y="259"/>
              </a:cxn>
              <a:cxn ang="0">
                <a:pos x="146" y="263"/>
              </a:cxn>
              <a:cxn ang="0">
                <a:pos x="129" y="264"/>
              </a:cxn>
              <a:cxn ang="0">
                <a:pos x="127" y="246"/>
              </a:cxn>
              <a:cxn ang="0">
                <a:pos x="112" y="252"/>
              </a:cxn>
              <a:cxn ang="0">
                <a:pos x="93" y="252"/>
              </a:cxn>
              <a:cxn ang="0">
                <a:pos x="91" y="268"/>
              </a:cxn>
              <a:cxn ang="0">
                <a:pos x="80" y="273"/>
              </a:cxn>
              <a:cxn ang="0">
                <a:pos x="66" y="254"/>
              </a:cxn>
              <a:cxn ang="0">
                <a:pos x="58" y="239"/>
              </a:cxn>
              <a:cxn ang="0">
                <a:pos x="69" y="226"/>
              </a:cxn>
              <a:cxn ang="0">
                <a:pos x="78" y="210"/>
              </a:cxn>
              <a:cxn ang="0">
                <a:pos x="87" y="194"/>
              </a:cxn>
              <a:cxn ang="0">
                <a:pos x="79" y="182"/>
              </a:cxn>
              <a:cxn ang="0">
                <a:pos x="67" y="172"/>
              </a:cxn>
              <a:cxn ang="0">
                <a:pos x="46" y="159"/>
              </a:cxn>
              <a:cxn ang="0">
                <a:pos x="39" y="142"/>
              </a:cxn>
              <a:cxn ang="0">
                <a:pos x="25" y="127"/>
              </a:cxn>
              <a:cxn ang="0">
                <a:pos x="26" y="115"/>
              </a:cxn>
              <a:cxn ang="0">
                <a:pos x="16" y="101"/>
              </a:cxn>
              <a:cxn ang="0">
                <a:pos x="2" y="81"/>
              </a:cxn>
              <a:cxn ang="0">
                <a:pos x="11" y="64"/>
              </a:cxn>
              <a:cxn ang="0">
                <a:pos x="26" y="62"/>
              </a:cxn>
              <a:cxn ang="0">
                <a:pos x="35" y="43"/>
              </a:cxn>
              <a:cxn ang="0">
                <a:pos x="31" y="22"/>
              </a:cxn>
              <a:cxn ang="0">
                <a:pos x="52" y="11"/>
              </a:cxn>
              <a:cxn ang="0">
                <a:pos x="65" y="19"/>
              </a:cxn>
              <a:cxn ang="0">
                <a:pos x="75" y="3"/>
              </a:cxn>
              <a:cxn ang="0">
                <a:pos x="102" y="8"/>
              </a:cxn>
              <a:cxn ang="0">
                <a:pos x="106" y="31"/>
              </a:cxn>
              <a:cxn ang="0">
                <a:pos x="111" y="42"/>
              </a:cxn>
              <a:cxn ang="0">
                <a:pos x="128" y="52"/>
              </a:cxn>
              <a:cxn ang="0">
                <a:pos x="141" y="46"/>
              </a:cxn>
              <a:cxn ang="0">
                <a:pos x="149" y="69"/>
              </a:cxn>
              <a:cxn ang="0">
                <a:pos x="178" y="87"/>
              </a:cxn>
              <a:cxn ang="0">
                <a:pos x="192" y="82"/>
              </a:cxn>
              <a:cxn ang="0">
                <a:pos x="206" y="85"/>
              </a:cxn>
              <a:cxn ang="0">
                <a:pos x="224" y="78"/>
              </a:cxn>
              <a:cxn ang="0">
                <a:pos x="225" y="97"/>
              </a:cxn>
              <a:cxn ang="0">
                <a:pos x="231" y="112"/>
              </a:cxn>
              <a:cxn ang="0">
                <a:pos x="239" y="131"/>
              </a:cxn>
            </a:cxnLst>
            <a:rect l="0" t="0" r="r" b="b"/>
            <a:pathLst>
              <a:path w="258" h="273">
                <a:moveTo>
                  <a:pt x="254" y="139"/>
                </a:moveTo>
                <a:cubicBezTo>
                  <a:pt x="255" y="140"/>
                  <a:pt x="257" y="142"/>
                  <a:pt x="258" y="144"/>
                </a:cubicBezTo>
                <a:cubicBezTo>
                  <a:pt x="256" y="148"/>
                  <a:pt x="253" y="153"/>
                  <a:pt x="252" y="155"/>
                </a:cubicBezTo>
                <a:cubicBezTo>
                  <a:pt x="251" y="157"/>
                  <a:pt x="249" y="161"/>
                  <a:pt x="248" y="162"/>
                </a:cubicBezTo>
                <a:cubicBezTo>
                  <a:pt x="247" y="163"/>
                  <a:pt x="244" y="165"/>
                  <a:pt x="243" y="167"/>
                </a:cubicBezTo>
                <a:cubicBezTo>
                  <a:pt x="242" y="169"/>
                  <a:pt x="242" y="175"/>
                  <a:pt x="241" y="177"/>
                </a:cubicBezTo>
                <a:cubicBezTo>
                  <a:pt x="240" y="179"/>
                  <a:pt x="237" y="182"/>
                  <a:pt x="237" y="184"/>
                </a:cubicBezTo>
                <a:cubicBezTo>
                  <a:pt x="236" y="186"/>
                  <a:pt x="238" y="189"/>
                  <a:pt x="237" y="190"/>
                </a:cubicBezTo>
                <a:cubicBezTo>
                  <a:pt x="237" y="191"/>
                  <a:pt x="236" y="191"/>
                  <a:pt x="236" y="192"/>
                </a:cubicBezTo>
                <a:cubicBezTo>
                  <a:pt x="235" y="193"/>
                  <a:pt x="233" y="196"/>
                  <a:pt x="233" y="197"/>
                </a:cubicBezTo>
                <a:cubicBezTo>
                  <a:pt x="231" y="200"/>
                  <a:pt x="229" y="204"/>
                  <a:pt x="227" y="206"/>
                </a:cubicBezTo>
                <a:cubicBezTo>
                  <a:pt x="226" y="208"/>
                  <a:pt x="223" y="211"/>
                  <a:pt x="222" y="212"/>
                </a:cubicBezTo>
                <a:cubicBezTo>
                  <a:pt x="222" y="213"/>
                  <a:pt x="222" y="213"/>
                  <a:pt x="221" y="214"/>
                </a:cubicBezTo>
                <a:cubicBezTo>
                  <a:pt x="219" y="213"/>
                  <a:pt x="217" y="212"/>
                  <a:pt x="215" y="212"/>
                </a:cubicBezTo>
                <a:cubicBezTo>
                  <a:pt x="214" y="212"/>
                  <a:pt x="210" y="214"/>
                  <a:pt x="209" y="214"/>
                </a:cubicBezTo>
                <a:cubicBezTo>
                  <a:pt x="207" y="214"/>
                  <a:pt x="203" y="213"/>
                  <a:pt x="202" y="214"/>
                </a:cubicBezTo>
                <a:cubicBezTo>
                  <a:pt x="200" y="214"/>
                  <a:pt x="197" y="217"/>
                  <a:pt x="196" y="218"/>
                </a:cubicBezTo>
                <a:cubicBezTo>
                  <a:pt x="195" y="219"/>
                  <a:pt x="194" y="223"/>
                  <a:pt x="193" y="224"/>
                </a:cubicBezTo>
                <a:cubicBezTo>
                  <a:pt x="193" y="225"/>
                  <a:pt x="191" y="227"/>
                  <a:pt x="191" y="228"/>
                </a:cubicBezTo>
                <a:cubicBezTo>
                  <a:pt x="190" y="229"/>
                  <a:pt x="190" y="233"/>
                  <a:pt x="190" y="235"/>
                </a:cubicBezTo>
                <a:cubicBezTo>
                  <a:pt x="189" y="236"/>
                  <a:pt x="186" y="237"/>
                  <a:pt x="186" y="238"/>
                </a:cubicBezTo>
                <a:cubicBezTo>
                  <a:pt x="184" y="239"/>
                  <a:pt x="182" y="243"/>
                  <a:pt x="182" y="245"/>
                </a:cubicBezTo>
                <a:cubicBezTo>
                  <a:pt x="181" y="247"/>
                  <a:pt x="181" y="250"/>
                  <a:pt x="182" y="252"/>
                </a:cubicBezTo>
                <a:cubicBezTo>
                  <a:pt x="182" y="254"/>
                  <a:pt x="185" y="256"/>
                  <a:pt x="185" y="257"/>
                </a:cubicBezTo>
                <a:cubicBezTo>
                  <a:pt x="186" y="260"/>
                  <a:pt x="183" y="264"/>
                  <a:pt x="182" y="265"/>
                </a:cubicBezTo>
                <a:cubicBezTo>
                  <a:pt x="180" y="266"/>
                  <a:pt x="177" y="266"/>
                  <a:pt x="175" y="265"/>
                </a:cubicBezTo>
                <a:cubicBezTo>
                  <a:pt x="173" y="264"/>
                  <a:pt x="171" y="260"/>
                  <a:pt x="169" y="259"/>
                </a:cubicBezTo>
                <a:cubicBezTo>
                  <a:pt x="168" y="258"/>
                  <a:pt x="164" y="258"/>
                  <a:pt x="162" y="258"/>
                </a:cubicBezTo>
                <a:cubicBezTo>
                  <a:pt x="159" y="258"/>
                  <a:pt x="154" y="261"/>
                  <a:pt x="152" y="262"/>
                </a:cubicBezTo>
                <a:cubicBezTo>
                  <a:pt x="150" y="262"/>
                  <a:pt x="147" y="262"/>
                  <a:pt x="146" y="263"/>
                </a:cubicBezTo>
                <a:cubicBezTo>
                  <a:pt x="145" y="264"/>
                  <a:pt x="145" y="268"/>
                  <a:pt x="143" y="269"/>
                </a:cubicBezTo>
                <a:cubicBezTo>
                  <a:pt x="142" y="270"/>
                  <a:pt x="137" y="270"/>
                  <a:pt x="135" y="269"/>
                </a:cubicBezTo>
                <a:cubicBezTo>
                  <a:pt x="133" y="269"/>
                  <a:pt x="130" y="266"/>
                  <a:pt x="129" y="264"/>
                </a:cubicBezTo>
                <a:cubicBezTo>
                  <a:pt x="129" y="263"/>
                  <a:pt x="131" y="259"/>
                  <a:pt x="131" y="257"/>
                </a:cubicBezTo>
                <a:cubicBezTo>
                  <a:pt x="131" y="256"/>
                  <a:pt x="129" y="253"/>
                  <a:pt x="128" y="251"/>
                </a:cubicBezTo>
                <a:cubicBezTo>
                  <a:pt x="128" y="250"/>
                  <a:pt x="128" y="247"/>
                  <a:pt x="127" y="246"/>
                </a:cubicBezTo>
                <a:cubicBezTo>
                  <a:pt x="126" y="245"/>
                  <a:pt x="122" y="245"/>
                  <a:pt x="121" y="246"/>
                </a:cubicBezTo>
                <a:cubicBezTo>
                  <a:pt x="119" y="246"/>
                  <a:pt x="116" y="248"/>
                  <a:pt x="115" y="249"/>
                </a:cubicBezTo>
                <a:cubicBezTo>
                  <a:pt x="114" y="249"/>
                  <a:pt x="113" y="252"/>
                  <a:pt x="112" y="252"/>
                </a:cubicBezTo>
                <a:cubicBezTo>
                  <a:pt x="110" y="253"/>
                  <a:pt x="106" y="253"/>
                  <a:pt x="105" y="253"/>
                </a:cubicBezTo>
                <a:cubicBezTo>
                  <a:pt x="104" y="253"/>
                  <a:pt x="102" y="251"/>
                  <a:pt x="101" y="251"/>
                </a:cubicBezTo>
                <a:cubicBezTo>
                  <a:pt x="99" y="250"/>
                  <a:pt x="95" y="251"/>
                  <a:pt x="93" y="252"/>
                </a:cubicBezTo>
                <a:cubicBezTo>
                  <a:pt x="91" y="253"/>
                  <a:pt x="88" y="256"/>
                  <a:pt x="88" y="257"/>
                </a:cubicBezTo>
                <a:cubicBezTo>
                  <a:pt x="88" y="259"/>
                  <a:pt x="91" y="261"/>
                  <a:pt x="91" y="262"/>
                </a:cubicBezTo>
                <a:cubicBezTo>
                  <a:pt x="91" y="264"/>
                  <a:pt x="91" y="267"/>
                  <a:pt x="91" y="268"/>
                </a:cubicBezTo>
                <a:cubicBezTo>
                  <a:pt x="90" y="269"/>
                  <a:pt x="87" y="269"/>
                  <a:pt x="86" y="269"/>
                </a:cubicBezTo>
                <a:cubicBezTo>
                  <a:pt x="85" y="270"/>
                  <a:pt x="82" y="271"/>
                  <a:pt x="81" y="273"/>
                </a:cubicBezTo>
                <a:cubicBezTo>
                  <a:pt x="81" y="273"/>
                  <a:pt x="80" y="273"/>
                  <a:pt x="80" y="273"/>
                </a:cubicBezTo>
                <a:cubicBezTo>
                  <a:pt x="79" y="271"/>
                  <a:pt x="75" y="268"/>
                  <a:pt x="73" y="266"/>
                </a:cubicBezTo>
                <a:cubicBezTo>
                  <a:pt x="73" y="264"/>
                  <a:pt x="72" y="261"/>
                  <a:pt x="71" y="259"/>
                </a:cubicBezTo>
                <a:cubicBezTo>
                  <a:pt x="70" y="258"/>
                  <a:pt x="67" y="256"/>
                  <a:pt x="66" y="254"/>
                </a:cubicBezTo>
                <a:cubicBezTo>
                  <a:pt x="65" y="252"/>
                  <a:pt x="63" y="248"/>
                  <a:pt x="62" y="246"/>
                </a:cubicBezTo>
                <a:cubicBezTo>
                  <a:pt x="61" y="245"/>
                  <a:pt x="58" y="244"/>
                  <a:pt x="56" y="243"/>
                </a:cubicBezTo>
                <a:cubicBezTo>
                  <a:pt x="57" y="242"/>
                  <a:pt x="58" y="240"/>
                  <a:pt x="58" y="239"/>
                </a:cubicBezTo>
                <a:cubicBezTo>
                  <a:pt x="59" y="238"/>
                  <a:pt x="61" y="236"/>
                  <a:pt x="63" y="235"/>
                </a:cubicBezTo>
                <a:cubicBezTo>
                  <a:pt x="64" y="234"/>
                  <a:pt x="67" y="233"/>
                  <a:pt x="68" y="232"/>
                </a:cubicBezTo>
                <a:cubicBezTo>
                  <a:pt x="69" y="231"/>
                  <a:pt x="69" y="227"/>
                  <a:pt x="69" y="226"/>
                </a:cubicBezTo>
                <a:cubicBezTo>
                  <a:pt x="69" y="224"/>
                  <a:pt x="67" y="221"/>
                  <a:pt x="68" y="219"/>
                </a:cubicBezTo>
                <a:cubicBezTo>
                  <a:pt x="68" y="217"/>
                  <a:pt x="70" y="214"/>
                  <a:pt x="72" y="213"/>
                </a:cubicBezTo>
                <a:cubicBezTo>
                  <a:pt x="73" y="212"/>
                  <a:pt x="77" y="211"/>
                  <a:pt x="78" y="210"/>
                </a:cubicBezTo>
                <a:cubicBezTo>
                  <a:pt x="79" y="209"/>
                  <a:pt x="80" y="205"/>
                  <a:pt x="81" y="204"/>
                </a:cubicBezTo>
                <a:cubicBezTo>
                  <a:pt x="82" y="203"/>
                  <a:pt x="84" y="202"/>
                  <a:pt x="85" y="201"/>
                </a:cubicBezTo>
                <a:cubicBezTo>
                  <a:pt x="86" y="199"/>
                  <a:pt x="87" y="196"/>
                  <a:pt x="87" y="194"/>
                </a:cubicBezTo>
                <a:cubicBezTo>
                  <a:pt x="87" y="192"/>
                  <a:pt x="86" y="189"/>
                  <a:pt x="85" y="187"/>
                </a:cubicBezTo>
                <a:cubicBezTo>
                  <a:pt x="85" y="186"/>
                  <a:pt x="85" y="182"/>
                  <a:pt x="84" y="182"/>
                </a:cubicBezTo>
                <a:cubicBezTo>
                  <a:pt x="83" y="181"/>
                  <a:pt x="81" y="182"/>
                  <a:pt x="79" y="182"/>
                </a:cubicBezTo>
                <a:cubicBezTo>
                  <a:pt x="77" y="182"/>
                  <a:pt x="73" y="183"/>
                  <a:pt x="71" y="182"/>
                </a:cubicBezTo>
                <a:cubicBezTo>
                  <a:pt x="70" y="182"/>
                  <a:pt x="69" y="179"/>
                  <a:pt x="69" y="178"/>
                </a:cubicBezTo>
                <a:cubicBezTo>
                  <a:pt x="68" y="177"/>
                  <a:pt x="68" y="173"/>
                  <a:pt x="67" y="172"/>
                </a:cubicBezTo>
                <a:cubicBezTo>
                  <a:pt x="67" y="170"/>
                  <a:pt x="66" y="165"/>
                  <a:pt x="64" y="164"/>
                </a:cubicBezTo>
                <a:cubicBezTo>
                  <a:pt x="62" y="162"/>
                  <a:pt x="58" y="161"/>
                  <a:pt x="55" y="160"/>
                </a:cubicBezTo>
                <a:cubicBezTo>
                  <a:pt x="53" y="160"/>
                  <a:pt x="48" y="160"/>
                  <a:pt x="46" y="159"/>
                </a:cubicBezTo>
                <a:cubicBezTo>
                  <a:pt x="45" y="159"/>
                  <a:pt x="42" y="157"/>
                  <a:pt x="41" y="156"/>
                </a:cubicBezTo>
                <a:cubicBezTo>
                  <a:pt x="39" y="155"/>
                  <a:pt x="38" y="152"/>
                  <a:pt x="37" y="150"/>
                </a:cubicBezTo>
                <a:cubicBezTo>
                  <a:pt x="37" y="148"/>
                  <a:pt x="39" y="144"/>
                  <a:pt x="39" y="142"/>
                </a:cubicBezTo>
                <a:cubicBezTo>
                  <a:pt x="38" y="139"/>
                  <a:pt x="38" y="134"/>
                  <a:pt x="36" y="131"/>
                </a:cubicBezTo>
                <a:cubicBezTo>
                  <a:pt x="35" y="130"/>
                  <a:pt x="32" y="128"/>
                  <a:pt x="31" y="128"/>
                </a:cubicBezTo>
                <a:cubicBezTo>
                  <a:pt x="29" y="127"/>
                  <a:pt x="26" y="128"/>
                  <a:pt x="25" y="127"/>
                </a:cubicBezTo>
                <a:cubicBezTo>
                  <a:pt x="24" y="126"/>
                  <a:pt x="21" y="124"/>
                  <a:pt x="20" y="122"/>
                </a:cubicBezTo>
                <a:cubicBezTo>
                  <a:pt x="20" y="121"/>
                  <a:pt x="20" y="119"/>
                  <a:pt x="21" y="118"/>
                </a:cubicBezTo>
                <a:cubicBezTo>
                  <a:pt x="22" y="117"/>
                  <a:pt x="25" y="116"/>
                  <a:pt x="26" y="115"/>
                </a:cubicBezTo>
                <a:cubicBezTo>
                  <a:pt x="27" y="114"/>
                  <a:pt x="26" y="111"/>
                  <a:pt x="26" y="109"/>
                </a:cubicBezTo>
                <a:cubicBezTo>
                  <a:pt x="25" y="108"/>
                  <a:pt x="25" y="104"/>
                  <a:pt x="23" y="103"/>
                </a:cubicBezTo>
                <a:cubicBezTo>
                  <a:pt x="22" y="101"/>
                  <a:pt x="18" y="102"/>
                  <a:pt x="16" y="101"/>
                </a:cubicBezTo>
                <a:cubicBezTo>
                  <a:pt x="14" y="100"/>
                  <a:pt x="11" y="97"/>
                  <a:pt x="10" y="95"/>
                </a:cubicBezTo>
                <a:cubicBezTo>
                  <a:pt x="9" y="94"/>
                  <a:pt x="8" y="90"/>
                  <a:pt x="7" y="89"/>
                </a:cubicBezTo>
                <a:cubicBezTo>
                  <a:pt x="6" y="87"/>
                  <a:pt x="3" y="83"/>
                  <a:pt x="2" y="81"/>
                </a:cubicBezTo>
                <a:cubicBezTo>
                  <a:pt x="1" y="79"/>
                  <a:pt x="0" y="74"/>
                  <a:pt x="0" y="71"/>
                </a:cubicBezTo>
                <a:cubicBezTo>
                  <a:pt x="1" y="69"/>
                  <a:pt x="3" y="66"/>
                  <a:pt x="5" y="65"/>
                </a:cubicBezTo>
                <a:cubicBezTo>
                  <a:pt x="6" y="64"/>
                  <a:pt x="9" y="63"/>
                  <a:pt x="11" y="64"/>
                </a:cubicBezTo>
                <a:cubicBezTo>
                  <a:pt x="12" y="64"/>
                  <a:pt x="13" y="67"/>
                  <a:pt x="15" y="68"/>
                </a:cubicBezTo>
                <a:cubicBezTo>
                  <a:pt x="16" y="68"/>
                  <a:pt x="19" y="68"/>
                  <a:pt x="21" y="68"/>
                </a:cubicBezTo>
                <a:cubicBezTo>
                  <a:pt x="23" y="67"/>
                  <a:pt x="24" y="63"/>
                  <a:pt x="26" y="62"/>
                </a:cubicBezTo>
                <a:cubicBezTo>
                  <a:pt x="27" y="61"/>
                  <a:pt x="30" y="61"/>
                  <a:pt x="31" y="60"/>
                </a:cubicBezTo>
                <a:cubicBezTo>
                  <a:pt x="33" y="59"/>
                  <a:pt x="36" y="56"/>
                  <a:pt x="36" y="54"/>
                </a:cubicBezTo>
                <a:cubicBezTo>
                  <a:pt x="37" y="52"/>
                  <a:pt x="36" y="46"/>
                  <a:pt x="35" y="43"/>
                </a:cubicBezTo>
                <a:cubicBezTo>
                  <a:pt x="35" y="42"/>
                  <a:pt x="33" y="39"/>
                  <a:pt x="32" y="37"/>
                </a:cubicBezTo>
                <a:cubicBezTo>
                  <a:pt x="31" y="35"/>
                  <a:pt x="30" y="29"/>
                  <a:pt x="30" y="27"/>
                </a:cubicBezTo>
                <a:cubicBezTo>
                  <a:pt x="30" y="26"/>
                  <a:pt x="30" y="24"/>
                  <a:pt x="31" y="22"/>
                </a:cubicBezTo>
                <a:cubicBezTo>
                  <a:pt x="33" y="22"/>
                  <a:pt x="35" y="22"/>
                  <a:pt x="36" y="21"/>
                </a:cubicBezTo>
                <a:cubicBezTo>
                  <a:pt x="39" y="20"/>
                  <a:pt x="43" y="17"/>
                  <a:pt x="45" y="16"/>
                </a:cubicBezTo>
                <a:cubicBezTo>
                  <a:pt x="46" y="14"/>
                  <a:pt x="50" y="11"/>
                  <a:pt x="52" y="11"/>
                </a:cubicBezTo>
                <a:cubicBezTo>
                  <a:pt x="54" y="11"/>
                  <a:pt x="57" y="13"/>
                  <a:pt x="58" y="15"/>
                </a:cubicBezTo>
                <a:cubicBezTo>
                  <a:pt x="59" y="16"/>
                  <a:pt x="58" y="20"/>
                  <a:pt x="60" y="21"/>
                </a:cubicBezTo>
                <a:cubicBezTo>
                  <a:pt x="61" y="21"/>
                  <a:pt x="64" y="20"/>
                  <a:pt x="65" y="19"/>
                </a:cubicBezTo>
                <a:cubicBezTo>
                  <a:pt x="66" y="18"/>
                  <a:pt x="65" y="16"/>
                  <a:pt x="66" y="15"/>
                </a:cubicBezTo>
                <a:cubicBezTo>
                  <a:pt x="67" y="13"/>
                  <a:pt x="72" y="10"/>
                  <a:pt x="73" y="9"/>
                </a:cubicBezTo>
                <a:cubicBezTo>
                  <a:pt x="74" y="7"/>
                  <a:pt x="74" y="4"/>
                  <a:pt x="75" y="3"/>
                </a:cubicBezTo>
                <a:cubicBezTo>
                  <a:pt x="76" y="2"/>
                  <a:pt x="79" y="1"/>
                  <a:pt x="81" y="0"/>
                </a:cubicBezTo>
                <a:cubicBezTo>
                  <a:pt x="83" y="0"/>
                  <a:pt x="88" y="1"/>
                  <a:pt x="91" y="2"/>
                </a:cubicBezTo>
                <a:cubicBezTo>
                  <a:pt x="94" y="3"/>
                  <a:pt x="99" y="6"/>
                  <a:pt x="102" y="8"/>
                </a:cubicBezTo>
                <a:cubicBezTo>
                  <a:pt x="104" y="10"/>
                  <a:pt x="107" y="14"/>
                  <a:pt x="108" y="16"/>
                </a:cubicBezTo>
                <a:cubicBezTo>
                  <a:pt x="108" y="18"/>
                  <a:pt x="108" y="22"/>
                  <a:pt x="108" y="24"/>
                </a:cubicBezTo>
                <a:cubicBezTo>
                  <a:pt x="108" y="26"/>
                  <a:pt x="107" y="29"/>
                  <a:pt x="106" y="31"/>
                </a:cubicBezTo>
                <a:cubicBezTo>
                  <a:pt x="105" y="32"/>
                  <a:pt x="102" y="33"/>
                  <a:pt x="101" y="35"/>
                </a:cubicBezTo>
                <a:cubicBezTo>
                  <a:pt x="101" y="36"/>
                  <a:pt x="103" y="40"/>
                  <a:pt x="104" y="41"/>
                </a:cubicBezTo>
                <a:cubicBezTo>
                  <a:pt x="105" y="42"/>
                  <a:pt x="109" y="42"/>
                  <a:pt x="111" y="42"/>
                </a:cubicBezTo>
                <a:cubicBezTo>
                  <a:pt x="113" y="43"/>
                  <a:pt x="117" y="44"/>
                  <a:pt x="119" y="46"/>
                </a:cubicBezTo>
                <a:cubicBezTo>
                  <a:pt x="120" y="47"/>
                  <a:pt x="120" y="52"/>
                  <a:pt x="122" y="53"/>
                </a:cubicBezTo>
                <a:cubicBezTo>
                  <a:pt x="123" y="53"/>
                  <a:pt x="127" y="53"/>
                  <a:pt x="128" y="52"/>
                </a:cubicBezTo>
                <a:cubicBezTo>
                  <a:pt x="129" y="50"/>
                  <a:pt x="127" y="46"/>
                  <a:pt x="128" y="44"/>
                </a:cubicBezTo>
                <a:cubicBezTo>
                  <a:pt x="129" y="43"/>
                  <a:pt x="132" y="41"/>
                  <a:pt x="134" y="41"/>
                </a:cubicBezTo>
                <a:cubicBezTo>
                  <a:pt x="136" y="41"/>
                  <a:pt x="139" y="44"/>
                  <a:pt x="141" y="46"/>
                </a:cubicBezTo>
                <a:cubicBezTo>
                  <a:pt x="142" y="47"/>
                  <a:pt x="142" y="50"/>
                  <a:pt x="142" y="52"/>
                </a:cubicBezTo>
                <a:cubicBezTo>
                  <a:pt x="143" y="55"/>
                  <a:pt x="141" y="61"/>
                  <a:pt x="142" y="64"/>
                </a:cubicBezTo>
                <a:cubicBezTo>
                  <a:pt x="143" y="66"/>
                  <a:pt x="147" y="68"/>
                  <a:pt x="149" y="69"/>
                </a:cubicBezTo>
                <a:cubicBezTo>
                  <a:pt x="151" y="71"/>
                  <a:pt x="158" y="72"/>
                  <a:pt x="161" y="73"/>
                </a:cubicBezTo>
                <a:cubicBezTo>
                  <a:pt x="163" y="74"/>
                  <a:pt x="169" y="76"/>
                  <a:pt x="171" y="78"/>
                </a:cubicBezTo>
                <a:cubicBezTo>
                  <a:pt x="174" y="80"/>
                  <a:pt x="176" y="85"/>
                  <a:pt x="178" y="87"/>
                </a:cubicBezTo>
                <a:cubicBezTo>
                  <a:pt x="180" y="89"/>
                  <a:pt x="184" y="93"/>
                  <a:pt x="186" y="93"/>
                </a:cubicBezTo>
                <a:cubicBezTo>
                  <a:pt x="188" y="93"/>
                  <a:pt x="190" y="90"/>
                  <a:pt x="190" y="88"/>
                </a:cubicBezTo>
                <a:cubicBezTo>
                  <a:pt x="191" y="87"/>
                  <a:pt x="191" y="83"/>
                  <a:pt x="192" y="82"/>
                </a:cubicBezTo>
                <a:cubicBezTo>
                  <a:pt x="193" y="81"/>
                  <a:pt x="195" y="78"/>
                  <a:pt x="196" y="78"/>
                </a:cubicBezTo>
                <a:cubicBezTo>
                  <a:pt x="198" y="78"/>
                  <a:pt x="200" y="77"/>
                  <a:pt x="201" y="78"/>
                </a:cubicBezTo>
                <a:cubicBezTo>
                  <a:pt x="203" y="79"/>
                  <a:pt x="204" y="84"/>
                  <a:pt x="206" y="85"/>
                </a:cubicBezTo>
                <a:cubicBezTo>
                  <a:pt x="208" y="86"/>
                  <a:pt x="212" y="86"/>
                  <a:pt x="214" y="85"/>
                </a:cubicBezTo>
                <a:cubicBezTo>
                  <a:pt x="216" y="84"/>
                  <a:pt x="217" y="79"/>
                  <a:pt x="219" y="78"/>
                </a:cubicBezTo>
                <a:cubicBezTo>
                  <a:pt x="220" y="77"/>
                  <a:pt x="223" y="77"/>
                  <a:pt x="224" y="78"/>
                </a:cubicBezTo>
                <a:cubicBezTo>
                  <a:pt x="226" y="79"/>
                  <a:pt x="229" y="82"/>
                  <a:pt x="229" y="84"/>
                </a:cubicBezTo>
                <a:cubicBezTo>
                  <a:pt x="230" y="86"/>
                  <a:pt x="228" y="89"/>
                  <a:pt x="228" y="91"/>
                </a:cubicBezTo>
                <a:cubicBezTo>
                  <a:pt x="227" y="93"/>
                  <a:pt x="226" y="95"/>
                  <a:pt x="225" y="97"/>
                </a:cubicBezTo>
                <a:cubicBezTo>
                  <a:pt x="225" y="99"/>
                  <a:pt x="226" y="102"/>
                  <a:pt x="227" y="104"/>
                </a:cubicBezTo>
                <a:cubicBezTo>
                  <a:pt x="228" y="105"/>
                  <a:pt x="231" y="106"/>
                  <a:pt x="231" y="107"/>
                </a:cubicBezTo>
                <a:cubicBezTo>
                  <a:pt x="232" y="108"/>
                  <a:pt x="232" y="111"/>
                  <a:pt x="231" y="112"/>
                </a:cubicBezTo>
                <a:cubicBezTo>
                  <a:pt x="231" y="113"/>
                  <a:pt x="230" y="116"/>
                  <a:pt x="230" y="118"/>
                </a:cubicBezTo>
                <a:cubicBezTo>
                  <a:pt x="230" y="119"/>
                  <a:pt x="231" y="123"/>
                  <a:pt x="232" y="124"/>
                </a:cubicBezTo>
                <a:cubicBezTo>
                  <a:pt x="233" y="126"/>
                  <a:pt x="237" y="130"/>
                  <a:pt x="239" y="131"/>
                </a:cubicBezTo>
                <a:cubicBezTo>
                  <a:pt x="241" y="132"/>
                  <a:pt x="245" y="131"/>
                  <a:pt x="247" y="131"/>
                </a:cubicBezTo>
                <a:cubicBezTo>
                  <a:pt x="249" y="132"/>
                  <a:pt x="253" y="137"/>
                  <a:pt x="254" y="139"/>
                </a:cubicBezTo>
                <a:close/>
              </a:path>
            </a:pathLst>
          </a:custGeom>
          <a:solidFill>
            <a:schemeClr val="bg1">
              <a:lumMod val="95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71" name="Freeform 55">
            <a:extLst>
              <a:ext uri="{FF2B5EF4-FFF2-40B4-BE49-F238E27FC236}">
                <a16:creationId xmlns="" xmlns:a16="http://schemas.microsoft.com/office/drawing/2014/main" id="{1F548E22-D8B3-464B-AF0E-336FA5680F0D}"/>
              </a:ext>
            </a:extLst>
          </p:cNvPr>
          <p:cNvSpPr>
            <a:spLocks/>
          </p:cNvSpPr>
          <p:nvPr/>
        </p:nvSpPr>
        <p:spPr bwMode="auto">
          <a:xfrm>
            <a:off x="8865202" y="3670954"/>
            <a:ext cx="963579" cy="866248"/>
          </a:xfrm>
          <a:custGeom>
            <a:avLst/>
            <a:gdLst/>
            <a:ahLst/>
            <a:cxnLst>
              <a:cxn ang="0">
                <a:pos x="349" y="266"/>
              </a:cxn>
              <a:cxn ang="0">
                <a:pos x="337" y="288"/>
              </a:cxn>
              <a:cxn ang="0">
                <a:pos x="324" y="305"/>
              </a:cxn>
              <a:cxn ang="0">
                <a:pos x="309" y="300"/>
              </a:cxn>
              <a:cxn ang="0">
                <a:pos x="292" y="313"/>
              </a:cxn>
              <a:cxn ang="0">
                <a:pos x="275" y="318"/>
              </a:cxn>
              <a:cxn ang="0">
                <a:pos x="265" y="316"/>
              </a:cxn>
              <a:cxn ang="0">
                <a:pos x="265" y="307"/>
              </a:cxn>
              <a:cxn ang="0">
                <a:pos x="248" y="295"/>
              </a:cxn>
              <a:cxn ang="0">
                <a:pos x="233" y="285"/>
              </a:cxn>
              <a:cxn ang="0">
                <a:pos x="213" y="277"/>
              </a:cxn>
              <a:cxn ang="0">
                <a:pos x="204" y="274"/>
              </a:cxn>
              <a:cxn ang="0">
                <a:pos x="208" y="260"/>
              </a:cxn>
              <a:cxn ang="0">
                <a:pos x="216" y="244"/>
              </a:cxn>
              <a:cxn ang="0">
                <a:pos x="200" y="213"/>
              </a:cxn>
              <a:cxn ang="0">
                <a:pos x="176" y="184"/>
              </a:cxn>
              <a:cxn ang="0">
                <a:pos x="168" y="183"/>
              </a:cxn>
              <a:cxn ang="0">
                <a:pos x="153" y="191"/>
              </a:cxn>
              <a:cxn ang="0">
                <a:pos x="127" y="196"/>
              </a:cxn>
              <a:cxn ang="0">
                <a:pos x="100" y="209"/>
              </a:cxn>
              <a:cxn ang="0">
                <a:pos x="110" y="193"/>
              </a:cxn>
              <a:cxn ang="0">
                <a:pos x="123" y="172"/>
              </a:cxn>
              <a:cxn ang="0">
                <a:pos x="95" y="151"/>
              </a:cxn>
              <a:cxn ang="0">
                <a:pos x="76" y="159"/>
              </a:cxn>
              <a:cxn ang="0">
                <a:pos x="59" y="154"/>
              </a:cxn>
              <a:cxn ang="0">
                <a:pos x="57" y="165"/>
              </a:cxn>
              <a:cxn ang="0">
                <a:pos x="49" y="138"/>
              </a:cxn>
              <a:cxn ang="0">
                <a:pos x="26" y="103"/>
              </a:cxn>
              <a:cxn ang="0">
                <a:pos x="0" y="67"/>
              </a:cxn>
              <a:cxn ang="0">
                <a:pos x="18" y="42"/>
              </a:cxn>
              <a:cxn ang="0">
                <a:pos x="28" y="15"/>
              </a:cxn>
              <a:cxn ang="0">
                <a:pos x="50" y="24"/>
              </a:cxn>
              <a:cxn ang="0">
                <a:pos x="63" y="5"/>
              </a:cxn>
              <a:cxn ang="0">
                <a:pos x="89" y="12"/>
              </a:cxn>
              <a:cxn ang="0">
                <a:pos x="102" y="23"/>
              </a:cxn>
              <a:cxn ang="0">
                <a:pos x="127" y="22"/>
              </a:cxn>
              <a:cxn ang="0">
                <a:pos x="152" y="19"/>
              </a:cxn>
              <a:cxn ang="0">
                <a:pos x="187" y="9"/>
              </a:cxn>
              <a:cxn ang="0">
                <a:pos x="218" y="7"/>
              </a:cxn>
              <a:cxn ang="0">
                <a:pos x="222" y="36"/>
              </a:cxn>
              <a:cxn ang="0">
                <a:pos x="243" y="61"/>
              </a:cxn>
              <a:cxn ang="0">
                <a:pos x="270" y="77"/>
              </a:cxn>
              <a:cxn ang="0">
                <a:pos x="299" y="84"/>
              </a:cxn>
              <a:cxn ang="0">
                <a:pos x="304" y="116"/>
              </a:cxn>
              <a:cxn ang="0">
                <a:pos x="283" y="130"/>
              </a:cxn>
              <a:cxn ang="0">
                <a:pos x="270" y="143"/>
              </a:cxn>
              <a:cxn ang="0">
                <a:pos x="291" y="165"/>
              </a:cxn>
              <a:cxn ang="0">
                <a:pos x="288" y="184"/>
              </a:cxn>
              <a:cxn ang="0">
                <a:pos x="307" y="204"/>
              </a:cxn>
              <a:cxn ang="0">
                <a:pos x="323" y="222"/>
              </a:cxn>
              <a:cxn ang="0">
                <a:pos x="339" y="244"/>
              </a:cxn>
            </a:cxnLst>
            <a:rect l="0" t="0" r="r" b="b"/>
            <a:pathLst>
              <a:path w="355" h="320">
                <a:moveTo>
                  <a:pt x="353" y="249"/>
                </a:moveTo>
                <a:cubicBezTo>
                  <a:pt x="354" y="251"/>
                  <a:pt x="355" y="254"/>
                  <a:pt x="355" y="256"/>
                </a:cubicBezTo>
                <a:cubicBezTo>
                  <a:pt x="355" y="258"/>
                  <a:pt x="354" y="261"/>
                  <a:pt x="353" y="263"/>
                </a:cubicBezTo>
                <a:cubicBezTo>
                  <a:pt x="352" y="264"/>
                  <a:pt x="350" y="265"/>
                  <a:pt x="349" y="266"/>
                </a:cubicBezTo>
                <a:cubicBezTo>
                  <a:pt x="348" y="267"/>
                  <a:pt x="347" y="271"/>
                  <a:pt x="346" y="272"/>
                </a:cubicBezTo>
                <a:cubicBezTo>
                  <a:pt x="345" y="273"/>
                  <a:pt x="341" y="274"/>
                  <a:pt x="340" y="275"/>
                </a:cubicBezTo>
                <a:cubicBezTo>
                  <a:pt x="338" y="276"/>
                  <a:pt x="336" y="279"/>
                  <a:pt x="336" y="281"/>
                </a:cubicBezTo>
                <a:cubicBezTo>
                  <a:pt x="335" y="283"/>
                  <a:pt x="337" y="286"/>
                  <a:pt x="337" y="288"/>
                </a:cubicBezTo>
                <a:cubicBezTo>
                  <a:pt x="337" y="289"/>
                  <a:pt x="337" y="293"/>
                  <a:pt x="336" y="294"/>
                </a:cubicBezTo>
                <a:cubicBezTo>
                  <a:pt x="335" y="295"/>
                  <a:pt x="332" y="296"/>
                  <a:pt x="331" y="297"/>
                </a:cubicBezTo>
                <a:cubicBezTo>
                  <a:pt x="329" y="298"/>
                  <a:pt x="327" y="300"/>
                  <a:pt x="326" y="301"/>
                </a:cubicBezTo>
                <a:cubicBezTo>
                  <a:pt x="326" y="302"/>
                  <a:pt x="325" y="304"/>
                  <a:pt x="324" y="305"/>
                </a:cubicBezTo>
                <a:cubicBezTo>
                  <a:pt x="324" y="305"/>
                  <a:pt x="323" y="305"/>
                  <a:pt x="323" y="304"/>
                </a:cubicBezTo>
                <a:cubicBezTo>
                  <a:pt x="322" y="304"/>
                  <a:pt x="323" y="302"/>
                  <a:pt x="322" y="302"/>
                </a:cubicBezTo>
                <a:cubicBezTo>
                  <a:pt x="321" y="300"/>
                  <a:pt x="318" y="300"/>
                  <a:pt x="316" y="300"/>
                </a:cubicBezTo>
                <a:cubicBezTo>
                  <a:pt x="314" y="299"/>
                  <a:pt x="310" y="299"/>
                  <a:pt x="309" y="300"/>
                </a:cubicBezTo>
                <a:cubicBezTo>
                  <a:pt x="307" y="300"/>
                  <a:pt x="304" y="300"/>
                  <a:pt x="303" y="301"/>
                </a:cubicBezTo>
                <a:cubicBezTo>
                  <a:pt x="301" y="302"/>
                  <a:pt x="301" y="306"/>
                  <a:pt x="299" y="307"/>
                </a:cubicBezTo>
                <a:cubicBezTo>
                  <a:pt x="299" y="307"/>
                  <a:pt x="297" y="308"/>
                  <a:pt x="297" y="308"/>
                </a:cubicBezTo>
                <a:cubicBezTo>
                  <a:pt x="295" y="309"/>
                  <a:pt x="293" y="311"/>
                  <a:pt x="292" y="313"/>
                </a:cubicBezTo>
                <a:cubicBezTo>
                  <a:pt x="291" y="314"/>
                  <a:pt x="292" y="317"/>
                  <a:pt x="291" y="318"/>
                </a:cubicBezTo>
                <a:cubicBezTo>
                  <a:pt x="290" y="319"/>
                  <a:pt x="288" y="320"/>
                  <a:pt x="288" y="320"/>
                </a:cubicBezTo>
                <a:cubicBezTo>
                  <a:pt x="286" y="320"/>
                  <a:pt x="283" y="318"/>
                  <a:pt x="282" y="318"/>
                </a:cubicBezTo>
                <a:cubicBezTo>
                  <a:pt x="280" y="318"/>
                  <a:pt x="276" y="319"/>
                  <a:pt x="275" y="318"/>
                </a:cubicBezTo>
                <a:cubicBezTo>
                  <a:pt x="274" y="318"/>
                  <a:pt x="275" y="316"/>
                  <a:pt x="275" y="315"/>
                </a:cubicBezTo>
                <a:cubicBezTo>
                  <a:pt x="274" y="314"/>
                  <a:pt x="272" y="313"/>
                  <a:pt x="271" y="313"/>
                </a:cubicBezTo>
                <a:cubicBezTo>
                  <a:pt x="270" y="313"/>
                  <a:pt x="269" y="316"/>
                  <a:pt x="269" y="316"/>
                </a:cubicBezTo>
                <a:cubicBezTo>
                  <a:pt x="268" y="316"/>
                  <a:pt x="266" y="316"/>
                  <a:pt x="265" y="316"/>
                </a:cubicBezTo>
                <a:cubicBezTo>
                  <a:pt x="264" y="315"/>
                  <a:pt x="262" y="315"/>
                  <a:pt x="261" y="314"/>
                </a:cubicBezTo>
                <a:cubicBezTo>
                  <a:pt x="261" y="313"/>
                  <a:pt x="261" y="312"/>
                  <a:pt x="262" y="311"/>
                </a:cubicBezTo>
                <a:cubicBezTo>
                  <a:pt x="262" y="310"/>
                  <a:pt x="264" y="311"/>
                  <a:pt x="265" y="311"/>
                </a:cubicBezTo>
                <a:cubicBezTo>
                  <a:pt x="266" y="310"/>
                  <a:pt x="265" y="308"/>
                  <a:pt x="265" y="307"/>
                </a:cubicBezTo>
                <a:cubicBezTo>
                  <a:pt x="265" y="306"/>
                  <a:pt x="264" y="303"/>
                  <a:pt x="263" y="302"/>
                </a:cubicBezTo>
                <a:cubicBezTo>
                  <a:pt x="262" y="300"/>
                  <a:pt x="258" y="301"/>
                  <a:pt x="257" y="300"/>
                </a:cubicBezTo>
                <a:cubicBezTo>
                  <a:pt x="256" y="299"/>
                  <a:pt x="254" y="297"/>
                  <a:pt x="253" y="296"/>
                </a:cubicBezTo>
                <a:cubicBezTo>
                  <a:pt x="252" y="296"/>
                  <a:pt x="249" y="296"/>
                  <a:pt x="248" y="295"/>
                </a:cubicBezTo>
                <a:cubicBezTo>
                  <a:pt x="247" y="295"/>
                  <a:pt x="246" y="292"/>
                  <a:pt x="245" y="291"/>
                </a:cubicBezTo>
                <a:cubicBezTo>
                  <a:pt x="245" y="290"/>
                  <a:pt x="244" y="288"/>
                  <a:pt x="243" y="287"/>
                </a:cubicBezTo>
                <a:cubicBezTo>
                  <a:pt x="242" y="286"/>
                  <a:pt x="239" y="285"/>
                  <a:pt x="238" y="285"/>
                </a:cubicBezTo>
                <a:cubicBezTo>
                  <a:pt x="237" y="285"/>
                  <a:pt x="234" y="285"/>
                  <a:pt x="233" y="285"/>
                </a:cubicBezTo>
                <a:cubicBezTo>
                  <a:pt x="232" y="286"/>
                  <a:pt x="229" y="287"/>
                  <a:pt x="228" y="287"/>
                </a:cubicBezTo>
                <a:cubicBezTo>
                  <a:pt x="226" y="287"/>
                  <a:pt x="222" y="285"/>
                  <a:pt x="220" y="284"/>
                </a:cubicBezTo>
                <a:cubicBezTo>
                  <a:pt x="219" y="283"/>
                  <a:pt x="218" y="278"/>
                  <a:pt x="217" y="277"/>
                </a:cubicBezTo>
                <a:cubicBezTo>
                  <a:pt x="216" y="277"/>
                  <a:pt x="214" y="277"/>
                  <a:pt x="213" y="277"/>
                </a:cubicBezTo>
                <a:cubicBezTo>
                  <a:pt x="212" y="277"/>
                  <a:pt x="210" y="277"/>
                  <a:pt x="210" y="276"/>
                </a:cubicBezTo>
                <a:cubicBezTo>
                  <a:pt x="210" y="276"/>
                  <a:pt x="210" y="275"/>
                  <a:pt x="209" y="274"/>
                </a:cubicBezTo>
                <a:cubicBezTo>
                  <a:pt x="209" y="274"/>
                  <a:pt x="208" y="274"/>
                  <a:pt x="207" y="274"/>
                </a:cubicBezTo>
                <a:cubicBezTo>
                  <a:pt x="206" y="274"/>
                  <a:pt x="204" y="275"/>
                  <a:pt x="204" y="274"/>
                </a:cubicBezTo>
                <a:cubicBezTo>
                  <a:pt x="203" y="274"/>
                  <a:pt x="201" y="272"/>
                  <a:pt x="201" y="272"/>
                </a:cubicBezTo>
                <a:cubicBezTo>
                  <a:pt x="200" y="270"/>
                  <a:pt x="200" y="268"/>
                  <a:pt x="201" y="267"/>
                </a:cubicBezTo>
                <a:cubicBezTo>
                  <a:pt x="201" y="266"/>
                  <a:pt x="203" y="265"/>
                  <a:pt x="204" y="264"/>
                </a:cubicBezTo>
                <a:cubicBezTo>
                  <a:pt x="205" y="263"/>
                  <a:pt x="207" y="261"/>
                  <a:pt x="208" y="260"/>
                </a:cubicBezTo>
                <a:cubicBezTo>
                  <a:pt x="208" y="259"/>
                  <a:pt x="206" y="257"/>
                  <a:pt x="205" y="256"/>
                </a:cubicBezTo>
                <a:cubicBezTo>
                  <a:pt x="205" y="255"/>
                  <a:pt x="206" y="253"/>
                  <a:pt x="207" y="252"/>
                </a:cubicBezTo>
                <a:cubicBezTo>
                  <a:pt x="208" y="250"/>
                  <a:pt x="211" y="248"/>
                  <a:pt x="212" y="246"/>
                </a:cubicBezTo>
                <a:cubicBezTo>
                  <a:pt x="213" y="246"/>
                  <a:pt x="216" y="245"/>
                  <a:pt x="216" y="244"/>
                </a:cubicBezTo>
                <a:cubicBezTo>
                  <a:pt x="217" y="243"/>
                  <a:pt x="217" y="241"/>
                  <a:pt x="217" y="240"/>
                </a:cubicBezTo>
                <a:cubicBezTo>
                  <a:pt x="216" y="239"/>
                  <a:pt x="213" y="238"/>
                  <a:pt x="212" y="237"/>
                </a:cubicBezTo>
                <a:cubicBezTo>
                  <a:pt x="210" y="234"/>
                  <a:pt x="209" y="228"/>
                  <a:pt x="208" y="225"/>
                </a:cubicBezTo>
                <a:cubicBezTo>
                  <a:pt x="206" y="222"/>
                  <a:pt x="202" y="216"/>
                  <a:pt x="200" y="213"/>
                </a:cubicBezTo>
                <a:cubicBezTo>
                  <a:pt x="199" y="210"/>
                  <a:pt x="197" y="204"/>
                  <a:pt x="195" y="202"/>
                </a:cubicBezTo>
                <a:cubicBezTo>
                  <a:pt x="194" y="200"/>
                  <a:pt x="191" y="198"/>
                  <a:pt x="189" y="197"/>
                </a:cubicBezTo>
                <a:cubicBezTo>
                  <a:pt x="188" y="195"/>
                  <a:pt x="185" y="191"/>
                  <a:pt x="183" y="189"/>
                </a:cubicBezTo>
                <a:cubicBezTo>
                  <a:pt x="181" y="188"/>
                  <a:pt x="177" y="186"/>
                  <a:pt x="176" y="184"/>
                </a:cubicBezTo>
                <a:cubicBezTo>
                  <a:pt x="176" y="184"/>
                  <a:pt x="176" y="183"/>
                  <a:pt x="176" y="182"/>
                </a:cubicBezTo>
                <a:cubicBezTo>
                  <a:pt x="175" y="181"/>
                  <a:pt x="173" y="181"/>
                  <a:pt x="172" y="181"/>
                </a:cubicBezTo>
                <a:cubicBezTo>
                  <a:pt x="171" y="182"/>
                  <a:pt x="171" y="184"/>
                  <a:pt x="170" y="184"/>
                </a:cubicBezTo>
                <a:cubicBezTo>
                  <a:pt x="170" y="184"/>
                  <a:pt x="169" y="183"/>
                  <a:pt x="168" y="183"/>
                </a:cubicBezTo>
                <a:cubicBezTo>
                  <a:pt x="167" y="184"/>
                  <a:pt x="166" y="187"/>
                  <a:pt x="165" y="188"/>
                </a:cubicBezTo>
                <a:cubicBezTo>
                  <a:pt x="164" y="189"/>
                  <a:pt x="164" y="192"/>
                  <a:pt x="162" y="192"/>
                </a:cubicBezTo>
                <a:cubicBezTo>
                  <a:pt x="161" y="193"/>
                  <a:pt x="159" y="191"/>
                  <a:pt x="158" y="191"/>
                </a:cubicBezTo>
                <a:cubicBezTo>
                  <a:pt x="156" y="191"/>
                  <a:pt x="154" y="190"/>
                  <a:pt x="153" y="191"/>
                </a:cubicBezTo>
                <a:cubicBezTo>
                  <a:pt x="152" y="191"/>
                  <a:pt x="150" y="194"/>
                  <a:pt x="148" y="194"/>
                </a:cubicBezTo>
                <a:cubicBezTo>
                  <a:pt x="146" y="195"/>
                  <a:pt x="142" y="197"/>
                  <a:pt x="140" y="198"/>
                </a:cubicBezTo>
                <a:cubicBezTo>
                  <a:pt x="138" y="198"/>
                  <a:pt x="135" y="199"/>
                  <a:pt x="133" y="199"/>
                </a:cubicBezTo>
                <a:cubicBezTo>
                  <a:pt x="132" y="198"/>
                  <a:pt x="129" y="196"/>
                  <a:pt x="127" y="196"/>
                </a:cubicBezTo>
                <a:cubicBezTo>
                  <a:pt x="125" y="195"/>
                  <a:pt x="121" y="197"/>
                  <a:pt x="119" y="198"/>
                </a:cubicBezTo>
                <a:cubicBezTo>
                  <a:pt x="117" y="199"/>
                  <a:pt x="113" y="201"/>
                  <a:pt x="112" y="202"/>
                </a:cubicBezTo>
                <a:cubicBezTo>
                  <a:pt x="111" y="203"/>
                  <a:pt x="110" y="206"/>
                  <a:pt x="109" y="206"/>
                </a:cubicBezTo>
                <a:cubicBezTo>
                  <a:pt x="107" y="208"/>
                  <a:pt x="102" y="209"/>
                  <a:pt x="100" y="209"/>
                </a:cubicBezTo>
                <a:cubicBezTo>
                  <a:pt x="99" y="208"/>
                  <a:pt x="97" y="206"/>
                  <a:pt x="97" y="205"/>
                </a:cubicBezTo>
                <a:cubicBezTo>
                  <a:pt x="97" y="204"/>
                  <a:pt x="101" y="202"/>
                  <a:pt x="102" y="200"/>
                </a:cubicBezTo>
                <a:cubicBezTo>
                  <a:pt x="102" y="199"/>
                  <a:pt x="101" y="196"/>
                  <a:pt x="102" y="195"/>
                </a:cubicBezTo>
                <a:cubicBezTo>
                  <a:pt x="103" y="194"/>
                  <a:pt x="109" y="195"/>
                  <a:pt x="110" y="193"/>
                </a:cubicBezTo>
                <a:cubicBezTo>
                  <a:pt x="112" y="192"/>
                  <a:pt x="112" y="188"/>
                  <a:pt x="113" y="186"/>
                </a:cubicBezTo>
                <a:cubicBezTo>
                  <a:pt x="114" y="184"/>
                  <a:pt x="118" y="181"/>
                  <a:pt x="120" y="180"/>
                </a:cubicBezTo>
                <a:cubicBezTo>
                  <a:pt x="121" y="179"/>
                  <a:pt x="123" y="179"/>
                  <a:pt x="124" y="178"/>
                </a:cubicBezTo>
                <a:cubicBezTo>
                  <a:pt x="125" y="176"/>
                  <a:pt x="123" y="173"/>
                  <a:pt x="123" y="172"/>
                </a:cubicBezTo>
                <a:cubicBezTo>
                  <a:pt x="122" y="171"/>
                  <a:pt x="121" y="169"/>
                  <a:pt x="120" y="168"/>
                </a:cubicBezTo>
                <a:cubicBezTo>
                  <a:pt x="118" y="166"/>
                  <a:pt x="112" y="167"/>
                  <a:pt x="110" y="166"/>
                </a:cubicBezTo>
                <a:cubicBezTo>
                  <a:pt x="107" y="165"/>
                  <a:pt x="104" y="161"/>
                  <a:pt x="102" y="159"/>
                </a:cubicBezTo>
                <a:cubicBezTo>
                  <a:pt x="100" y="157"/>
                  <a:pt x="98" y="152"/>
                  <a:pt x="95" y="151"/>
                </a:cubicBezTo>
                <a:cubicBezTo>
                  <a:pt x="94" y="150"/>
                  <a:pt x="91" y="148"/>
                  <a:pt x="89" y="148"/>
                </a:cubicBezTo>
                <a:cubicBezTo>
                  <a:pt x="88" y="148"/>
                  <a:pt x="85" y="150"/>
                  <a:pt x="83" y="151"/>
                </a:cubicBezTo>
                <a:cubicBezTo>
                  <a:pt x="82" y="152"/>
                  <a:pt x="79" y="155"/>
                  <a:pt x="78" y="156"/>
                </a:cubicBezTo>
                <a:cubicBezTo>
                  <a:pt x="77" y="157"/>
                  <a:pt x="77" y="159"/>
                  <a:pt x="76" y="159"/>
                </a:cubicBezTo>
                <a:cubicBezTo>
                  <a:pt x="75" y="160"/>
                  <a:pt x="73" y="159"/>
                  <a:pt x="72" y="159"/>
                </a:cubicBezTo>
                <a:cubicBezTo>
                  <a:pt x="71" y="158"/>
                  <a:pt x="69" y="155"/>
                  <a:pt x="68" y="155"/>
                </a:cubicBezTo>
                <a:cubicBezTo>
                  <a:pt x="67" y="154"/>
                  <a:pt x="64" y="154"/>
                  <a:pt x="63" y="154"/>
                </a:cubicBezTo>
                <a:cubicBezTo>
                  <a:pt x="62" y="154"/>
                  <a:pt x="60" y="154"/>
                  <a:pt x="59" y="154"/>
                </a:cubicBezTo>
                <a:cubicBezTo>
                  <a:pt x="58" y="155"/>
                  <a:pt x="57" y="158"/>
                  <a:pt x="58" y="159"/>
                </a:cubicBezTo>
                <a:cubicBezTo>
                  <a:pt x="58" y="160"/>
                  <a:pt x="61" y="160"/>
                  <a:pt x="61" y="161"/>
                </a:cubicBezTo>
                <a:cubicBezTo>
                  <a:pt x="62" y="161"/>
                  <a:pt x="62" y="163"/>
                  <a:pt x="62" y="164"/>
                </a:cubicBezTo>
                <a:cubicBezTo>
                  <a:pt x="61" y="165"/>
                  <a:pt x="58" y="165"/>
                  <a:pt x="57" y="165"/>
                </a:cubicBezTo>
                <a:cubicBezTo>
                  <a:pt x="56" y="165"/>
                  <a:pt x="54" y="165"/>
                  <a:pt x="53" y="164"/>
                </a:cubicBezTo>
                <a:cubicBezTo>
                  <a:pt x="52" y="163"/>
                  <a:pt x="51" y="160"/>
                  <a:pt x="50" y="159"/>
                </a:cubicBezTo>
                <a:cubicBezTo>
                  <a:pt x="50" y="156"/>
                  <a:pt x="52" y="152"/>
                  <a:pt x="52" y="150"/>
                </a:cubicBezTo>
                <a:cubicBezTo>
                  <a:pt x="52" y="147"/>
                  <a:pt x="50" y="141"/>
                  <a:pt x="49" y="138"/>
                </a:cubicBezTo>
                <a:cubicBezTo>
                  <a:pt x="48" y="135"/>
                  <a:pt x="45" y="128"/>
                  <a:pt x="43" y="125"/>
                </a:cubicBezTo>
                <a:cubicBezTo>
                  <a:pt x="42" y="124"/>
                  <a:pt x="38" y="122"/>
                  <a:pt x="36" y="121"/>
                </a:cubicBezTo>
                <a:cubicBezTo>
                  <a:pt x="34" y="119"/>
                  <a:pt x="30" y="115"/>
                  <a:pt x="29" y="112"/>
                </a:cubicBezTo>
                <a:cubicBezTo>
                  <a:pt x="28" y="110"/>
                  <a:pt x="27" y="106"/>
                  <a:pt x="26" y="103"/>
                </a:cubicBezTo>
                <a:cubicBezTo>
                  <a:pt x="24" y="101"/>
                  <a:pt x="21" y="95"/>
                  <a:pt x="19" y="92"/>
                </a:cubicBezTo>
                <a:cubicBezTo>
                  <a:pt x="17" y="88"/>
                  <a:pt x="12" y="81"/>
                  <a:pt x="9" y="78"/>
                </a:cubicBezTo>
                <a:cubicBezTo>
                  <a:pt x="7" y="75"/>
                  <a:pt x="3" y="70"/>
                  <a:pt x="1" y="68"/>
                </a:cubicBezTo>
                <a:cubicBezTo>
                  <a:pt x="1" y="67"/>
                  <a:pt x="0" y="67"/>
                  <a:pt x="0" y="67"/>
                </a:cubicBezTo>
                <a:cubicBezTo>
                  <a:pt x="1" y="65"/>
                  <a:pt x="5" y="64"/>
                  <a:pt x="6" y="63"/>
                </a:cubicBezTo>
                <a:cubicBezTo>
                  <a:pt x="8" y="62"/>
                  <a:pt x="11" y="61"/>
                  <a:pt x="12" y="60"/>
                </a:cubicBezTo>
                <a:cubicBezTo>
                  <a:pt x="14" y="58"/>
                  <a:pt x="17" y="54"/>
                  <a:pt x="17" y="51"/>
                </a:cubicBezTo>
                <a:cubicBezTo>
                  <a:pt x="18" y="49"/>
                  <a:pt x="17" y="44"/>
                  <a:pt x="18" y="42"/>
                </a:cubicBezTo>
                <a:cubicBezTo>
                  <a:pt x="18" y="39"/>
                  <a:pt x="19" y="34"/>
                  <a:pt x="19" y="32"/>
                </a:cubicBezTo>
                <a:cubicBezTo>
                  <a:pt x="20" y="30"/>
                  <a:pt x="22" y="26"/>
                  <a:pt x="23" y="24"/>
                </a:cubicBezTo>
                <a:cubicBezTo>
                  <a:pt x="24" y="22"/>
                  <a:pt x="27" y="19"/>
                  <a:pt x="28" y="16"/>
                </a:cubicBezTo>
                <a:cubicBezTo>
                  <a:pt x="28" y="16"/>
                  <a:pt x="28" y="16"/>
                  <a:pt x="28" y="15"/>
                </a:cubicBezTo>
                <a:cubicBezTo>
                  <a:pt x="30" y="15"/>
                  <a:pt x="32" y="14"/>
                  <a:pt x="33" y="15"/>
                </a:cubicBezTo>
                <a:cubicBezTo>
                  <a:pt x="35" y="15"/>
                  <a:pt x="41" y="15"/>
                  <a:pt x="42" y="17"/>
                </a:cubicBezTo>
                <a:cubicBezTo>
                  <a:pt x="44" y="18"/>
                  <a:pt x="43" y="21"/>
                  <a:pt x="44" y="22"/>
                </a:cubicBezTo>
                <a:cubicBezTo>
                  <a:pt x="45" y="23"/>
                  <a:pt x="48" y="24"/>
                  <a:pt x="50" y="24"/>
                </a:cubicBezTo>
                <a:cubicBezTo>
                  <a:pt x="52" y="24"/>
                  <a:pt x="56" y="25"/>
                  <a:pt x="58" y="23"/>
                </a:cubicBezTo>
                <a:cubicBezTo>
                  <a:pt x="59" y="22"/>
                  <a:pt x="59" y="18"/>
                  <a:pt x="59" y="16"/>
                </a:cubicBezTo>
                <a:cubicBezTo>
                  <a:pt x="59" y="14"/>
                  <a:pt x="58" y="10"/>
                  <a:pt x="59" y="8"/>
                </a:cubicBezTo>
                <a:cubicBezTo>
                  <a:pt x="59" y="7"/>
                  <a:pt x="62" y="5"/>
                  <a:pt x="63" y="5"/>
                </a:cubicBezTo>
                <a:cubicBezTo>
                  <a:pt x="65" y="4"/>
                  <a:pt x="69" y="4"/>
                  <a:pt x="71" y="5"/>
                </a:cubicBezTo>
                <a:cubicBezTo>
                  <a:pt x="72" y="6"/>
                  <a:pt x="74" y="9"/>
                  <a:pt x="75" y="9"/>
                </a:cubicBezTo>
                <a:cubicBezTo>
                  <a:pt x="78" y="10"/>
                  <a:pt x="83" y="9"/>
                  <a:pt x="85" y="10"/>
                </a:cubicBezTo>
                <a:cubicBezTo>
                  <a:pt x="86" y="10"/>
                  <a:pt x="89" y="11"/>
                  <a:pt x="89" y="12"/>
                </a:cubicBezTo>
                <a:cubicBezTo>
                  <a:pt x="90" y="14"/>
                  <a:pt x="88" y="17"/>
                  <a:pt x="88" y="19"/>
                </a:cubicBezTo>
                <a:cubicBezTo>
                  <a:pt x="88" y="21"/>
                  <a:pt x="88" y="26"/>
                  <a:pt x="90" y="28"/>
                </a:cubicBezTo>
                <a:cubicBezTo>
                  <a:pt x="91" y="29"/>
                  <a:pt x="95" y="29"/>
                  <a:pt x="96" y="28"/>
                </a:cubicBezTo>
                <a:cubicBezTo>
                  <a:pt x="98" y="28"/>
                  <a:pt x="100" y="24"/>
                  <a:pt x="102" y="23"/>
                </a:cubicBezTo>
                <a:cubicBezTo>
                  <a:pt x="103" y="23"/>
                  <a:pt x="105" y="24"/>
                  <a:pt x="106" y="24"/>
                </a:cubicBezTo>
                <a:cubicBezTo>
                  <a:pt x="108" y="25"/>
                  <a:pt x="110" y="27"/>
                  <a:pt x="112" y="27"/>
                </a:cubicBezTo>
                <a:cubicBezTo>
                  <a:pt x="115" y="28"/>
                  <a:pt x="122" y="27"/>
                  <a:pt x="125" y="25"/>
                </a:cubicBezTo>
                <a:cubicBezTo>
                  <a:pt x="126" y="25"/>
                  <a:pt x="126" y="22"/>
                  <a:pt x="127" y="22"/>
                </a:cubicBezTo>
                <a:cubicBezTo>
                  <a:pt x="129" y="21"/>
                  <a:pt x="134" y="23"/>
                  <a:pt x="136" y="24"/>
                </a:cubicBezTo>
                <a:cubicBezTo>
                  <a:pt x="138" y="25"/>
                  <a:pt x="141" y="31"/>
                  <a:pt x="143" y="31"/>
                </a:cubicBezTo>
                <a:cubicBezTo>
                  <a:pt x="145" y="32"/>
                  <a:pt x="150" y="30"/>
                  <a:pt x="151" y="28"/>
                </a:cubicBezTo>
                <a:cubicBezTo>
                  <a:pt x="153" y="26"/>
                  <a:pt x="151" y="21"/>
                  <a:pt x="152" y="19"/>
                </a:cubicBezTo>
                <a:cubicBezTo>
                  <a:pt x="154" y="17"/>
                  <a:pt x="158" y="14"/>
                  <a:pt x="160" y="13"/>
                </a:cubicBezTo>
                <a:cubicBezTo>
                  <a:pt x="162" y="11"/>
                  <a:pt x="167" y="9"/>
                  <a:pt x="169" y="9"/>
                </a:cubicBezTo>
                <a:cubicBezTo>
                  <a:pt x="172" y="8"/>
                  <a:pt x="177" y="11"/>
                  <a:pt x="180" y="11"/>
                </a:cubicBezTo>
                <a:cubicBezTo>
                  <a:pt x="182" y="11"/>
                  <a:pt x="186" y="10"/>
                  <a:pt x="187" y="9"/>
                </a:cubicBezTo>
                <a:cubicBezTo>
                  <a:pt x="189" y="7"/>
                  <a:pt x="190" y="3"/>
                  <a:pt x="191" y="2"/>
                </a:cubicBezTo>
                <a:cubicBezTo>
                  <a:pt x="193" y="1"/>
                  <a:pt x="198" y="1"/>
                  <a:pt x="200" y="0"/>
                </a:cubicBezTo>
                <a:cubicBezTo>
                  <a:pt x="202" y="2"/>
                  <a:pt x="207" y="1"/>
                  <a:pt x="209" y="2"/>
                </a:cubicBezTo>
                <a:cubicBezTo>
                  <a:pt x="211" y="3"/>
                  <a:pt x="216" y="5"/>
                  <a:pt x="218" y="7"/>
                </a:cubicBezTo>
                <a:cubicBezTo>
                  <a:pt x="219" y="9"/>
                  <a:pt x="223" y="15"/>
                  <a:pt x="222" y="17"/>
                </a:cubicBezTo>
                <a:cubicBezTo>
                  <a:pt x="221" y="19"/>
                  <a:pt x="216" y="18"/>
                  <a:pt x="215" y="19"/>
                </a:cubicBezTo>
                <a:cubicBezTo>
                  <a:pt x="214" y="22"/>
                  <a:pt x="215" y="29"/>
                  <a:pt x="217" y="32"/>
                </a:cubicBezTo>
                <a:cubicBezTo>
                  <a:pt x="218" y="33"/>
                  <a:pt x="221" y="35"/>
                  <a:pt x="222" y="36"/>
                </a:cubicBezTo>
                <a:cubicBezTo>
                  <a:pt x="224" y="37"/>
                  <a:pt x="229" y="39"/>
                  <a:pt x="232" y="39"/>
                </a:cubicBezTo>
                <a:cubicBezTo>
                  <a:pt x="234" y="40"/>
                  <a:pt x="238" y="38"/>
                  <a:pt x="240" y="39"/>
                </a:cubicBezTo>
                <a:cubicBezTo>
                  <a:pt x="242" y="41"/>
                  <a:pt x="243" y="46"/>
                  <a:pt x="244" y="49"/>
                </a:cubicBezTo>
                <a:cubicBezTo>
                  <a:pt x="244" y="52"/>
                  <a:pt x="242" y="58"/>
                  <a:pt x="243" y="61"/>
                </a:cubicBezTo>
                <a:cubicBezTo>
                  <a:pt x="243" y="62"/>
                  <a:pt x="246" y="65"/>
                  <a:pt x="247" y="66"/>
                </a:cubicBezTo>
                <a:cubicBezTo>
                  <a:pt x="249" y="69"/>
                  <a:pt x="249" y="75"/>
                  <a:pt x="251" y="77"/>
                </a:cubicBezTo>
                <a:cubicBezTo>
                  <a:pt x="253" y="78"/>
                  <a:pt x="259" y="80"/>
                  <a:pt x="262" y="80"/>
                </a:cubicBezTo>
                <a:cubicBezTo>
                  <a:pt x="264" y="80"/>
                  <a:pt x="268" y="77"/>
                  <a:pt x="270" y="77"/>
                </a:cubicBezTo>
                <a:cubicBezTo>
                  <a:pt x="272" y="76"/>
                  <a:pt x="275" y="74"/>
                  <a:pt x="276" y="74"/>
                </a:cubicBezTo>
                <a:cubicBezTo>
                  <a:pt x="280" y="74"/>
                  <a:pt x="284" y="79"/>
                  <a:pt x="287" y="80"/>
                </a:cubicBezTo>
                <a:cubicBezTo>
                  <a:pt x="289" y="81"/>
                  <a:pt x="293" y="83"/>
                  <a:pt x="295" y="84"/>
                </a:cubicBezTo>
                <a:cubicBezTo>
                  <a:pt x="296" y="84"/>
                  <a:pt x="297" y="84"/>
                  <a:pt x="299" y="84"/>
                </a:cubicBezTo>
                <a:cubicBezTo>
                  <a:pt x="298" y="86"/>
                  <a:pt x="298" y="88"/>
                  <a:pt x="298" y="89"/>
                </a:cubicBezTo>
                <a:cubicBezTo>
                  <a:pt x="298" y="91"/>
                  <a:pt x="299" y="97"/>
                  <a:pt x="300" y="99"/>
                </a:cubicBezTo>
                <a:cubicBezTo>
                  <a:pt x="301" y="101"/>
                  <a:pt x="303" y="104"/>
                  <a:pt x="303" y="105"/>
                </a:cubicBezTo>
                <a:cubicBezTo>
                  <a:pt x="304" y="108"/>
                  <a:pt x="305" y="114"/>
                  <a:pt x="304" y="116"/>
                </a:cubicBezTo>
                <a:cubicBezTo>
                  <a:pt x="304" y="118"/>
                  <a:pt x="301" y="121"/>
                  <a:pt x="299" y="122"/>
                </a:cubicBezTo>
                <a:cubicBezTo>
                  <a:pt x="298" y="123"/>
                  <a:pt x="295" y="123"/>
                  <a:pt x="294" y="124"/>
                </a:cubicBezTo>
                <a:cubicBezTo>
                  <a:pt x="292" y="125"/>
                  <a:pt x="291" y="129"/>
                  <a:pt x="289" y="130"/>
                </a:cubicBezTo>
                <a:cubicBezTo>
                  <a:pt x="287" y="130"/>
                  <a:pt x="284" y="130"/>
                  <a:pt x="283" y="130"/>
                </a:cubicBezTo>
                <a:cubicBezTo>
                  <a:pt x="281" y="129"/>
                  <a:pt x="280" y="126"/>
                  <a:pt x="279" y="126"/>
                </a:cubicBezTo>
                <a:cubicBezTo>
                  <a:pt x="277" y="125"/>
                  <a:pt x="274" y="126"/>
                  <a:pt x="273" y="127"/>
                </a:cubicBezTo>
                <a:cubicBezTo>
                  <a:pt x="271" y="128"/>
                  <a:pt x="269" y="131"/>
                  <a:pt x="268" y="133"/>
                </a:cubicBezTo>
                <a:cubicBezTo>
                  <a:pt x="268" y="136"/>
                  <a:pt x="269" y="141"/>
                  <a:pt x="270" y="143"/>
                </a:cubicBezTo>
                <a:cubicBezTo>
                  <a:pt x="271" y="145"/>
                  <a:pt x="274" y="149"/>
                  <a:pt x="275" y="151"/>
                </a:cubicBezTo>
                <a:cubicBezTo>
                  <a:pt x="276" y="152"/>
                  <a:pt x="277" y="156"/>
                  <a:pt x="278" y="157"/>
                </a:cubicBezTo>
                <a:cubicBezTo>
                  <a:pt x="279" y="159"/>
                  <a:pt x="282" y="162"/>
                  <a:pt x="284" y="163"/>
                </a:cubicBezTo>
                <a:cubicBezTo>
                  <a:pt x="286" y="164"/>
                  <a:pt x="290" y="163"/>
                  <a:pt x="291" y="165"/>
                </a:cubicBezTo>
                <a:cubicBezTo>
                  <a:pt x="293" y="166"/>
                  <a:pt x="293" y="170"/>
                  <a:pt x="294" y="171"/>
                </a:cubicBezTo>
                <a:cubicBezTo>
                  <a:pt x="294" y="173"/>
                  <a:pt x="295" y="176"/>
                  <a:pt x="294" y="177"/>
                </a:cubicBezTo>
                <a:cubicBezTo>
                  <a:pt x="293" y="178"/>
                  <a:pt x="290" y="179"/>
                  <a:pt x="289" y="180"/>
                </a:cubicBezTo>
                <a:cubicBezTo>
                  <a:pt x="288" y="181"/>
                  <a:pt x="288" y="183"/>
                  <a:pt x="288" y="184"/>
                </a:cubicBezTo>
                <a:cubicBezTo>
                  <a:pt x="289" y="186"/>
                  <a:pt x="292" y="188"/>
                  <a:pt x="293" y="189"/>
                </a:cubicBezTo>
                <a:cubicBezTo>
                  <a:pt x="294" y="190"/>
                  <a:pt x="297" y="189"/>
                  <a:pt x="299" y="190"/>
                </a:cubicBezTo>
                <a:cubicBezTo>
                  <a:pt x="300" y="190"/>
                  <a:pt x="303" y="192"/>
                  <a:pt x="304" y="193"/>
                </a:cubicBezTo>
                <a:cubicBezTo>
                  <a:pt x="306" y="196"/>
                  <a:pt x="306" y="201"/>
                  <a:pt x="307" y="204"/>
                </a:cubicBezTo>
                <a:cubicBezTo>
                  <a:pt x="307" y="206"/>
                  <a:pt x="305" y="210"/>
                  <a:pt x="305" y="212"/>
                </a:cubicBezTo>
                <a:cubicBezTo>
                  <a:pt x="306" y="214"/>
                  <a:pt x="307" y="217"/>
                  <a:pt x="309" y="218"/>
                </a:cubicBezTo>
                <a:cubicBezTo>
                  <a:pt x="310" y="219"/>
                  <a:pt x="313" y="221"/>
                  <a:pt x="314" y="221"/>
                </a:cubicBezTo>
                <a:cubicBezTo>
                  <a:pt x="316" y="222"/>
                  <a:pt x="321" y="222"/>
                  <a:pt x="323" y="222"/>
                </a:cubicBezTo>
                <a:cubicBezTo>
                  <a:pt x="326" y="223"/>
                  <a:pt x="330" y="224"/>
                  <a:pt x="332" y="226"/>
                </a:cubicBezTo>
                <a:cubicBezTo>
                  <a:pt x="334" y="227"/>
                  <a:pt x="335" y="232"/>
                  <a:pt x="335" y="234"/>
                </a:cubicBezTo>
                <a:cubicBezTo>
                  <a:pt x="336" y="235"/>
                  <a:pt x="336" y="239"/>
                  <a:pt x="337" y="240"/>
                </a:cubicBezTo>
                <a:cubicBezTo>
                  <a:pt x="337" y="241"/>
                  <a:pt x="338" y="244"/>
                  <a:pt x="339" y="244"/>
                </a:cubicBezTo>
                <a:cubicBezTo>
                  <a:pt x="341" y="245"/>
                  <a:pt x="345" y="244"/>
                  <a:pt x="347" y="244"/>
                </a:cubicBezTo>
                <a:cubicBezTo>
                  <a:pt x="349" y="244"/>
                  <a:pt x="351" y="243"/>
                  <a:pt x="352" y="244"/>
                </a:cubicBezTo>
                <a:cubicBezTo>
                  <a:pt x="353" y="244"/>
                  <a:pt x="353" y="248"/>
                  <a:pt x="353" y="249"/>
                </a:cubicBezTo>
                <a:close/>
              </a:path>
            </a:pathLst>
          </a:custGeom>
          <a:solidFill>
            <a:schemeClr val="accent1">
              <a:lumMod val="60000"/>
              <a:lumOff val="40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72" name="Freeform 56">
            <a:extLst>
              <a:ext uri="{FF2B5EF4-FFF2-40B4-BE49-F238E27FC236}">
                <a16:creationId xmlns="" xmlns:a16="http://schemas.microsoft.com/office/drawing/2014/main" id="{C85B58B2-2CC8-8C44-94FE-B28728328D0D}"/>
              </a:ext>
            </a:extLst>
          </p:cNvPr>
          <p:cNvSpPr>
            <a:spLocks/>
          </p:cNvSpPr>
          <p:nvPr/>
        </p:nvSpPr>
        <p:spPr bwMode="auto">
          <a:xfrm>
            <a:off x="8943067" y="3327862"/>
            <a:ext cx="513422" cy="428257"/>
          </a:xfrm>
          <a:custGeom>
            <a:avLst/>
            <a:gdLst/>
            <a:ahLst/>
            <a:cxnLst>
              <a:cxn ang="0">
                <a:pos x="190" y="74"/>
              </a:cxn>
              <a:cxn ang="0">
                <a:pos x="179" y="82"/>
              </a:cxn>
              <a:cxn ang="0">
                <a:pos x="171" y="90"/>
              </a:cxn>
              <a:cxn ang="0">
                <a:pos x="163" y="87"/>
              </a:cxn>
              <a:cxn ang="0">
                <a:pos x="159" y="108"/>
              </a:cxn>
              <a:cxn ang="0">
                <a:pos x="172" y="126"/>
              </a:cxn>
              <a:cxn ang="0">
                <a:pos x="163" y="128"/>
              </a:cxn>
              <a:cxn ang="0">
                <a:pos x="152" y="137"/>
              </a:cxn>
              <a:cxn ang="0">
                <a:pos x="132" y="139"/>
              </a:cxn>
              <a:cxn ang="0">
                <a:pos x="123" y="154"/>
              </a:cxn>
              <a:cxn ang="0">
                <a:pos x="108" y="150"/>
              </a:cxn>
              <a:cxn ang="0">
                <a:pos x="97" y="151"/>
              </a:cxn>
              <a:cxn ang="0">
                <a:pos x="78" y="150"/>
              </a:cxn>
              <a:cxn ang="0">
                <a:pos x="68" y="154"/>
              </a:cxn>
              <a:cxn ang="0">
                <a:pos x="60" y="145"/>
              </a:cxn>
              <a:cxn ang="0">
                <a:pos x="57" y="136"/>
              </a:cxn>
              <a:cxn ang="0">
                <a:pos x="43" y="131"/>
              </a:cxn>
              <a:cxn ang="0">
                <a:pos x="31" y="134"/>
              </a:cxn>
              <a:cxn ang="0">
                <a:pos x="30" y="149"/>
              </a:cxn>
              <a:cxn ang="0">
                <a:pos x="16" y="148"/>
              </a:cxn>
              <a:cxn ang="0">
                <a:pos x="5" y="141"/>
              </a:cxn>
              <a:cxn ang="0">
                <a:pos x="0" y="135"/>
              </a:cxn>
              <a:cxn ang="0">
                <a:pos x="8" y="122"/>
              </a:cxn>
              <a:cxn ang="0">
                <a:pos x="7" y="99"/>
              </a:cxn>
              <a:cxn ang="0">
                <a:pos x="14" y="87"/>
              </a:cxn>
              <a:cxn ang="0">
                <a:pos x="23" y="90"/>
              </a:cxn>
              <a:cxn ang="0">
                <a:pos x="29" y="80"/>
              </a:cxn>
              <a:cxn ang="0">
                <a:pos x="40" y="73"/>
              </a:cxn>
              <a:cxn ang="0">
                <a:pos x="39" y="64"/>
              </a:cxn>
              <a:cxn ang="0">
                <a:pos x="41" y="49"/>
              </a:cxn>
              <a:cxn ang="0">
                <a:pos x="53" y="47"/>
              </a:cxn>
              <a:cxn ang="0">
                <a:pos x="60" y="46"/>
              </a:cxn>
              <a:cxn ang="0">
                <a:pos x="71" y="54"/>
              </a:cxn>
              <a:cxn ang="0">
                <a:pos x="78" y="68"/>
              </a:cxn>
              <a:cxn ang="0">
                <a:pos x="100" y="57"/>
              </a:cxn>
              <a:cxn ang="0">
                <a:pos x="112" y="41"/>
              </a:cxn>
              <a:cxn ang="0">
                <a:pos x="111" y="23"/>
              </a:cxn>
              <a:cxn ang="0">
                <a:pos x="122" y="6"/>
              </a:cxn>
              <a:cxn ang="0">
                <a:pos x="131" y="0"/>
              </a:cxn>
              <a:cxn ang="0">
                <a:pos x="146" y="5"/>
              </a:cxn>
              <a:cxn ang="0">
                <a:pos x="162" y="9"/>
              </a:cxn>
              <a:cxn ang="0">
                <a:pos x="177" y="20"/>
              </a:cxn>
              <a:cxn ang="0">
                <a:pos x="185" y="29"/>
              </a:cxn>
              <a:cxn ang="0">
                <a:pos x="180" y="42"/>
              </a:cxn>
              <a:cxn ang="0">
                <a:pos x="179" y="56"/>
              </a:cxn>
              <a:cxn ang="0">
                <a:pos x="187" y="68"/>
              </a:cxn>
            </a:cxnLst>
            <a:rect l="0" t="0" r="r" b="b"/>
            <a:pathLst>
              <a:path w="190" h="158">
                <a:moveTo>
                  <a:pt x="187" y="68"/>
                </a:moveTo>
                <a:cubicBezTo>
                  <a:pt x="188" y="69"/>
                  <a:pt x="190" y="72"/>
                  <a:pt x="190" y="74"/>
                </a:cubicBezTo>
                <a:cubicBezTo>
                  <a:pt x="190" y="76"/>
                  <a:pt x="188" y="79"/>
                  <a:pt x="186" y="80"/>
                </a:cubicBezTo>
                <a:cubicBezTo>
                  <a:pt x="185" y="81"/>
                  <a:pt x="181" y="81"/>
                  <a:pt x="179" y="82"/>
                </a:cubicBezTo>
                <a:cubicBezTo>
                  <a:pt x="178" y="83"/>
                  <a:pt x="178" y="86"/>
                  <a:pt x="177" y="87"/>
                </a:cubicBezTo>
                <a:cubicBezTo>
                  <a:pt x="176" y="89"/>
                  <a:pt x="172" y="90"/>
                  <a:pt x="171" y="90"/>
                </a:cubicBezTo>
                <a:cubicBezTo>
                  <a:pt x="170" y="89"/>
                  <a:pt x="170" y="85"/>
                  <a:pt x="169" y="85"/>
                </a:cubicBezTo>
                <a:cubicBezTo>
                  <a:pt x="167" y="84"/>
                  <a:pt x="164" y="86"/>
                  <a:pt x="163" y="87"/>
                </a:cubicBezTo>
                <a:cubicBezTo>
                  <a:pt x="161" y="88"/>
                  <a:pt x="157" y="93"/>
                  <a:pt x="156" y="95"/>
                </a:cubicBezTo>
                <a:cubicBezTo>
                  <a:pt x="155" y="98"/>
                  <a:pt x="158" y="105"/>
                  <a:pt x="159" y="108"/>
                </a:cubicBezTo>
                <a:cubicBezTo>
                  <a:pt x="161" y="111"/>
                  <a:pt x="165" y="116"/>
                  <a:pt x="167" y="118"/>
                </a:cubicBezTo>
                <a:cubicBezTo>
                  <a:pt x="168" y="120"/>
                  <a:pt x="170" y="125"/>
                  <a:pt x="172" y="126"/>
                </a:cubicBezTo>
                <a:cubicBezTo>
                  <a:pt x="172" y="126"/>
                  <a:pt x="172" y="126"/>
                  <a:pt x="172" y="126"/>
                </a:cubicBezTo>
                <a:cubicBezTo>
                  <a:pt x="170" y="127"/>
                  <a:pt x="165" y="127"/>
                  <a:pt x="163" y="128"/>
                </a:cubicBezTo>
                <a:cubicBezTo>
                  <a:pt x="162" y="129"/>
                  <a:pt x="161" y="133"/>
                  <a:pt x="159" y="135"/>
                </a:cubicBezTo>
                <a:cubicBezTo>
                  <a:pt x="158" y="136"/>
                  <a:pt x="154" y="137"/>
                  <a:pt x="152" y="137"/>
                </a:cubicBezTo>
                <a:cubicBezTo>
                  <a:pt x="149" y="137"/>
                  <a:pt x="144" y="134"/>
                  <a:pt x="141" y="135"/>
                </a:cubicBezTo>
                <a:cubicBezTo>
                  <a:pt x="139" y="135"/>
                  <a:pt x="134" y="137"/>
                  <a:pt x="132" y="139"/>
                </a:cubicBezTo>
                <a:cubicBezTo>
                  <a:pt x="130" y="140"/>
                  <a:pt x="126" y="143"/>
                  <a:pt x="124" y="145"/>
                </a:cubicBezTo>
                <a:cubicBezTo>
                  <a:pt x="123" y="147"/>
                  <a:pt x="125" y="152"/>
                  <a:pt x="123" y="154"/>
                </a:cubicBezTo>
                <a:cubicBezTo>
                  <a:pt x="122" y="156"/>
                  <a:pt x="117" y="158"/>
                  <a:pt x="115" y="157"/>
                </a:cubicBezTo>
                <a:cubicBezTo>
                  <a:pt x="113" y="157"/>
                  <a:pt x="110" y="151"/>
                  <a:pt x="108" y="150"/>
                </a:cubicBezTo>
                <a:cubicBezTo>
                  <a:pt x="106" y="149"/>
                  <a:pt x="101" y="147"/>
                  <a:pt x="99" y="148"/>
                </a:cubicBezTo>
                <a:cubicBezTo>
                  <a:pt x="98" y="148"/>
                  <a:pt x="98" y="151"/>
                  <a:pt x="97" y="151"/>
                </a:cubicBezTo>
                <a:cubicBezTo>
                  <a:pt x="94" y="153"/>
                  <a:pt x="87" y="154"/>
                  <a:pt x="84" y="153"/>
                </a:cubicBezTo>
                <a:cubicBezTo>
                  <a:pt x="82" y="153"/>
                  <a:pt x="80" y="151"/>
                  <a:pt x="78" y="150"/>
                </a:cubicBezTo>
                <a:cubicBezTo>
                  <a:pt x="77" y="150"/>
                  <a:pt x="75" y="149"/>
                  <a:pt x="74" y="149"/>
                </a:cubicBezTo>
                <a:cubicBezTo>
                  <a:pt x="72" y="150"/>
                  <a:pt x="70" y="154"/>
                  <a:pt x="68" y="154"/>
                </a:cubicBezTo>
                <a:cubicBezTo>
                  <a:pt x="67" y="155"/>
                  <a:pt x="63" y="155"/>
                  <a:pt x="62" y="154"/>
                </a:cubicBezTo>
                <a:cubicBezTo>
                  <a:pt x="60" y="152"/>
                  <a:pt x="60" y="147"/>
                  <a:pt x="60" y="145"/>
                </a:cubicBezTo>
                <a:cubicBezTo>
                  <a:pt x="60" y="143"/>
                  <a:pt x="62" y="140"/>
                  <a:pt x="61" y="138"/>
                </a:cubicBezTo>
                <a:cubicBezTo>
                  <a:pt x="61" y="137"/>
                  <a:pt x="58" y="136"/>
                  <a:pt x="57" y="136"/>
                </a:cubicBezTo>
                <a:cubicBezTo>
                  <a:pt x="55" y="135"/>
                  <a:pt x="50" y="136"/>
                  <a:pt x="47" y="135"/>
                </a:cubicBezTo>
                <a:cubicBezTo>
                  <a:pt x="46" y="135"/>
                  <a:pt x="44" y="132"/>
                  <a:pt x="43" y="131"/>
                </a:cubicBezTo>
                <a:cubicBezTo>
                  <a:pt x="41" y="130"/>
                  <a:pt x="37" y="130"/>
                  <a:pt x="35" y="131"/>
                </a:cubicBezTo>
                <a:cubicBezTo>
                  <a:pt x="34" y="131"/>
                  <a:pt x="31" y="133"/>
                  <a:pt x="31" y="134"/>
                </a:cubicBezTo>
                <a:cubicBezTo>
                  <a:pt x="30" y="136"/>
                  <a:pt x="31" y="140"/>
                  <a:pt x="31" y="142"/>
                </a:cubicBezTo>
                <a:cubicBezTo>
                  <a:pt x="31" y="144"/>
                  <a:pt x="31" y="148"/>
                  <a:pt x="30" y="149"/>
                </a:cubicBezTo>
                <a:cubicBezTo>
                  <a:pt x="28" y="151"/>
                  <a:pt x="24" y="150"/>
                  <a:pt x="22" y="150"/>
                </a:cubicBezTo>
                <a:cubicBezTo>
                  <a:pt x="20" y="150"/>
                  <a:pt x="17" y="149"/>
                  <a:pt x="16" y="148"/>
                </a:cubicBezTo>
                <a:cubicBezTo>
                  <a:pt x="15" y="147"/>
                  <a:pt x="16" y="144"/>
                  <a:pt x="14" y="143"/>
                </a:cubicBezTo>
                <a:cubicBezTo>
                  <a:pt x="13" y="141"/>
                  <a:pt x="7" y="141"/>
                  <a:pt x="5" y="141"/>
                </a:cubicBezTo>
                <a:cubicBezTo>
                  <a:pt x="4" y="140"/>
                  <a:pt x="2" y="141"/>
                  <a:pt x="0" y="141"/>
                </a:cubicBezTo>
                <a:cubicBezTo>
                  <a:pt x="0" y="139"/>
                  <a:pt x="0" y="136"/>
                  <a:pt x="0" y="135"/>
                </a:cubicBezTo>
                <a:cubicBezTo>
                  <a:pt x="0" y="133"/>
                  <a:pt x="2" y="129"/>
                  <a:pt x="3" y="127"/>
                </a:cubicBezTo>
                <a:cubicBezTo>
                  <a:pt x="4" y="125"/>
                  <a:pt x="7" y="124"/>
                  <a:pt x="8" y="122"/>
                </a:cubicBezTo>
                <a:cubicBezTo>
                  <a:pt x="9" y="120"/>
                  <a:pt x="10" y="114"/>
                  <a:pt x="10" y="111"/>
                </a:cubicBezTo>
                <a:cubicBezTo>
                  <a:pt x="10" y="108"/>
                  <a:pt x="9" y="102"/>
                  <a:pt x="7" y="99"/>
                </a:cubicBezTo>
                <a:cubicBezTo>
                  <a:pt x="8" y="97"/>
                  <a:pt x="10" y="95"/>
                  <a:pt x="10" y="94"/>
                </a:cubicBezTo>
                <a:cubicBezTo>
                  <a:pt x="11" y="92"/>
                  <a:pt x="12" y="88"/>
                  <a:pt x="14" y="87"/>
                </a:cubicBezTo>
                <a:cubicBezTo>
                  <a:pt x="15" y="86"/>
                  <a:pt x="18" y="87"/>
                  <a:pt x="19" y="87"/>
                </a:cubicBezTo>
                <a:cubicBezTo>
                  <a:pt x="20" y="88"/>
                  <a:pt x="22" y="90"/>
                  <a:pt x="23" y="90"/>
                </a:cubicBezTo>
                <a:cubicBezTo>
                  <a:pt x="24" y="90"/>
                  <a:pt x="27" y="88"/>
                  <a:pt x="28" y="87"/>
                </a:cubicBezTo>
                <a:cubicBezTo>
                  <a:pt x="29" y="85"/>
                  <a:pt x="28" y="82"/>
                  <a:pt x="29" y="80"/>
                </a:cubicBezTo>
                <a:cubicBezTo>
                  <a:pt x="29" y="78"/>
                  <a:pt x="30" y="74"/>
                  <a:pt x="31" y="72"/>
                </a:cubicBezTo>
                <a:cubicBezTo>
                  <a:pt x="33" y="71"/>
                  <a:pt x="38" y="74"/>
                  <a:pt x="40" y="73"/>
                </a:cubicBezTo>
                <a:cubicBezTo>
                  <a:pt x="41" y="72"/>
                  <a:pt x="41" y="70"/>
                  <a:pt x="41" y="69"/>
                </a:cubicBezTo>
                <a:cubicBezTo>
                  <a:pt x="41" y="67"/>
                  <a:pt x="39" y="65"/>
                  <a:pt x="39" y="64"/>
                </a:cubicBezTo>
                <a:cubicBezTo>
                  <a:pt x="38" y="62"/>
                  <a:pt x="37" y="58"/>
                  <a:pt x="37" y="56"/>
                </a:cubicBezTo>
                <a:cubicBezTo>
                  <a:pt x="37" y="54"/>
                  <a:pt x="40" y="51"/>
                  <a:pt x="41" y="49"/>
                </a:cubicBezTo>
                <a:cubicBezTo>
                  <a:pt x="42" y="48"/>
                  <a:pt x="45" y="47"/>
                  <a:pt x="47" y="47"/>
                </a:cubicBezTo>
                <a:cubicBezTo>
                  <a:pt x="48" y="46"/>
                  <a:pt x="52" y="46"/>
                  <a:pt x="53" y="47"/>
                </a:cubicBezTo>
                <a:cubicBezTo>
                  <a:pt x="54" y="47"/>
                  <a:pt x="53" y="50"/>
                  <a:pt x="54" y="50"/>
                </a:cubicBezTo>
                <a:cubicBezTo>
                  <a:pt x="56" y="51"/>
                  <a:pt x="58" y="47"/>
                  <a:pt x="60" y="46"/>
                </a:cubicBezTo>
                <a:cubicBezTo>
                  <a:pt x="62" y="46"/>
                  <a:pt x="66" y="46"/>
                  <a:pt x="68" y="47"/>
                </a:cubicBezTo>
                <a:cubicBezTo>
                  <a:pt x="70" y="48"/>
                  <a:pt x="71" y="52"/>
                  <a:pt x="71" y="54"/>
                </a:cubicBezTo>
                <a:cubicBezTo>
                  <a:pt x="72" y="56"/>
                  <a:pt x="71" y="61"/>
                  <a:pt x="72" y="63"/>
                </a:cubicBezTo>
                <a:cubicBezTo>
                  <a:pt x="73" y="65"/>
                  <a:pt x="76" y="68"/>
                  <a:pt x="78" y="68"/>
                </a:cubicBezTo>
                <a:cubicBezTo>
                  <a:pt x="81" y="69"/>
                  <a:pt x="87" y="70"/>
                  <a:pt x="90" y="68"/>
                </a:cubicBezTo>
                <a:cubicBezTo>
                  <a:pt x="93" y="67"/>
                  <a:pt x="98" y="61"/>
                  <a:pt x="100" y="57"/>
                </a:cubicBezTo>
                <a:cubicBezTo>
                  <a:pt x="101" y="55"/>
                  <a:pt x="101" y="48"/>
                  <a:pt x="103" y="46"/>
                </a:cubicBezTo>
                <a:cubicBezTo>
                  <a:pt x="105" y="44"/>
                  <a:pt x="110" y="43"/>
                  <a:pt x="112" y="41"/>
                </a:cubicBezTo>
                <a:cubicBezTo>
                  <a:pt x="113" y="39"/>
                  <a:pt x="113" y="34"/>
                  <a:pt x="113" y="32"/>
                </a:cubicBezTo>
                <a:cubicBezTo>
                  <a:pt x="113" y="30"/>
                  <a:pt x="110" y="25"/>
                  <a:pt x="111" y="23"/>
                </a:cubicBezTo>
                <a:cubicBezTo>
                  <a:pt x="112" y="21"/>
                  <a:pt x="116" y="18"/>
                  <a:pt x="118" y="16"/>
                </a:cubicBezTo>
                <a:cubicBezTo>
                  <a:pt x="119" y="14"/>
                  <a:pt x="121" y="9"/>
                  <a:pt x="122" y="6"/>
                </a:cubicBezTo>
                <a:cubicBezTo>
                  <a:pt x="123" y="5"/>
                  <a:pt x="126" y="3"/>
                  <a:pt x="127" y="2"/>
                </a:cubicBezTo>
                <a:cubicBezTo>
                  <a:pt x="128" y="1"/>
                  <a:pt x="130" y="1"/>
                  <a:pt x="131" y="0"/>
                </a:cubicBezTo>
                <a:cubicBezTo>
                  <a:pt x="132" y="1"/>
                  <a:pt x="133" y="2"/>
                  <a:pt x="134" y="2"/>
                </a:cubicBezTo>
                <a:cubicBezTo>
                  <a:pt x="137" y="4"/>
                  <a:pt x="143" y="4"/>
                  <a:pt x="146" y="5"/>
                </a:cubicBezTo>
                <a:cubicBezTo>
                  <a:pt x="148" y="6"/>
                  <a:pt x="150" y="8"/>
                  <a:pt x="152" y="8"/>
                </a:cubicBezTo>
                <a:cubicBezTo>
                  <a:pt x="154" y="9"/>
                  <a:pt x="159" y="8"/>
                  <a:pt x="162" y="9"/>
                </a:cubicBezTo>
                <a:cubicBezTo>
                  <a:pt x="164" y="10"/>
                  <a:pt x="168" y="14"/>
                  <a:pt x="170" y="15"/>
                </a:cubicBezTo>
                <a:cubicBezTo>
                  <a:pt x="172" y="17"/>
                  <a:pt x="175" y="19"/>
                  <a:pt x="177" y="20"/>
                </a:cubicBezTo>
                <a:cubicBezTo>
                  <a:pt x="180" y="22"/>
                  <a:pt x="186" y="23"/>
                  <a:pt x="190" y="25"/>
                </a:cubicBezTo>
                <a:cubicBezTo>
                  <a:pt x="188" y="26"/>
                  <a:pt x="186" y="28"/>
                  <a:pt x="185" y="29"/>
                </a:cubicBezTo>
                <a:cubicBezTo>
                  <a:pt x="183" y="31"/>
                  <a:pt x="181" y="35"/>
                  <a:pt x="180" y="37"/>
                </a:cubicBezTo>
                <a:cubicBezTo>
                  <a:pt x="180" y="38"/>
                  <a:pt x="180" y="41"/>
                  <a:pt x="180" y="42"/>
                </a:cubicBezTo>
                <a:cubicBezTo>
                  <a:pt x="180" y="44"/>
                  <a:pt x="182" y="48"/>
                  <a:pt x="182" y="51"/>
                </a:cubicBezTo>
                <a:cubicBezTo>
                  <a:pt x="182" y="52"/>
                  <a:pt x="179" y="54"/>
                  <a:pt x="179" y="56"/>
                </a:cubicBezTo>
                <a:cubicBezTo>
                  <a:pt x="178" y="58"/>
                  <a:pt x="178" y="62"/>
                  <a:pt x="179" y="64"/>
                </a:cubicBezTo>
                <a:cubicBezTo>
                  <a:pt x="180" y="66"/>
                  <a:pt x="185" y="67"/>
                  <a:pt x="187" y="68"/>
                </a:cubicBezTo>
                <a:close/>
              </a:path>
            </a:pathLst>
          </a:custGeom>
          <a:solidFill>
            <a:schemeClr val="accent1">
              <a:lumMod val="20000"/>
              <a:lumOff val="80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73" name="Freeform 57">
            <a:extLst>
              <a:ext uri="{FF2B5EF4-FFF2-40B4-BE49-F238E27FC236}">
                <a16:creationId xmlns="" xmlns:a16="http://schemas.microsoft.com/office/drawing/2014/main" id="{CD15398A-FE66-444E-AB8B-EBC327AEE415}"/>
              </a:ext>
            </a:extLst>
          </p:cNvPr>
          <p:cNvSpPr>
            <a:spLocks/>
          </p:cNvSpPr>
          <p:nvPr/>
        </p:nvSpPr>
        <p:spPr bwMode="auto">
          <a:xfrm>
            <a:off x="7439299" y="607455"/>
            <a:ext cx="987912" cy="1150942"/>
          </a:xfrm>
          <a:custGeom>
            <a:avLst/>
            <a:gdLst/>
            <a:ahLst/>
            <a:cxnLst>
              <a:cxn ang="0">
                <a:pos x="83" y="366"/>
              </a:cxn>
              <a:cxn ang="0">
                <a:pos x="40" y="328"/>
              </a:cxn>
              <a:cxn ang="0">
                <a:pos x="14" y="303"/>
              </a:cxn>
              <a:cxn ang="0">
                <a:pos x="10" y="242"/>
              </a:cxn>
              <a:cxn ang="0">
                <a:pos x="31" y="205"/>
              </a:cxn>
              <a:cxn ang="0">
                <a:pos x="51" y="230"/>
              </a:cxn>
              <a:cxn ang="0">
                <a:pos x="83" y="226"/>
              </a:cxn>
              <a:cxn ang="0">
                <a:pos x="103" y="182"/>
              </a:cxn>
              <a:cxn ang="0">
                <a:pos x="115" y="171"/>
              </a:cxn>
              <a:cxn ang="0">
                <a:pos x="140" y="168"/>
              </a:cxn>
              <a:cxn ang="0">
                <a:pos x="163" y="141"/>
              </a:cxn>
              <a:cxn ang="0">
                <a:pos x="197" y="114"/>
              </a:cxn>
              <a:cxn ang="0">
                <a:pos x="175" y="73"/>
              </a:cxn>
              <a:cxn ang="0">
                <a:pos x="179" y="43"/>
              </a:cxn>
              <a:cxn ang="0">
                <a:pos x="211" y="18"/>
              </a:cxn>
              <a:cxn ang="0">
                <a:pos x="256" y="19"/>
              </a:cxn>
              <a:cxn ang="0">
                <a:pos x="274" y="7"/>
              </a:cxn>
              <a:cxn ang="0">
                <a:pos x="301" y="15"/>
              </a:cxn>
              <a:cxn ang="0">
                <a:pos x="311" y="32"/>
              </a:cxn>
              <a:cxn ang="0">
                <a:pos x="273" y="64"/>
              </a:cxn>
              <a:cxn ang="0">
                <a:pos x="258" y="105"/>
              </a:cxn>
              <a:cxn ang="0">
                <a:pos x="268" y="144"/>
              </a:cxn>
              <a:cxn ang="0">
                <a:pos x="286" y="179"/>
              </a:cxn>
              <a:cxn ang="0">
                <a:pos x="299" y="203"/>
              </a:cxn>
              <a:cxn ang="0">
                <a:pos x="325" y="193"/>
              </a:cxn>
              <a:cxn ang="0">
                <a:pos x="357" y="214"/>
              </a:cxn>
              <a:cxn ang="0">
                <a:pos x="359" y="238"/>
              </a:cxn>
              <a:cxn ang="0">
                <a:pos x="340" y="250"/>
              </a:cxn>
              <a:cxn ang="0">
                <a:pos x="308" y="269"/>
              </a:cxn>
              <a:cxn ang="0">
                <a:pos x="276" y="280"/>
              </a:cxn>
              <a:cxn ang="0">
                <a:pos x="293" y="263"/>
              </a:cxn>
              <a:cxn ang="0">
                <a:pos x="302" y="260"/>
              </a:cxn>
              <a:cxn ang="0">
                <a:pos x="295" y="258"/>
              </a:cxn>
              <a:cxn ang="0">
                <a:pos x="282" y="263"/>
              </a:cxn>
              <a:cxn ang="0">
                <a:pos x="274" y="268"/>
              </a:cxn>
              <a:cxn ang="0">
                <a:pos x="259" y="275"/>
              </a:cxn>
              <a:cxn ang="0">
                <a:pos x="260" y="285"/>
              </a:cxn>
              <a:cxn ang="0">
                <a:pos x="252" y="293"/>
              </a:cxn>
              <a:cxn ang="0">
                <a:pos x="245" y="292"/>
              </a:cxn>
              <a:cxn ang="0">
                <a:pos x="238" y="297"/>
              </a:cxn>
              <a:cxn ang="0">
                <a:pos x="244" y="319"/>
              </a:cxn>
              <a:cxn ang="0">
                <a:pos x="256" y="326"/>
              </a:cxn>
              <a:cxn ang="0">
                <a:pos x="262" y="315"/>
              </a:cxn>
              <a:cxn ang="0">
                <a:pos x="266" y="306"/>
              </a:cxn>
              <a:cxn ang="0">
                <a:pos x="263" y="327"/>
              </a:cxn>
              <a:cxn ang="0">
                <a:pos x="265" y="344"/>
              </a:cxn>
              <a:cxn ang="0">
                <a:pos x="265" y="356"/>
              </a:cxn>
              <a:cxn ang="0">
                <a:pos x="261" y="359"/>
              </a:cxn>
              <a:cxn ang="0">
                <a:pos x="267" y="362"/>
              </a:cxn>
              <a:cxn ang="0">
                <a:pos x="280" y="370"/>
              </a:cxn>
              <a:cxn ang="0">
                <a:pos x="284" y="380"/>
              </a:cxn>
              <a:cxn ang="0">
                <a:pos x="291" y="384"/>
              </a:cxn>
              <a:cxn ang="0">
                <a:pos x="294" y="399"/>
              </a:cxn>
              <a:cxn ang="0">
                <a:pos x="284" y="410"/>
              </a:cxn>
              <a:cxn ang="0">
                <a:pos x="278" y="404"/>
              </a:cxn>
              <a:cxn ang="0">
                <a:pos x="283" y="416"/>
              </a:cxn>
              <a:cxn ang="0">
                <a:pos x="268" y="416"/>
              </a:cxn>
              <a:cxn ang="0">
                <a:pos x="252" y="404"/>
              </a:cxn>
              <a:cxn ang="0">
                <a:pos x="208" y="387"/>
              </a:cxn>
              <a:cxn ang="0">
                <a:pos x="173" y="392"/>
              </a:cxn>
              <a:cxn ang="0">
                <a:pos x="141" y="397"/>
              </a:cxn>
              <a:cxn ang="0">
                <a:pos x="103" y="388"/>
              </a:cxn>
            </a:cxnLst>
            <a:rect l="0" t="0" r="r" b="b"/>
            <a:pathLst>
              <a:path w="364" h="425">
                <a:moveTo>
                  <a:pt x="103" y="388"/>
                </a:moveTo>
                <a:cubicBezTo>
                  <a:pt x="100" y="387"/>
                  <a:pt x="96" y="385"/>
                  <a:pt x="95" y="383"/>
                </a:cubicBezTo>
                <a:cubicBezTo>
                  <a:pt x="93" y="382"/>
                  <a:pt x="91" y="378"/>
                  <a:pt x="90" y="377"/>
                </a:cubicBezTo>
                <a:cubicBezTo>
                  <a:pt x="89" y="376"/>
                  <a:pt x="86" y="374"/>
                  <a:pt x="85" y="373"/>
                </a:cubicBezTo>
                <a:cubicBezTo>
                  <a:pt x="84" y="372"/>
                  <a:pt x="84" y="368"/>
                  <a:pt x="83" y="366"/>
                </a:cubicBezTo>
                <a:cubicBezTo>
                  <a:pt x="82" y="364"/>
                  <a:pt x="79" y="360"/>
                  <a:pt x="77" y="358"/>
                </a:cubicBezTo>
                <a:cubicBezTo>
                  <a:pt x="75" y="356"/>
                  <a:pt x="68" y="355"/>
                  <a:pt x="66" y="353"/>
                </a:cubicBezTo>
                <a:cubicBezTo>
                  <a:pt x="63" y="352"/>
                  <a:pt x="56" y="350"/>
                  <a:pt x="54" y="347"/>
                </a:cubicBezTo>
                <a:cubicBezTo>
                  <a:pt x="52" y="345"/>
                  <a:pt x="49" y="339"/>
                  <a:pt x="47" y="337"/>
                </a:cubicBezTo>
                <a:cubicBezTo>
                  <a:pt x="46" y="335"/>
                  <a:pt x="42" y="330"/>
                  <a:pt x="40" y="328"/>
                </a:cubicBezTo>
                <a:cubicBezTo>
                  <a:pt x="39" y="327"/>
                  <a:pt x="36" y="325"/>
                  <a:pt x="35" y="325"/>
                </a:cubicBezTo>
                <a:cubicBezTo>
                  <a:pt x="33" y="324"/>
                  <a:pt x="29" y="325"/>
                  <a:pt x="27" y="324"/>
                </a:cubicBezTo>
                <a:cubicBezTo>
                  <a:pt x="25" y="324"/>
                  <a:pt x="22" y="322"/>
                  <a:pt x="21" y="321"/>
                </a:cubicBezTo>
                <a:cubicBezTo>
                  <a:pt x="19" y="319"/>
                  <a:pt x="17" y="315"/>
                  <a:pt x="16" y="313"/>
                </a:cubicBezTo>
                <a:cubicBezTo>
                  <a:pt x="15" y="310"/>
                  <a:pt x="14" y="305"/>
                  <a:pt x="14" y="303"/>
                </a:cubicBezTo>
                <a:cubicBezTo>
                  <a:pt x="13" y="300"/>
                  <a:pt x="11" y="294"/>
                  <a:pt x="10" y="291"/>
                </a:cubicBezTo>
                <a:cubicBezTo>
                  <a:pt x="9" y="288"/>
                  <a:pt x="4" y="284"/>
                  <a:pt x="3" y="282"/>
                </a:cubicBezTo>
                <a:cubicBezTo>
                  <a:pt x="2" y="278"/>
                  <a:pt x="1" y="271"/>
                  <a:pt x="0" y="267"/>
                </a:cubicBezTo>
                <a:cubicBezTo>
                  <a:pt x="0" y="263"/>
                  <a:pt x="1" y="255"/>
                  <a:pt x="3" y="251"/>
                </a:cubicBezTo>
                <a:cubicBezTo>
                  <a:pt x="4" y="248"/>
                  <a:pt x="8" y="244"/>
                  <a:pt x="10" y="242"/>
                </a:cubicBezTo>
                <a:cubicBezTo>
                  <a:pt x="12" y="239"/>
                  <a:pt x="17" y="236"/>
                  <a:pt x="19" y="234"/>
                </a:cubicBezTo>
                <a:cubicBezTo>
                  <a:pt x="20" y="232"/>
                  <a:pt x="23" y="228"/>
                  <a:pt x="24" y="226"/>
                </a:cubicBezTo>
                <a:cubicBezTo>
                  <a:pt x="24" y="223"/>
                  <a:pt x="24" y="218"/>
                  <a:pt x="25" y="215"/>
                </a:cubicBezTo>
                <a:cubicBezTo>
                  <a:pt x="25" y="213"/>
                  <a:pt x="25" y="209"/>
                  <a:pt x="25" y="206"/>
                </a:cubicBezTo>
                <a:cubicBezTo>
                  <a:pt x="27" y="206"/>
                  <a:pt x="29" y="205"/>
                  <a:pt x="31" y="205"/>
                </a:cubicBezTo>
                <a:cubicBezTo>
                  <a:pt x="33" y="205"/>
                  <a:pt x="40" y="205"/>
                  <a:pt x="41" y="207"/>
                </a:cubicBezTo>
                <a:cubicBezTo>
                  <a:pt x="43" y="209"/>
                  <a:pt x="42" y="214"/>
                  <a:pt x="42" y="216"/>
                </a:cubicBezTo>
                <a:cubicBezTo>
                  <a:pt x="41" y="218"/>
                  <a:pt x="39" y="220"/>
                  <a:pt x="39" y="222"/>
                </a:cubicBezTo>
                <a:cubicBezTo>
                  <a:pt x="39" y="224"/>
                  <a:pt x="41" y="229"/>
                  <a:pt x="43" y="230"/>
                </a:cubicBezTo>
                <a:cubicBezTo>
                  <a:pt x="45" y="231"/>
                  <a:pt x="49" y="231"/>
                  <a:pt x="51" y="230"/>
                </a:cubicBezTo>
                <a:cubicBezTo>
                  <a:pt x="53" y="229"/>
                  <a:pt x="53" y="224"/>
                  <a:pt x="55" y="223"/>
                </a:cubicBezTo>
                <a:cubicBezTo>
                  <a:pt x="56" y="222"/>
                  <a:pt x="60" y="223"/>
                  <a:pt x="61" y="224"/>
                </a:cubicBezTo>
                <a:cubicBezTo>
                  <a:pt x="63" y="225"/>
                  <a:pt x="64" y="229"/>
                  <a:pt x="66" y="230"/>
                </a:cubicBezTo>
                <a:cubicBezTo>
                  <a:pt x="68" y="231"/>
                  <a:pt x="72" y="233"/>
                  <a:pt x="74" y="232"/>
                </a:cubicBezTo>
                <a:cubicBezTo>
                  <a:pt x="77" y="232"/>
                  <a:pt x="81" y="228"/>
                  <a:pt x="83" y="226"/>
                </a:cubicBezTo>
                <a:cubicBezTo>
                  <a:pt x="84" y="224"/>
                  <a:pt x="85" y="219"/>
                  <a:pt x="87" y="217"/>
                </a:cubicBezTo>
                <a:cubicBezTo>
                  <a:pt x="88" y="216"/>
                  <a:pt x="91" y="215"/>
                  <a:pt x="92" y="214"/>
                </a:cubicBezTo>
                <a:cubicBezTo>
                  <a:pt x="94" y="211"/>
                  <a:pt x="94" y="204"/>
                  <a:pt x="94" y="201"/>
                </a:cubicBezTo>
                <a:cubicBezTo>
                  <a:pt x="95" y="198"/>
                  <a:pt x="94" y="193"/>
                  <a:pt x="95" y="191"/>
                </a:cubicBezTo>
                <a:cubicBezTo>
                  <a:pt x="96" y="188"/>
                  <a:pt x="101" y="184"/>
                  <a:pt x="103" y="182"/>
                </a:cubicBezTo>
                <a:cubicBezTo>
                  <a:pt x="105" y="181"/>
                  <a:pt x="109" y="180"/>
                  <a:pt x="111" y="180"/>
                </a:cubicBezTo>
                <a:cubicBezTo>
                  <a:pt x="112" y="180"/>
                  <a:pt x="114" y="181"/>
                  <a:pt x="115" y="181"/>
                </a:cubicBezTo>
                <a:cubicBezTo>
                  <a:pt x="117" y="181"/>
                  <a:pt x="120" y="179"/>
                  <a:pt x="121" y="177"/>
                </a:cubicBezTo>
                <a:cubicBezTo>
                  <a:pt x="121" y="176"/>
                  <a:pt x="122" y="173"/>
                  <a:pt x="121" y="171"/>
                </a:cubicBezTo>
                <a:cubicBezTo>
                  <a:pt x="120" y="170"/>
                  <a:pt x="116" y="172"/>
                  <a:pt x="115" y="171"/>
                </a:cubicBezTo>
                <a:cubicBezTo>
                  <a:pt x="114" y="170"/>
                  <a:pt x="114" y="167"/>
                  <a:pt x="114" y="165"/>
                </a:cubicBezTo>
                <a:cubicBezTo>
                  <a:pt x="115" y="162"/>
                  <a:pt x="120" y="159"/>
                  <a:pt x="123" y="158"/>
                </a:cubicBezTo>
                <a:cubicBezTo>
                  <a:pt x="125" y="157"/>
                  <a:pt x="130" y="157"/>
                  <a:pt x="132" y="157"/>
                </a:cubicBezTo>
                <a:cubicBezTo>
                  <a:pt x="134" y="158"/>
                  <a:pt x="137" y="160"/>
                  <a:pt x="138" y="161"/>
                </a:cubicBezTo>
                <a:cubicBezTo>
                  <a:pt x="139" y="163"/>
                  <a:pt x="139" y="167"/>
                  <a:pt x="140" y="168"/>
                </a:cubicBezTo>
                <a:cubicBezTo>
                  <a:pt x="141" y="170"/>
                  <a:pt x="144" y="172"/>
                  <a:pt x="145" y="173"/>
                </a:cubicBezTo>
                <a:cubicBezTo>
                  <a:pt x="148" y="173"/>
                  <a:pt x="152" y="169"/>
                  <a:pt x="154" y="167"/>
                </a:cubicBezTo>
                <a:cubicBezTo>
                  <a:pt x="156" y="165"/>
                  <a:pt x="160" y="160"/>
                  <a:pt x="162" y="157"/>
                </a:cubicBezTo>
                <a:cubicBezTo>
                  <a:pt x="162" y="155"/>
                  <a:pt x="162" y="151"/>
                  <a:pt x="163" y="149"/>
                </a:cubicBezTo>
                <a:cubicBezTo>
                  <a:pt x="163" y="147"/>
                  <a:pt x="162" y="143"/>
                  <a:pt x="163" y="141"/>
                </a:cubicBezTo>
                <a:cubicBezTo>
                  <a:pt x="164" y="139"/>
                  <a:pt x="166" y="137"/>
                  <a:pt x="168" y="136"/>
                </a:cubicBezTo>
                <a:cubicBezTo>
                  <a:pt x="171" y="135"/>
                  <a:pt x="177" y="135"/>
                  <a:pt x="181" y="135"/>
                </a:cubicBezTo>
                <a:cubicBezTo>
                  <a:pt x="182" y="135"/>
                  <a:pt x="185" y="136"/>
                  <a:pt x="187" y="135"/>
                </a:cubicBezTo>
                <a:cubicBezTo>
                  <a:pt x="190" y="134"/>
                  <a:pt x="192" y="127"/>
                  <a:pt x="193" y="124"/>
                </a:cubicBezTo>
                <a:cubicBezTo>
                  <a:pt x="194" y="122"/>
                  <a:pt x="197" y="117"/>
                  <a:pt x="197" y="114"/>
                </a:cubicBezTo>
                <a:cubicBezTo>
                  <a:pt x="198" y="112"/>
                  <a:pt x="198" y="106"/>
                  <a:pt x="197" y="104"/>
                </a:cubicBezTo>
                <a:cubicBezTo>
                  <a:pt x="195" y="101"/>
                  <a:pt x="190" y="98"/>
                  <a:pt x="188" y="96"/>
                </a:cubicBezTo>
                <a:cubicBezTo>
                  <a:pt x="185" y="94"/>
                  <a:pt x="179" y="92"/>
                  <a:pt x="177" y="90"/>
                </a:cubicBezTo>
                <a:cubicBezTo>
                  <a:pt x="176" y="89"/>
                  <a:pt x="173" y="85"/>
                  <a:pt x="173" y="83"/>
                </a:cubicBezTo>
                <a:cubicBezTo>
                  <a:pt x="172" y="81"/>
                  <a:pt x="174" y="75"/>
                  <a:pt x="175" y="73"/>
                </a:cubicBezTo>
                <a:cubicBezTo>
                  <a:pt x="176" y="71"/>
                  <a:pt x="181" y="69"/>
                  <a:pt x="182" y="67"/>
                </a:cubicBezTo>
                <a:cubicBezTo>
                  <a:pt x="184" y="65"/>
                  <a:pt x="187" y="61"/>
                  <a:pt x="187" y="58"/>
                </a:cubicBezTo>
                <a:cubicBezTo>
                  <a:pt x="187" y="56"/>
                  <a:pt x="185" y="53"/>
                  <a:pt x="184" y="52"/>
                </a:cubicBezTo>
                <a:cubicBezTo>
                  <a:pt x="183" y="51"/>
                  <a:pt x="178" y="50"/>
                  <a:pt x="178" y="48"/>
                </a:cubicBezTo>
                <a:cubicBezTo>
                  <a:pt x="177" y="47"/>
                  <a:pt x="178" y="44"/>
                  <a:pt x="179" y="43"/>
                </a:cubicBezTo>
                <a:cubicBezTo>
                  <a:pt x="181" y="41"/>
                  <a:pt x="188" y="40"/>
                  <a:pt x="191" y="40"/>
                </a:cubicBezTo>
                <a:cubicBezTo>
                  <a:pt x="193" y="40"/>
                  <a:pt x="197" y="42"/>
                  <a:pt x="199" y="41"/>
                </a:cubicBezTo>
                <a:cubicBezTo>
                  <a:pt x="201" y="41"/>
                  <a:pt x="206" y="40"/>
                  <a:pt x="207" y="38"/>
                </a:cubicBezTo>
                <a:cubicBezTo>
                  <a:pt x="209" y="36"/>
                  <a:pt x="207" y="29"/>
                  <a:pt x="208" y="26"/>
                </a:cubicBezTo>
                <a:cubicBezTo>
                  <a:pt x="209" y="24"/>
                  <a:pt x="210" y="20"/>
                  <a:pt x="211" y="18"/>
                </a:cubicBezTo>
                <a:cubicBezTo>
                  <a:pt x="213" y="17"/>
                  <a:pt x="219" y="15"/>
                  <a:pt x="221" y="16"/>
                </a:cubicBezTo>
                <a:cubicBezTo>
                  <a:pt x="224" y="17"/>
                  <a:pt x="227" y="22"/>
                  <a:pt x="230" y="23"/>
                </a:cubicBezTo>
                <a:cubicBezTo>
                  <a:pt x="232" y="24"/>
                  <a:pt x="237" y="25"/>
                  <a:pt x="239" y="25"/>
                </a:cubicBezTo>
                <a:cubicBezTo>
                  <a:pt x="241" y="24"/>
                  <a:pt x="245" y="21"/>
                  <a:pt x="247" y="20"/>
                </a:cubicBezTo>
                <a:cubicBezTo>
                  <a:pt x="249" y="19"/>
                  <a:pt x="255" y="21"/>
                  <a:pt x="256" y="19"/>
                </a:cubicBezTo>
                <a:cubicBezTo>
                  <a:pt x="259" y="17"/>
                  <a:pt x="258" y="9"/>
                  <a:pt x="260" y="6"/>
                </a:cubicBezTo>
                <a:cubicBezTo>
                  <a:pt x="260" y="4"/>
                  <a:pt x="264" y="2"/>
                  <a:pt x="266" y="0"/>
                </a:cubicBezTo>
                <a:cubicBezTo>
                  <a:pt x="267" y="1"/>
                  <a:pt x="268" y="2"/>
                  <a:pt x="269" y="3"/>
                </a:cubicBezTo>
                <a:cubicBezTo>
                  <a:pt x="269" y="4"/>
                  <a:pt x="269" y="6"/>
                  <a:pt x="270" y="6"/>
                </a:cubicBezTo>
                <a:cubicBezTo>
                  <a:pt x="270" y="7"/>
                  <a:pt x="273" y="7"/>
                  <a:pt x="274" y="7"/>
                </a:cubicBezTo>
                <a:cubicBezTo>
                  <a:pt x="275" y="8"/>
                  <a:pt x="279" y="9"/>
                  <a:pt x="280" y="10"/>
                </a:cubicBezTo>
                <a:cubicBezTo>
                  <a:pt x="282" y="11"/>
                  <a:pt x="284" y="14"/>
                  <a:pt x="286" y="15"/>
                </a:cubicBezTo>
                <a:cubicBezTo>
                  <a:pt x="287" y="15"/>
                  <a:pt x="290" y="15"/>
                  <a:pt x="291" y="15"/>
                </a:cubicBezTo>
                <a:cubicBezTo>
                  <a:pt x="292" y="15"/>
                  <a:pt x="296" y="15"/>
                  <a:pt x="297" y="14"/>
                </a:cubicBezTo>
                <a:cubicBezTo>
                  <a:pt x="298" y="14"/>
                  <a:pt x="300" y="15"/>
                  <a:pt x="301" y="15"/>
                </a:cubicBezTo>
                <a:cubicBezTo>
                  <a:pt x="303" y="15"/>
                  <a:pt x="306" y="13"/>
                  <a:pt x="308" y="14"/>
                </a:cubicBezTo>
                <a:cubicBezTo>
                  <a:pt x="310" y="14"/>
                  <a:pt x="312" y="17"/>
                  <a:pt x="313" y="17"/>
                </a:cubicBezTo>
                <a:cubicBezTo>
                  <a:pt x="313" y="17"/>
                  <a:pt x="313" y="18"/>
                  <a:pt x="313" y="18"/>
                </a:cubicBezTo>
                <a:cubicBezTo>
                  <a:pt x="313" y="21"/>
                  <a:pt x="312" y="24"/>
                  <a:pt x="312" y="26"/>
                </a:cubicBezTo>
                <a:cubicBezTo>
                  <a:pt x="312" y="28"/>
                  <a:pt x="312" y="31"/>
                  <a:pt x="311" y="32"/>
                </a:cubicBezTo>
                <a:cubicBezTo>
                  <a:pt x="310" y="34"/>
                  <a:pt x="304" y="34"/>
                  <a:pt x="303" y="36"/>
                </a:cubicBezTo>
                <a:cubicBezTo>
                  <a:pt x="301" y="38"/>
                  <a:pt x="302" y="45"/>
                  <a:pt x="301" y="48"/>
                </a:cubicBezTo>
                <a:cubicBezTo>
                  <a:pt x="300" y="50"/>
                  <a:pt x="297" y="53"/>
                  <a:pt x="295" y="55"/>
                </a:cubicBezTo>
                <a:cubicBezTo>
                  <a:pt x="293" y="57"/>
                  <a:pt x="287" y="58"/>
                  <a:pt x="284" y="59"/>
                </a:cubicBezTo>
                <a:cubicBezTo>
                  <a:pt x="281" y="60"/>
                  <a:pt x="275" y="61"/>
                  <a:pt x="273" y="64"/>
                </a:cubicBezTo>
                <a:cubicBezTo>
                  <a:pt x="272" y="66"/>
                  <a:pt x="274" y="72"/>
                  <a:pt x="274" y="74"/>
                </a:cubicBezTo>
                <a:cubicBezTo>
                  <a:pt x="274" y="76"/>
                  <a:pt x="274" y="81"/>
                  <a:pt x="273" y="83"/>
                </a:cubicBezTo>
                <a:cubicBezTo>
                  <a:pt x="272" y="84"/>
                  <a:pt x="267" y="83"/>
                  <a:pt x="266" y="84"/>
                </a:cubicBezTo>
                <a:cubicBezTo>
                  <a:pt x="264" y="85"/>
                  <a:pt x="260" y="89"/>
                  <a:pt x="259" y="92"/>
                </a:cubicBezTo>
                <a:cubicBezTo>
                  <a:pt x="257" y="95"/>
                  <a:pt x="257" y="102"/>
                  <a:pt x="258" y="105"/>
                </a:cubicBezTo>
                <a:cubicBezTo>
                  <a:pt x="258" y="109"/>
                  <a:pt x="263" y="116"/>
                  <a:pt x="266" y="119"/>
                </a:cubicBezTo>
                <a:cubicBezTo>
                  <a:pt x="267" y="120"/>
                  <a:pt x="272" y="122"/>
                  <a:pt x="274" y="124"/>
                </a:cubicBezTo>
                <a:cubicBezTo>
                  <a:pt x="275" y="126"/>
                  <a:pt x="277" y="131"/>
                  <a:pt x="277" y="133"/>
                </a:cubicBezTo>
                <a:cubicBezTo>
                  <a:pt x="277" y="135"/>
                  <a:pt x="276" y="139"/>
                  <a:pt x="275" y="141"/>
                </a:cubicBezTo>
                <a:cubicBezTo>
                  <a:pt x="274" y="142"/>
                  <a:pt x="269" y="143"/>
                  <a:pt x="268" y="144"/>
                </a:cubicBezTo>
                <a:cubicBezTo>
                  <a:pt x="267" y="146"/>
                  <a:pt x="265" y="150"/>
                  <a:pt x="265" y="153"/>
                </a:cubicBezTo>
                <a:cubicBezTo>
                  <a:pt x="265" y="156"/>
                  <a:pt x="268" y="161"/>
                  <a:pt x="269" y="164"/>
                </a:cubicBezTo>
                <a:cubicBezTo>
                  <a:pt x="271" y="166"/>
                  <a:pt x="274" y="170"/>
                  <a:pt x="276" y="171"/>
                </a:cubicBezTo>
                <a:cubicBezTo>
                  <a:pt x="278" y="172"/>
                  <a:pt x="281" y="173"/>
                  <a:pt x="282" y="174"/>
                </a:cubicBezTo>
                <a:cubicBezTo>
                  <a:pt x="283" y="175"/>
                  <a:pt x="286" y="178"/>
                  <a:pt x="286" y="179"/>
                </a:cubicBezTo>
                <a:cubicBezTo>
                  <a:pt x="287" y="181"/>
                  <a:pt x="286" y="185"/>
                  <a:pt x="286" y="187"/>
                </a:cubicBezTo>
                <a:cubicBezTo>
                  <a:pt x="286" y="189"/>
                  <a:pt x="286" y="193"/>
                  <a:pt x="288" y="194"/>
                </a:cubicBezTo>
                <a:cubicBezTo>
                  <a:pt x="289" y="195"/>
                  <a:pt x="293" y="193"/>
                  <a:pt x="295" y="193"/>
                </a:cubicBezTo>
                <a:cubicBezTo>
                  <a:pt x="296" y="193"/>
                  <a:pt x="299" y="193"/>
                  <a:pt x="299" y="194"/>
                </a:cubicBezTo>
                <a:cubicBezTo>
                  <a:pt x="301" y="196"/>
                  <a:pt x="299" y="201"/>
                  <a:pt x="299" y="203"/>
                </a:cubicBezTo>
                <a:cubicBezTo>
                  <a:pt x="300" y="204"/>
                  <a:pt x="301" y="206"/>
                  <a:pt x="303" y="206"/>
                </a:cubicBezTo>
                <a:cubicBezTo>
                  <a:pt x="305" y="207"/>
                  <a:pt x="309" y="204"/>
                  <a:pt x="311" y="203"/>
                </a:cubicBezTo>
                <a:cubicBezTo>
                  <a:pt x="312" y="202"/>
                  <a:pt x="313" y="198"/>
                  <a:pt x="315" y="198"/>
                </a:cubicBezTo>
                <a:cubicBezTo>
                  <a:pt x="316" y="197"/>
                  <a:pt x="319" y="197"/>
                  <a:pt x="321" y="197"/>
                </a:cubicBezTo>
                <a:cubicBezTo>
                  <a:pt x="322" y="196"/>
                  <a:pt x="324" y="193"/>
                  <a:pt x="325" y="193"/>
                </a:cubicBezTo>
                <a:cubicBezTo>
                  <a:pt x="328" y="192"/>
                  <a:pt x="334" y="191"/>
                  <a:pt x="336" y="191"/>
                </a:cubicBezTo>
                <a:cubicBezTo>
                  <a:pt x="338" y="192"/>
                  <a:pt x="340" y="194"/>
                  <a:pt x="342" y="195"/>
                </a:cubicBezTo>
                <a:cubicBezTo>
                  <a:pt x="344" y="196"/>
                  <a:pt x="350" y="194"/>
                  <a:pt x="352" y="196"/>
                </a:cubicBezTo>
                <a:cubicBezTo>
                  <a:pt x="354" y="197"/>
                  <a:pt x="356" y="203"/>
                  <a:pt x="356" y="205"/>
                </a:cubicBezTo>
                <a:cubicBezTo>
                  <a:pt x="357" y="207"/>
                  <a:pt x="357" y="212"/>
                  <a:pt x="357" y="214"/>
                </a:cubicBezTo>
                <a:cubicBezTo>
                  <a:pt x="357" y="216"/>
                  <a:pt x="356" y="222"/>
                  <a:pt x="357" y="225"/>
                </a:cubicBezTo>
                <a:cubicBezTo>
                  <a:pt x="358" y="227"/>
                  <a:pt x="363" y="229"/>
                  <a:pt x="364" y="231"/>
                </a:cubicBezTo>
                <a:cubicBezTo>
                  <a:pt x="364" y="232"/>
                  <a:pt x="364" y="233"/>
                  <a:pt x="364" y="235"/>
                </a:cubicBezTo>
                <a:cubicBezTo>
                  <a:pt x="364" y="235"/>
                  <a:pt x="363" y="235"/>
                  <a:pt x="363" y="235"/>
                </a:cubicBezTo>
                <a:cubicBezTo>
                  <a:pt x="362" y="235"/>
                  <a:pt x="360" y="237"/>
                  <a:pt x="359" y="238"/>
                </a:cubicBezTo>
                <a:cubicBezTo>
                  <a:pt x="357" y="239"/>
                  <a:pt x="354" y="240"/>
                  <a:pt x="353" y="241"/>
                </a:cubicBezTo>
                <a:cubicBezTo>
                  <a:pt x="352" y="242"/>
                  <a:pt x="350" y="243"/>
                  <a:pt x="350" y="244"/>
                </a:cubicBezTo>
                <a:cubicBezTo>
                  <a:pt x="349" y="245"/>
                  <a:pt x="348" y="247"/>
                  <a:pt x="347" y="248"/>
                </a:cubicBezTo>
                <a:cubicBezTo>
                  <a:pt x="346" y="248"/>
                  <a:pt x="345" y="247"/>
                  <a:pt x="344" y="247"/>
                </a:cubicBezTo>
                <a:cubicBezTo>
                  <a:pt x="343" y="247"/>
                  <a:pt x="341" y="249"/>
                  <a:pt x="340" y="250"/>
                </a:cubicBezTo>
                <a:cubicBezTo>
                  <a:pt x="337" y="251"/>
                  <a:pt x="332" y="255"/>
                  <a:pt x="330" y="257"/>
                </a:cubicBezTo>
                <a:cubicBezTo>
                  <a:pt x="329" y="257"/>
                  <a:pt x="326" y="258"/>
                  <a:pt x="325" y="259"/>
                </a:cubicBezTo>
                <a:cubicBezTo>
                  <a:pt x="323" y="259"/>
                  <a:pt x="321" y="261"/>
                  <a:pt x="319" y="262"/>
                </a:cubicBezTo>
                <a:cubicBezTo>
                  <a:pt x="318" y="263"/>
                  <a:pt x="315" y="265"/>
                  <a:pt x="313" y="266"/>
                </a:cubicBezTo>
                <a:cubicBezTo>
                  <a:pt x="312" y="266"/>
                  <a:pt x="309" y="268"/>
                  <a:pt x="308" y="269"/>
                </a:cubicBezTo>
                <a:cubicBezTo>
                  <a:pt x="306" y="270"/>
                  <a:pt x="304" y="272"/>
                  <a:pt x="302" y="273"/>
                </a:cubicBezTo>
                <a:cubicBezTo>
                  <a:pt x="299" y="275"/>
                  <a:pt x="292" y="277"/>
                  <a:pt x="289" y="278"/>
                </a:cubicBezTo>
                <a:cubicBezTo>
                  <a:pt x="287" y="279"/>
                  <a:pt x="283" y="283"/>
                  <a:pt x="281" y="283"/>
                </a:cubicBezTo>
                <a:cubicBezTo>
                  <a:pt x="280" y="284"/>
                  <a:pt x="278" y="284"/>
                  <a:pt x="278" y="284"/>
                </a:cubicBezTo>
                <a:cubicBezTo>
                  <a:pt x="277" y="283"/>
                  <a:pt x="276" y="281"/>
                  <a:pt x="276" y="280"/>
                </a:cubicBezTo>
                <a:cubicBezTo>
                  <a:pt x="276" y="279"/>
                  <a:pt x="276" y="277"/>
                  <a:pt x="277" y="276"/>
                </a:cubicBezTo>
                <a:cubicBezTo>
                  <a:pt x="278" y="275"/>
                  <a:pt x="281" y="275"/>
                  <a:pt x="282" y="274"/>
                </a:cubicBezTo>
                <a:cubicBezTo>
                  <a:pt x="283" y="274"/>
                  <a:pt x="285" y="272"/>
                  <a:pt x="286" y="271"/>
                </a:cubicBezTo>
                <a:cubicBezTo>
                  <a:pt x="287" y="270"/>
                  <a:pt x="289" y="269"/>
                  <a:pt x="290" y="268"/>
                </a:cubicBezTo>
                <a:cubicBezTo>
                  <a:pt x="291" y="267"/>
                  <a:pt x="292" y="264"/>
                  <a:pt x="293" y="263"/>
                </a:cubicBezTo>
                <a:cubicBezTo>
                  <a:pt x="293" y="263"/>
                  <a:pt x="295" y="263"/>
                  <a:pt x="295" y="263"/>
                </a:cubicBezTo>
                <a:cubicBezTo>
                  <a:pt x="296" y="264"/>
                  <a:pt x="296" y="265"/>
                  <a:pt x="297" y="266"/>
                </a:cubicBezTo>
                <a:cubicBezTo>
                  <a:pt x="298" y="266"/>
                  <a:pt x="300" y="265"/>
                  <a:pt x="301" y="265"/>
                </a:cubicBezTo>
                <a:cubicBezTo>
                  <a:pt x="302" y="264"/>
                  <a:pt x="304" y="263"/>
                  <a:pt x="304" y="262"/>
                </a:cubicBezTo>
                <a:cubicBezTo>
                  <a:pt x="304" y="261"/>
                  <a:pt x="303" y="260"/>
                  <a:pt x="302" y="260"/>
                </a:cubicBezTo>
                <a:cubicBezTo>
                  <a:pt x="302" y="260"/>
                  <a:pt x="301" y="262"/>
                  <a:pt x="300" y="262"/>
                </a:cubicBezTo>
                <a:cubicBezTo>
                  <a:pt x="300" y="262"/>
                  <a:pt x="298" y="261"/>
                  <a:pt x="298" y="261"/>
                </a:cubicBezTo>
                <a:cubicBezTo>
                  <a:pt x="298" y="260"/>
                  <a:pt x="301" y="258"/>
                  <a:pt x="301" y="257"/>
                </a:cubicBezTo>
                <a:cubicBezTo>
                  <a:pt x="301" y="257"/>
                  <a:pt x="299" y="257"/>
                  <a:pt x="298" y="257"/>
                </a:cubicBezTo>
                <a:cubicBezTo>
                  <a:pt x="297" y="257"/>
                  <a:pt x="296" y="258"/>
                  <a:pt x="295" y="258"/>
                </a:cubicBezTo>
                <a:cubicBezTo>
                  <a:pt x="294" y="257"/>
                  <a:pt x="291" y="256"/>
                  <a:pt x="290" y="256"/>
                </a:cubicBezTo>
                <a:cubicBezTo>
                  <a:pt x="289" y="256"/>
                  <a:pt x="288" y="256"/>
                  <a:pt x="287" y="256"/>
                </a:cubicBezTo>
                <a:cubicBezTo>
                  <a:pt x="287" y="256"/>
                  <a:pt x="287" y="258"/>
                  <a:pt x="286" y="258"/>
                </a:cubicBezTo>
                <a:cubicBezTo>
                  <a:pt x="286" y="259"/>
                  <a:pt x="283" y="259"/>
                  <a:pt x="282" y="260"/>
                </a:cubicBezTo>
                <a:cubicBezTo>
                  <a:pt x="282" y="260"/>
                  <a:pt x="282" y="262"/>
                  <a:pt x="282" y="263"/>
                </a:cubicBezTo>
                <a:cubicBezTo>
                  <a:pt x="282" y="264"/>
                  <a:pt x="283" y="266"/>
                  <a:pt x="283" y="267"/>
                </a:cubicBezTo>
                <a:cubicBezTo>
                  <a:pt x="283" y="268"/>
                  <a:pt x="281" y="269"/>
                  <a:pt x="280" y="269"/>
                </a:cubicBezTo>
                <a:cubicBezTo>
                  <a:pt x="279" y="268"/>
                  <a:pt x="280" y="265"/>
                  <a:pt x="279" y="265"/>
                </a:cubicBezTo>
                <a:cubicBezTo>
                  <a:pt x="279" y="265"/>
                  <a:pt x="277" y="266"/>
                  <a:pt x="277" y="267"/>
                </a:cubicBezTo>
                <a:cubicBezTo>
                  <a:pt x="276" y="267"/>
                  <a:pt x="275" y="268"/>
                  <a:pt x="274" y="268"/>
                </a:cubicBezTo>
                <a:cubicBezTo>
                  <a:pt x="273" y="268"/>
                  <a:pt x="272" y="267"/>
                  <a:pt x="271" y="267"/>
                </a:cubicBezTo>
                <a:cubicBezTo>
                  <a:pt x="270" y="267"/>
                  <a:pt x="268" y="267"/>
                  <a:pt x="267" y="267"/>
                </a:cubicBezTo>
                <a:cubicBezTo>
                  <a:pt x="266" y="268"/>
                  <a:pt x="266" y="269"/>
                  <a:pt x="265" y="269"/>
                </a:cubicBezTo>
                <a:cubicBezTo>
                  <a:pt x="265" y="270"/>
                  <a:pt x="264" y="273"/>
                  <a:pt x="262" y="274"/>
                </a:cubicBezTo>
                <a:cubicBezTo>
                  <a:pt x="262" y="274"/>
                  <a:pt x="260" y="274"/>
                  <a:pt x="259" y="275"/>
                </a:cubicBezTo>
                <a:cubicBezTo>
                  <a:pt x="258" y="275"/>
                  <a:pt x="257" y="277"/>
                  <a:pt x="257" y="278"/>
                </a:cubicBezTo>
                <a:cubicBezTo>
                  <a:pt x="258" y="279"/>
                  <a:pt x="261" y="277"/>
                  <a:pt x="262" y="278"/>
                </a:cubicBezTo>
                <a:cubicBezTo>
                  <a:pt x="264" y="278"/>
                  <a:pt x="266" y="278"/>
                  <a:pt x="266" y="279"/>
                </a:cubicBezTo>
                <a:cubicBezTo>
                  <a:pt x="267" y="281"/>
                  <a:pt x="266" y="284"/>
                  <a:pt x="265" y="285"/>
                </a:cubicBezTo>
                <a:cubicBezTo>
                  <a:pt x="264" y="285"/>
                  <a:pt x="261" y="285"/>
                  <a:pt x="260" y="285"/>
                </a:cubicBezTo>
                <a:cubicBezTo>
                  <a:pt x="259" y="285"/>
                  <a:pt x="259" y="283"/>
                  <a:pt x="258" y="282"/>
                </a:cubicBezTo>
                <a:cubicBezTo>
                  <a:pt x="256" y="282"/>
                  <a:pt x="253" y="283"/>
                  <a:pt x="253" y="284"/>
                </a:cubicBezTo>
                <a:cubicBezTo>
                  <a:pt x="252" y="284"/>
                  <a:pt x="252" y="287"/>
                  <a:pt x="252" y="288"/>
                </a:cubicBezTo>
                <a:cubicBezTo>
                  <a:pt x="253" y="289"/>
                  <a:pt x="254" y="291"/>
                  <a:pt x="254" y="292"/>
                </a:cubicBezTo>
                <a:cubicBezTo>
                  <a:pt x="253" y="292"/>
                  <a:pt x="252" y="293"/>
                  <a:pt x="252" y="293"/>
                </a:cubicBezTo>
                <a:cubicBezTo>
                  <a:pt x="252" y="295"/>
                  <a:pt x="253" y="298"/>
                  <a:pt x="253" y="300"/>
                </a:cubicBezTo>
                <a:cubicBezTo>
                  <a:pt x="252" y="301"/>
                  <a:pt x="250" y="301"/>
                  <a:pt x="250" y="301"/>
                </a:cubicBezTo>
                <a:cubicBezTo>
                  <a:pt x="249" y="302"/>
                  <a:pt x="247" y="301"/>
                  <a:pt x="246" y="301"/>
                </a:cubicBezTo>
                <a:cubicBezTo>
                  <a:pt x="245" y="300"/>
                  <a:pt x="243" y="299"/>
                  <a:pt x="243" y="298"/>
                </a:cubicBezTo>
                <a:cubicBezTo>
                  <a:pt x="243" y="297"/>
                  <a:pt x="245" y="294"/>
                  <a:pt x="245" y="292"/>
                </a:cubicBezTo>
                <a:cubicBezTo>
                  <a:pt x="244" y="291"/>
                  <a:pt x="242" y="290"/>
                  <a:pt x="241" y="289"/>
                </a:cubicBezTo>
                <a:cubicBezTo>
                  <a:pt x="241" y="289"/>
                  <a:pt x="241" y="286"/>
                  <a:pt x="240" y="286"/>
                </a:cubicBezTo>
                <a:cubicBezTo>
                  <a:pt x="239" y="286"/>
                  <a:pt x="237" y="288"/>
                  <a:pt x="236" y="289"/>
                </a:cubicBezTo>
                <a:cubicBezTo>
                  <a:pt x="236" y="290"/>
                  <a:pt x="236" y="292"/>
                  <a:pt x="236" y="293"/>
                </a:cubicBezTo>
                <a:cubicBezTo>
                  <a:pt x="237" y="294"/>
                  <a:pt x="238" y="296"/>
                  <a:pt x="238" y="297"/>
                </a:cubicBezTo>
                <a:cubicBezTo>
                  <a:pt x="238" y="298"/>
                  <a:pt x="236" y="299"/>
                  <a:pt x="236" y="300"/>
                </a:cubicBezTo>
                <a:cubicBezTo>
                  <a:pt x="235" y="302"/>
                  <a:pt x="235" y="306"/>
                  <a:pt x="235" y="309"/>
                </a:cubicBezTo>
                <a:cubicBezTo>
                  <a:pt x="235" y="310"/>
                  <a:pt x="236" y="313"/>
                  <a:pt x="237" y="314"/>
                </a:cubicBezTo>
                <a:cubicBezTo>
                  <a:pt x="238" y="315"/>
                  <a:pt x="241" y="314"/>
                  <a:pt x="242" y="315"/>
                </a:cubicBezTo>
                <a:cubicBezTo>
                  <a:pt x="243" y="315"/>
                  <a:pt x="243" y="318"/>
                  <a:pt x="244" y="319"/>
                </a:cubicBezTo>
                <a:cubicBezTo>
                  <a:pt x="245" y="319"/>
                  <a:pt x="247" y="319"/>
                  <a:pt x="248" y="319"/>
                </a:cubicBezTo>
                <a:cubicBezTo>
                  <a:pt x="250" y="319"/>
                  <a:pt x="253" y="318"/>
                  <a:pt x="254" y="318"/>
                </a:cubicBezTo>
                <a:cubicBezTo>
                  <a:pt x="255" y="318"/>
                  <a:pt x="257" y="318"/>
                  <a:pt x="258" y="319"/>
                </a:cubicBezTo>
                <a:cubicBezTo>
                  <a:pt x="258" y="320"/>
                  <a:pt x="257" y="322"/>
                  <a:pt x="257" y="323"/>
                </a:cubicBezTo>
                <a:cubicBezTo>
                  <a:pt x="257" y="323"/>
                  <a:pt x="256" y="325"/>
                  <a:pt x="256" y="326"/>
                </a:cubicBezTo>
                <a:cubicBezTo>
                  <a:pt x="256" y="327"/>
                  <a:pt x="257" y="328"/>
                  <a:pt x="258" y="328"/>
                </a:cubicBezTo>
                <a:cubicBezTo>
                  <a:pt x="259" y="328"/>
                  <a:pt x="260" y="328"/>
                  <a:pt x="260" y="327"/>
                </a:cubicBezTo>
                <a:cubicBezTo>
                  <a:pt x="260" y="326"/>
                  <a:pt x="260" y="325"/>
                  <a:pt x="260" y="324"/>
                </a:cubicBezTo>
                <a:cubicBezTo>
                  <a:pt x="260" y="323"/>
                  <a:pt x="260" y="320"/>
                  <a:pt x="260" y="319"/>
                </a:cubicBezTo>
                <a:cubicBezTo>
                  <a:pt x="261" y="318"/>
                  <a:pt x="261" y="316"/>
                  <a:pt x="262" y="315"/>
                </a:cubicBezTo>
                <a:cubicBezTo>
                  <a:pt x="262" y="313"/>
                  <a:pt x="262" y="311"/>
                  <a:pt x="262" y="309"/>
                </a:cubicBezTo>
                <a:cubicBezTo>
                  <a:pt x="263" y="308"/>
                  <a:pt x="263" y="307"/>
                  <a:pt x="263" y="306"/>
                </a:cubicBezTo>
                <a:cubicBezTo>
                  <a:pt x="263" y="305"/>
                  <a:pt x="262" y="303"/>
                  <a:pt x="263" y="302"/>
                </a:cubicBezTo>
                <a:cubicBezTo>
                  <a:pt x="263" y="302"/>
                  <a:pt x="265" y="302"/>
                  <a:pt x="265" y="302"/>
                </a:cubicBezTo>
                <a:cubicBezTo>
                  <a:pt x="266" y="303"/>
                  <a:pt x="266" y="305"/>
                  <a:pt x="266" y="306"/>
                </a:cubicBezTo>
                <a:cubicBezTo>
                  <a:pt x="266" y="307"/>
                  <a:pt x="265" y="308"/>
                  <a:pt x="265" y="309"/>
                </a:cubicBezTo>
                <a:cubicBezTo>
                  <a:pt x="265" y="311"/>
                  <a:pt x="264" y="314"/>
                  <a:pt x="264" y="315"/>
                </a:cubicBezTo>
                <a:cubicBezTo>
                  <a:pt x="264" y="317"/>
                  <a:pt x="263" y="320"/>
                  <a:pt x="263" y="321"/>
                </a:cubicBezTo>
                <a:cubicBezTo>
                  <a:pt x="263" y="322"/>
                  <a:pt x="264" y="323"/>
                  <a:pt x="264" y="324"/>
                </a:cubicBezTo>
                <a:cubicBezTo>
                  <a:pt x="264" y="325"/>
                  <a:pt x="263" y="327"/>
                  <a:pt x="263" y="327"/>
                </a:cubicBezTo>
                <a:cubicBezTo>
                  <a:pt x="262" y="328"/>
                  <a:pt x="261" y="330"/>
                  <a:pt x="261" y="331"/>
                </a:cubicBezTo>
                <a:cubicBezTo>
                  <a:pt x="261" y="333"/>
                  <a:pt x="262" y="335"/>
                  <a:pt x="262" y="337"/>
                </a:cubicBezTo>
                <a:cubicBezTo>
                  <a:pt x="263" y="337"/>
                  <a:pt x="262" y="339"/>
                  <a:pt x="262" y="339"/>
                </a:cubicBezTo>
                <a:cubicBezTo>
                  <a:pt x="263" y="340"/>
                  <a:pt x="264" y="339"/>
                  <a:pt x="264" y="340"/>
                </a:cubicBezTo>
                <a:cubicBezTo>
                  <a:pt x="265" y="341"/>
                  <a:pt x="265" y="343"/>
                  <a:pt x="265" y="344"/>
                </a:cubicBezTo>
                <a:cubicBezTo>
                  <a:pt x="265" y="344"/>
                  <a:pt x="267" y="345"/>
                  <a:pt x="267" y="345"/>
                </a:cubicBezTo>
                <a:cubicBezTo>
                  <a:pt x="267" y="346"/>
                  <a:pt x="268" y="347"/>
                  <a:pt x="268" y="348"/>
                </a:cubicBezTo>
                <a:cubicBezTo>
                  <a:pt x="268" y="349"/>
                  <a:pt x="266" y="350"/>
                  <a:pt x="266" y="350"/>
                </a:cubicBezTo>
                <a:cubicBezTo>
                  <a:pt x="266" y="351"/>
                  <a:pt x="267" y="353"/>
                  <a:pt x="267" y="354"/>
                </a:cubicBezTo>
                <a:cubicBezTo>
                  <a:pt x="266" y="355"/>
                  <a:pt x="266" y="356"/>
                  <a:pt x="265" y="356"/>
                </a:cubicBezTo>
                <a:cubicBezTo>
                  <a:pt x="264" y="356"/>
                  <a:pt x="263" y="355"/>
                  <a:pt x="262" y="354"/>
                </a:cubicBezTo>
                <a:cubicBezTo>
                  <a:pt x="262" y="354"/>
                  <a:pt x="262" y="352"/>
                  <a:pt x="262" y="352"/>
                </a:cubicBezTo>
                <a:cubicBezTo>
                  <a:pt x="261" y="351"/>
                  <a:pt x="259" y="352"/>
                  <a:pt x="259" y="352"/>
                </a:cubicBezTo>
                <a:cubicBezTo>
                  <a:pt x="258" y="353"/>
                  <a:pt x="258" y="355"/>
                  <a:pt x="258" y="356"/>
                </a:cubicBezTo>
                <a:cubicBezTo>
                  <a:pt x="259" y="357"/>
                  <a:pt x="260" y="358"/>
                  <a:pt x="261" y="359"/>
                </a:cubicBezTo>
                <a:cubicBezTo>
                  <a:pt x="261" y="360"/>
                  <a:pt x="260" y="361"/>
                  <a:pt x="260" y="361"/>
                </a:cubicBezTo>
                <a:cubicBezTo>
                  <a:pt x="260" y="362"/>
                  <a:pt x="259" y="363"/>
                  <a:pt x="260" y="363"/>
                </a:cubicBezTo>
                <a:cubicBezTo>
                  <a:pt x="260" y="364"/>
                  <a:pt x="262" y="363"/>
                  <a:pt x="262" y="363"/>
                </a:cubicBezTo>
                <a:cubicBezTo>
                  <a:pt x="263" y="363"/>
                  <a:pt x="263" y="361"/>
                  <a:pt x="264" y="360"/>
                </a:cubicBezTo>
                <a:cubicBezTo>
                  <a:pt x="264" y="360"/>
                  <a:pt x="266" y="361"/>
                  <a:pt x="267" y="362"/>
                </a:cubicBezTo>
                <a:cubicBezTo>
                  <a:pt x="267" y="362"/>
                  <a:pt x="268" y="365"/>
                  <a:pt x="269" y="365"/>
                </a:cubicBezTo>
                <a:cubicBezTo>
                  <a:pt x="269" y="366"/>
                  <a:pt x="270" y="367"/>
                  <a:pt x="271" y="367"/>
                </a:cubicBezTo>
                <a:cubicBezTo>
                  <a:pt x="272" y="367"/>
                  <a:pt x="273" y="365"/>
                  <a:pt x="274" y="365"/>
                </a:cubicBezTo>
                <a:cubicBezTo>
                  <a:pt x="275" y="365"/>
                  <a:pt x="277" y="366"/>
                  <a:pt x="277" y="367"/>
                </a:cubicBezTo>
                <a:cubicBezTo>
                  <a:pt x="278" y="368"/>
                  <a:pt x="279" y="369"/>
                  <a:pt x="280" y="370"/>
                </a:cubicBezTo>
                <a:cubicBezTo>
                  <a:pt x="282" y="372"/>
                  <a:pt x="286" y="373"/>
                  <a:pt x="287" y="375"/>
                </a:cubicBezTo>
                <a:cubicBezTo>
                  <a:pt x="288" y="376"/>
                  <a:pt x="290" y="377"/>
                  <a:pt x="290" y="378"/>
                </a:cubicBezTo>
                <a:cubicBezTo>
                  <a:pt x="291" y="379"/>
                  <a:pt x="291" y="380"/>
                  <a:pt x="291" y="380"/>
                </a:cubicBezTo>
                <a:cubicBezTo>
                  <a:pt x="290" y="381"/>
                  <a:pt x="289" y="380"/>
                  <a:pt x="288" y="380"/>
                </a:cubicBezTo>
                <a:cubicBezTo>
                  <a:pt x="287" y="380"/>
                  <a:pt x="285" y="379"/>
                  <a:pt x="284" y="380"/>
                </a:cubicBezTo>
                <a:cubicBezTo>
                  <a:pt x="283" y="380"/>
                  <a:pt x="282" y="381"/>
                  <a:pt x="282" y="381"/>
                </a:cubicBezTo>
                <a:cubicBezTo>
                  <a:pt x="282" y="382"/>
                  <a:pt x="282" y="384"/>
                  <a:pt x="283" y="385"/>
                </a:cubicBezTo>
                <a:cubicBezTo>
                  <a:pt x="283" y="385"/>
                  <a:pt x="285" y="385"/>
                  <a:pt x="286" y="385"/>
                </a:cubicBezTo>
                <a:cubicBezTo>
                  <a:pt x="287" y="384"/>
                  <a:pt x="288" y="383"/>
                  <a:pt x="289" y="383"/>
                </a:cubicBezTo>
                <a:cubicBezTo>
                  <a:pt x="290" y="383"/>
                  <a:pt x="291" y="383"/>
                  <a:pt x="291" y="384"/>
                </a:cubicBezTo>
                <a:cubicBezTo>
                  <a:pt x="292" y="384"/>
                  <a:pt x="292" y="387"/>
                  <a:pt x="292" y="387"/>
                </a:cubicBezTo>
                <a:cubicBezTo>
                  <a:pt x="293" y="388"/>
                  <a:pt x="295" y="388"/>
                  <a:pt x="296" y="389"/>
                </a:cubicBezTo>
                <a:cubicBezTo>
                  <a:pt x="297" y="390"/>
                  <a:pt x="297" y="391"/>
                  <a:pt x="297" y="392"/>
                </a:cubicBezTo>
                <a:cubicBezTo>
                  <a:pt x="297" y="393"/>
                  <a:pt x="296" y="394"/>
                  <a:pt x="295" y="395"/>
                </a:cubicBezTo>
                <a:cubicBezTo>
                  <a:pt x="295" y="396"/>
                  <a:pt x="294" y="398"/>
                  <a:pt x="294" y="399"/>
                </a:cubicBezTo>
                <a:cubicBezTo>
                  <a:pt x="293" y="400"/>
                  <a:pt x="294" y="403"/>
                  <a:pt x="294" y="404"/>
                </a:cubicBezTo>
                <a:cubicBezTo>
                  <a:pt x="294" y="405"/>
                  <a:pt x="294" y="408"/>
                  <a:pt x="293" y="409"/>
                </a:cubicBezTo>
                <a:cubicBezTo>
                  <a:pt x="293" y="410"/>
                  <a:pt x="292" y="412"/>
                  <a:pt x="291" y="412"/>
                </a:cubicBezTo>
                <a:cubicBezTo>
                  <a:pt x="290" y="413"/>
                  <a:pt x="287" y="413"/>
                  <a:pt x="286" y="413"/>
                </a:cubicBezTo>
                <a:cubicBezTo>
                  <a:pt x="285" y="412"/>
                  <a:pt x="284" y="410"/>
                  <a:pt x="284" y="410"/>
                </a:cubicBezTo>
                <a:cubicBezTo>
                  <a:pt x="284" y="408"/>
                  <a:pt x="285" y="407"/>
                  <a:pt x="285" y="406"/>
                </a:cubicBezTo>
                <a:cubicBezTo>
                  <a:pt x="286" y="404"/>
                  <a:pt x="286" y="401"/>
                  <a:pt x="285" y="400"/>
                </a:cubicBezTo>
                <a:cubicBezTo>
                  <a:pt x="285" y="399"/>
                  <a:pt x="283" y="398"/>
                  <a:pt x="282" y="399"/>
                </a:cubicBezTo>
                <a:cubicBezTo>
                  <a:pt x="281" y="399"/>
                  <a:pt x="281" y="401"/>
                  <a:pt x="280" y="402"/>
                </a:cubicBezTo>
                <a:cubicBezTo>
                  <a:pt x="279" y="402"/>
                  <a:pt x="278" y="403"/>
                  <a:pt x="278" y="404"/>
                </a:cubicBezTo>
                <a:cubicBezTo>
                  <a:pt x="278" y="405"/>
                  <a:pt x="278" y="407"/>
                  <a:pt x="279" y="407"/>
                </a:cubicBezTo>
                <a:cubicBezTo>
                  <a:pt x="279" y="407"/>
                  <a:pt x="281" y="407"/>
                  <a:pt x="281" y="407"/>
                </a:cubicBezTo>
                <a:cubicBezTo>
                  <a:pt x="282" y="408"/>
                  <a:pt x="281" y="410"/>
                  <a:pt x="281" y="411"/>
                </a:cubicBezTo>
                <a:cubicBezTo>
                  <a:pt x="281" y="412"/>
                  <a:pt x="279" y="412"/>
                  <a:pt x="279" y="413"/>
                </a:cubicBezTo>
                <a:cubicBezTo>
                  <a:pt x="279" y="414"/>
                  <a:pt x="282" y="415"/>
                  <a:pt x="283" y="416"/>
                </a:cubicBezTo>
                <a:cubicBezTo>
                  <a:pt x="283" y="417"/>
                  <a:pt x="282" y="419"/>
                  <a:pt x="281" y="420"/>
                </a:cubicBezTo>
                <a:cubicBezTo>
                  <a:pt x="280" y="421"/>
                  <a:pt x="279" y="424"/>
                  <a:pt x="277" y="425"/>
                </a:cubicBezTo>
                <a:cubicBezTo>
                  <a:pt x="276" y="425"/>
                  <a:pt x="274" y="424"/>
                  <a:pt x="273" y="424"/>
                </a:cubicBezTo>
                <a:cubicBezTo>
                  <a:pt x="272" y="423"/>
                  <a:pt x="272" y="419"/>
                  <a:pt x="271" y="418"/>
                </a:cubicBezTo>
                <a:cubicBezTo>
                  <a:pt x="270" y="418"/>
                  <a:pt x="269" y="417"/>
                  <a:pt x="268" y="416"/>
                </a:cubicBezTo>
                <a:cubicBezTo>
                  <a:pt x="268" y="416"/>
                  <a:pt x="268" y="414"/>
                  <a:pt x="267" y="414"/>
                </a:cubicBezTo>
                <a:cubicBezTo>
                  <a:pt x="266" y="414"/>
                  <a:pt x="264" y="414"/>
                  <a:pt x="263" y="415"/>
                </a:cubicBezTo>
                <a:cubicBezTo>
                  <a:pt x="262" y="415"/>
                  <a:pt x="261" y="416"/>
                  <a:pt x="261" y="416"/>
                </a:cubicBezTo>
                <a:cubicBezTo>
                  <a:pt x="260" y="414"/>
                  <a:pt x="260" y="413"/>
                  <a:pt x="259" y="412"/>
                </a:cubicBezTo>
                <a:cubicBezTo>
                  <a:pt x="258" y="409"/>
                  <a:pt x="254" y="406"/>
                  <a:pt x="252" y="404"/>
                </a:cubicBezTo>
                <a:cubicBezTo>
                  <a:pt x="251" y="402"/>
                  <a:pt x="248" y="398"/>
                  <a:pt x="246" y="397"/>
                </a:cubicBezTo>
                <a:cubicBezTo>
                  <a:pt x="245" y="395"/>
                  <a:pt x="242" y="392"/>
                  <a:pt x="240" y="391"/>
                </a:cubicBezTo>
                <a:cubicBezTo>
                  <a:pt x="236" y="389"/>
                  <a:pt x="229" y="385"/>
                  <a:pt x="225" y="385"/>
                </a:cubicBezTo>
                <a:cubicBezTo>
                  <a:pt x="223" y="384"/>
                  <a:pt x="218" y="385"/>
                  <a:pt x="215" y="386"/>
                </a:cubicBezTo>
                <a:cubicBezTo>
                  <a:pt x="214" y="386"/>
                  <a:pt x="210" y="386"/>
                  <a:pt x="208" y="387"/>
                </a:cubicBezTo>
                <a:cubicBezTo>
                  <a:pt x="206" y="388"/>
                  <a:pt x="205" y="392"/>
                  <a:pt x="204" y="394"/>
                </a:cubicBezTo>
                <a:cubicBezTo>
                  <a:pt x="202" y="395"/>
                  <a:pt x="197" y="396"/>
                  <a:pt x="195" y="396"/>
                </a:cubicBezTo>
                <a:cubicBezTo>
                  <a:pt x="193" y="396"/>
                  <a:pt x="190" y="394"/>
                  <a:pt x="188" y="393"/>
                </a:cubicBezTo>
                <a:cubicBezTo>
                  <a:pt x="187" y="393"/>
                  <a:pt x="185" y="390"/>
                  <a:pt x="183" y="389"/>
                </a:cubicBezTo>
                <a:cubicBezTo>
                  <a:pt x="180" y="389"/>
                  <a:pt x="175" y="390"/>
                  <a:pt x="173" y="392"/>
                </a:cubicBezTo>
                <a:cubicBezTo>
                  <a:pt x="172" y="393"/>
                  <a:pt x="171" y="397"/>
                  <a:pt x="170" y="399"/>
                </a:cubicBezTo>
                <a:cubicBezTo>
                  <a:pt x="168" y="401"/>
                  <a:pt x="165" y="404"/>
                  <a:pt x="163" y="405"/>
                </a:cubicBezTo>
                <a:cubicBezTo>
                  <a:pt x="162" y="406"/>
                  <a:pt x="159" y="407"/>
                  <a:pt x="158" y="406"/>
                </a:cubicBezTo>
                <a:cubicBezTo>
                  <a:pt x="155" y="406"/>
                  <a:pt x="150" y="404"/>
                  <a:pt x="148" y="403"/>
                </a:cubicBezTo>
                <a:cubicBezTo>
                  <a:pt x="146" y="402"/>
                  <a:pt x="143" y="398"/>
                  <a:pt x="141" y="397"/>
                </a:cubicBezTo>
                <a:cubicBezTo>
                  <a:pt x="138" y="396"/>
                  <a:pt x="133" y="395"/>
                  <a:pt x="131" y="393"/>
                </a:cubicBezTo>
                <a:cubicBezTo>
                  <a:pt x="129" y="393"/>
                  <a:pt x="127" y="390"/>
                  <a:pt x="125" y="389"/>
                </a:cubicBezTo>
                <a:cubicBezTo>
                  <a:pt x="123" y="388"/>
                  <a:pt x="118" y="388"/>
                  <a:pt x="115" y="388"/>
                </a:cubicBezTo>
                <a:cubicBezTo>
                  <a:pt x="113" y="388"/>
                  <a:pt x="108" y="389"/>
                  <a:pt x="105" y="388"/>
                </a:cubicBezTo>
                <a:cubicBezTo>
                  <a:pt x="105" y="388"/>
                  <a:pt x="104" y="388"/>
                  <a:pt x="103" y="388"/>
                </a:cubicBezTo>
                <a:close/>
              </a:path>
            </a:pathLst>
          </a:custGeom>
          <a:solidFill>
            <a:schemeClr val="accent1">
              <a:lumMod val="20000"/>
              <a:lumOff val="80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74" name="Freeform 58">
            <a:extLst>
              <a:ext uri="{FF2B5EF4-FFF2-40B4-BE49-F238E27FC236}">
                <a16:creationId xmlns="" xmlns:a16="http://schemas.microsoft.com/office/drawing/2014/main" id="{60D627D5-B8CE-3F4D-8C69-A091C32006C7}"/>
              </a:ext>
            </a:extLst>
          </p:cNvPr>
          <p:cNvSpPr>
            <a:spLocks/>
          </p:cNvSpPr>
          <p:nvPr/>
        </p:nvSpPr>
        <p:spPr bwMode="auto">
          <a:xfrm>
            <a:off x="8154684" y="1378804"/>
            <a:ext cx="36499" cy="43799"/>
          </a:xfrm>
          <a:custGeom>
            <a:avLst/>
            <a:gdLst/>
            <a:ahLst/>
            <a:cxnLst>
              <a:cxn ang="0">
                <a:pos x="0" y="15"/>
              </a:cxn>
              <a:cxn ang="0">
                <a:pos x="1" y="12"/>
              </a:cxn>
              <a:cxn ang="0">
                <a:pos x="3" y="9"/>
              </a:cxn>
              <a:cxn ang="0">
                <a:pos x="4" y="6"/>
              </a:cxn>
              <a:cxn ang="0">
                <a:pos x="7" y="3"/>
              </a:cxn>
              <a:cxn ang="0">
                <a:pos x="9" y="1"/>
              </a:cxn>
              <a:cxn ang="0">
                <a:pos x="11" y="1"/>
              </a:cxn>
              <a:cxn ang="0">
                <a:pos x="13" y="2"/>
              </a:cxn>
              <a:cxn ang="0">
                <a:pos x="12" y="4"/>
              </a:cxn>
              <a:cxn ang="0">
                <a:pos x="10" y="7"/>
              </a:cxn>
              <a:cxn ang="0">
                <a:pos x="8" y="8"/>
              </a:cxn>
              <a:cxn ang="0">
                <a:pos x="7" y="11"/>
              </a:cxn>
              <a:cxn ang="0">
                <a:pos x="6" y="14"/>
              </a:cxn>
              <a:cxn ang="0">
                <a:pos x="5" y="15"/>
              </a:cxn>
              <a:cxn ang="0">
                <a:pos x="3" y="16"/>
              </a:cxn>
              <a:cxn ang="0">
                <a:pos x="2" y="15"/>
              </a:cxn>
              <a:cxn ang="0">
                <a:pos x="0" y="15"/>
              </a:cxn>
            </a:cxnLst>
            <a:rect l="0" t="0" r="r" b="b"/>
            <a:pathLst>
              <a:path w="13" h="16">
                <a:moveTo>
                  <a:pt x="0" y="15"/>
                </a:moveTo>
                <a:cubicBezTo>
                  <a:pt x="0" y="14"/>
                  <a:pt x="0" y="13"/>
                  <a:pt x="1" y="12"/>
                </a:cubicBezTo>
                <a:cubicBezTo>
                  <a:pt x="1" y="12"/>
                  <a:pt x="2" y="10"/>
                  <a:pt x="3" y="9"/>
                </a:cubicBezTo>
                <a:cubicBezTo>
                  <a:pt x="3" y="8"/>
                  <a:pt x="4" y="6"/>
                  <a:pt x="4" y="6"/>
                </a:cubicBezTo>
                <a:cubicBezTo>
                  <a:pt x="5" y="5"/>
                  <a:pt x="6" y="3"/>
                  <a:pt x="7" y="3"/>
                </a:cubicBezTo>
                <a:cubicBezTo>
                  <a:pt x="7" y="2"/>
                  <a:pt x="8" y="1"/>
                  <a:pt x="9" y="1"/>
                </a:cubicBezTo>
                <a:cubicBezTo>
                  <a:pt x="10" y="0"/>
                  <a:pt x="11" y="1"/>
                  <a:pt x="11" y="1"/>
                </a:cubicBezTo>
                <a:cubicBezTo>
                  <a:pt x="11" y="1"/>
                  <a:pt x="12" y="1"/>
                  <a:pt x="13" y="2"/>
                </a:cubicBezTo>
                <a:cubicBezTo>
                  <a:pt x="13" y="2"/>
                  <a:pt x="12" y="4"/>
                  <a:pt x="12" y="4"/>
                </a:cubicBezTo>
                <a:cubicBezTo>
                  <a:pt x="12" y="5"/>
                  <a:pt x="11" y="6"/>
                  <a:pt x="10" y="7"/>
                </a:cubicBezTo>
                <a:cubicBezTo>
                  <a:pt x="10" y="7"/>
                  <a:pt x="9" y="8"/>
                  <a:pt x="8" y="8"/>
                </a:cubicBezTo>
                <a:cubicBezTo>
                  <a:pt x="8" y="9"/>
                  <a:pt x="7" y="10"/>
                  <a:pt x="7" y="11"/>
                </a:cubicBezTo>
                <a:cubicBezTo>
                  <a:pt x="7" y="12"/>
                  <a:pt x="6" y="13"/>
                  <a:pt x="6" y="14"/>
                </a:cubicBezTo>
                <a:cubicBezTo>
                  <a:pt x="6" y="14"/>
                  <a:pt x="5" y="15"/>
                  <a:pt x="5" y="15"/>
                </a:cubicBezTo>
                <a:cubicBezTo>
                  <a:pt x="4" y="16"/>
                  <a:pt x="3" y="16"/>
                  <a:pt x="3" y="16"/>
                </a:cubicBezTo>
                <a:cubicBezTo>
                  <a:pt x="2" y="16"/>
                  <a:pt x="2" y="15"/>
                  <a:pt x="2" y="15"/>
                </a:cubicBezTo>
                <a:cubicBezTo>
                  <a:pt x="1" y="15"/>
                  <a:pt x="0" y="15"/>
                  <a:pt x="0" y="15"/>
                </a:cubicBezTo>
                <a:close/>
              </a:path>
            </a:pathLst>
          </a:custGeom>
          <a:solidFill>
            <a:schemeClr val="bg1">
              <a:lumMod val="95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sp>
        <p:nvSpPr>
          <p:cNvPr id="75" name="Freeform 59">
            <a:extLst>
              <a:ext uri="{FF2B5EF4-FFF2-40B4-BE49-F238E27FC236}">
                <a16:creationId xmlns="" xmlns:a16="http://schemas.microsoft.com/office/drawing/2014/main" id="{9A7ABB33-E001-B342-A03D-C7FB9C25C78E}"/>
              </a:ext>
            </a:extLst>
          </p:cNvPr>
          <p:cNvSpPr>
            <a:spLocks/>
          </p:cNvSpPr>
          <p:nvPr/>
        </p:nvSpPr>
        <p:spPr bwMode="auto">
          <a:xfrm>
            <a:off x="8531843" y="2863105"/>
            <a:ext cx="766483" cy="734851"/>
          </a:xfrm>
          <a:custGeom>
            <a:avLst/>
            <a:gdLst/>
            <a:ahLst/>
            <a:cxnLst>
              <a:cxn ang="0">
                <a:pos x="273" y="178"/>
              </a:cxn>
              <a:cxn ang="0">
                <a:pos x="264" y="204"/>
              </a:cxn>
              <a:cxn ang="0">
                <a:pos x="251" y="229"/>
              </a:cxn>
              <a:cxn ang="0">
                <a:pos x="223" y="235"/>
              </a:cxn>
              <a:cxn ang="0">
                <a:pos x="211" y="218"/>
              </a:cxn>
              <a:cxn ang="0">
                <a:pos x="198" y="219"/>
              </a:cxn>
              <a:cxn ang="0">
                <a:pos x="190" y="236"/>
              </a:cxn>
              <a:cxn ang="0">
                <a:pos x="182" y="244"/>
              </a:cxn>
              <a:cxn ang="0">
                <a:pos x="174" y="262"/>
              </a:cxn>
              <a:cxn ang="0">
                <a:pos x="161" y="266"/>
              </a:cxn>
              <a:cxn ang="0">
                <a:pos x="150" y="264"/>
              </a:cxn>
              <a:cxn ang="0">
                <a:pos x="140" y="251"/>
              </a:cxn>
              <a:cxn ang="0">
                <a:pos x="125" y="261"/>
              </a:cxn>
              <a:cxn ang="0">
                <a:pos x="107" y="242"/>
              </a:cxn>
              <a:cxn ang="0">
                <a:pos x="96" y="249"/>
              </a:cxn>
              <a:cxn ang="0">
                <a:pos x="85" y="251"/>
              </a:cxn>
              <a:cxn ang="0">
                <a:pos x="72" y="236"/>
              </a:cxn>
              <a:cxn ang="0">
                <a:pos x="56" y="237"/>
              </a:cxn>
              <a:cxn ang="0">
                <a:pos x="55" y="222"/>
              </a:cxn>
              <a:cxn ang="0">
                <a:pos x="35" y="215"/>
              </a:cxn>
              <a:cxn ang="0">
                <a:pos x="22" y="203"/>
              </a:cxn>
              <a:cxn ang="0">
                <a:pos x="7" y="196"/>
              </a:cxn>
              <a:cxn ang="0">
                <a:pos x="1" y="182"/>
              </a:cxn>
              <a:cxn ang="0">
                <a:pos x="11" y="175"/>
              </a:cxn>
              <a:cxn ang="0">
                <a:pos x="27" y="166"/>
              </a:cxn>
              <a:cxn ang="0">
                <a:pos x="39" y="172"/>
              </a:cxn>
              <a:cxn ang="0">
                <a:pos x="50" y="167"/>
              </a:cxn>
              <a:cxn ang="0">
                <a:pos x="40" y="154"/>
              </a:cxn>
              <a:cxn ang="0">
                <a:pos x="29" y="138"/>
              </a:cxn>
              <a:cxn ang="0">
                <a:pos x="24" y="122"/>
              </a:cxn>
              <a:cxn ang="0">
                <a:pos x="15" y="112"/>
              </a:cxn>
              <a:cxn ang="0">
                <a:pos x="24" y="101"/>
              </a:cxn>
              <a:cxn ang="0">
                <a:pos x="19" y="93"/>
              </a:cxn>
              <a:cxn ang="0">
                <a:pos x="26" y="83"/>
              </a:cxn>
              <a:cxn ang="0">
                <a:pos x="48" y="77"/>
              </a:cxn>
              <a:cxn ang="0">
                <a:pos x="53" y="65"/>
              </a:cxn>
              <a:cxn ang="0">
                <a:pos x="49" y="56"/>
              </a:cxn>
              <a:cxn ang="0">
                <a:pos x="61" y="47"/>
              </a:cxn>
              <a:cxn ang="0">
                <a:pos x="68" y="33"/>
              </a:cxn>
              <a:cxn ang="0">
                <a:pos x="76" y="24"/>
              </a:cxn>
              <a:cxn ang="0">
                <a:pos x="91" y="28"/>
              </a:cxn>
              <a:cxn ang="0">
                <a:pos x="98" y="19"/>
              </a:cxn>
              <a:cxn ang="0">
                <a:pos x="105" y="8"/>
              </a:cxn>
              <a:cxn ang="0">
                <a:pos x="117" y="3"/>
              </a:cxn>
              <a:cxn ang="0">
                <a:pos x="132" y="0"/>
              </a:cxn>
              <a:cxn ang="0">
                <a:pos x="143" y="32"/>
              </a:cxn>
              <a:cxn ang="0">
                <a:pos x="162" y="62"/>
              </a:cxn>
              <a:cxn ang="0">
                <a:pos x="196" y="96"/>
              </a:cxn>
              <a:cxn ang="0">
                <a:pos x="214" y="111"/>
              </a:cxn>
              <a:cxn ang="0">
                <a:pos x="234" y="131"/>
              </a:cxn>
              <a:cxn ang="0">
                <a:pos x="257" y="140"/>
              </a:cxn>
              <a:cxn ang="0">
                <a:pos x="269" y="147"/>
              </a:cxn>
              <a:cxn ang="0">
                <a:pos x="273" y="167"/>
              </a:cxn>
            </a:cxnLst>
            <a:rect l="0" t="0" r="r" b="b"/>
            <a:pathLst>
              <a:path w="282" h="271">
                <a:moveTo>
                  <a:pt x="282" y="172"/>
                </a:moveTo>
                <a:cubicBezTo>
                  <a:pt x="281" y="173"/>
                  <a:pt x="279" y="173"/>
                  <a:pt x="278" y="174"/>
                </a:cubicBezTo>
                <a:cubicBezTo>
                  <a:pt x="277" y="175"/>
                  <a:pt x="274" y="177"/>
                  <a:pt x="273" y="178"/>
                </a:cubicBezTo>
                <a:cubicBezTo>
                  <a:pt x="272" y="181"/>
                  <a:pt x="270" y="186"/>
                  <a:pt x="269" y="188"/>
                </a:cubicBezTo>
                <a:cubicBezTo>
                  <a:pt x="267" y="190"/>
                  <a:pt x="263" y="193"/>
                  <a:pt x="262" y="195"/>
                </a:cubicBezTo>
                <a:cubicBezTo>
                  <a:pt x="261" y="197"/>
                  <a:pt x="264" y="202"/>
                  <a:pt x="264" y="204"/>
                </a:cubicBezTo>
                <a:cubicBezTo>
                  <a:pt x="264" y="206"/>
                  <a:pt x="264" y="211"/>
                  <a:pt x="263" y="213"/>
                </a:cubicBezTo>
                <a:cubicBezTo>
                  <a:pt x="261" y="215"/>
                  <a:pt x="256" y="216"/>
                  <a:pt x="254" y="218"/>
                </a:cubicBezTo>
                <a:cubicBezTo>
                  <a:pt x="252" y="220"/>
                  <a:pt x="252" y="227"/>
                  <a:pt x="251" y="229"/>
                </a:cubicBezTo>
                <a:cubicBezTo>
                  <a:pt x="249" y="233"/>
                  <a:pt x="244" y="239"/>
                  <a:pt x="241" y="240"/>
                </a:cubicBezTo>
                <a:cubicBezTo>
                  <a:pt x="238" y="242"/>
                  <a:pt x="232" y="241"/>
                  <a:pt x="229" y="240"/>
                </a:cubicBezTo>
                <a:cubicBezTo>
                  <a:pt x="227" y="240"/>
                  <a:pt x="224" y="237"/>
                  <a:pt x="223" y="235"/>
                </a:cubicBezTo>
                <a:cubicBezTo>
                  <a:pt x="222" y="233"/>
                  <a:pt x="223" y="228"/>
                  <a:pt x="222" y="226"/>
                </a:cubicBezTo>
                <a:cubicBezTo>
                  <a:pt x="222" y="224"/>
                  <a:pt x="221" y="220"/>
                  <a:pt x="219" y="219"/>
                </a:cubicBezTo>
                <a:cubicBezTo>
                  <a:pt x="217" y="218"/>
                  <a:pt x="213" y="218"/>
                  <a:pt x="211" y="218"/>
                </a:cubicBezTo>
                <a:cubicBezTo>
                  <a:pt x="209" y="219"/>
                  <a:pt x="207" y="223"/>
                  <a:pt x="205" y="222"/>
                </a:cubicBezTo>
                <a:cubicBezTo>
                  <a:pt x="204" y="222"/>
                  <a:pt x="205" y="219"/>
                  <a:pt x="204" y="219"/>
                </a:cubicBezTo>
                <a:cubicBezTo>
                  <a:pt x="203" y="218"/>
                  <a:pt x="199" y="218"/>
                  <a:pt x="198" y="219"/>
                </a:cubicBezTo>
                <a:cubicBezTo>
                  <a:pt x="196" y="219"/>
                  <a:pt x="193" y="220"/>
                  <a:pt x="192" y="221"/>
                </a:cubicBezTo>
                <a:cubicBezTo>
                  <a:pt x="191" y="223"/>
                  <a:pt x="188" y="226"/>
                  <a:pt x="188" y="228"/>
                </a:cubicBezTo>
                <a:cubicBezTo>
                  <a:pt x="188" y="230"/>
                  <a:pt x="189" y="234"/>
                  <a:pt x="190" y="236"/>
                </a:cubicBezTo>
                <a:cubicBezTo>
                  <a:pt x="190" y="237"/>
                  <a:pt x="192" y="239"/>
                  <a:pt x="192" y="241"/>
                </a:cubicBezTo>
                <a:cubicBezTo>
                  <a:pt x="192" y="242"/>
                  <a:pt x="192" y="244"/>
                  <a:pt x="191" y="245"/>
                </a:cubicBezTo>
                <a:cubicBezTo>
                  <a:pt x="189" y="246"/>
                  <a:pt x="184" y="243"/>
                  <a:pt x="182" y="244"/>
                </a:cubicBezTo>
                <a:cubicBezTo>
                  <a:pt x="181" y="246"/>
                  <a:pt x="180" y="250"/>
                  <a:pt x="180" y="252"/>
                </a:cubicBezTo>
                <a:cubicBezTo>
                  <a:pt x="179" y="254"/>
                  <a:pt x="180" y="257"/>
                  <a:pt x="179" y="259"/>
                </a:cubicBezTo>
                <a:cubicBezTo>
                  <a:pt x="178" y="260"/>
                  <a:pt x="175" y="262"/>
                  <a:pt x="174" y="262"/>
                </a:cubicBezTo>
                <a:cubicBezTo>
                  <a:pt x="173" y="262"/>
                  <a:pt x="171" y="260"/>
                  <a:pt x="170" y="259"/>
                </a:cubicBezTo>
                <a:cubicBezTo>
                  <a:pt x="169" y="259"/>
                  <a:pt x="166" y="258"/>
                  <a:pt x="165" y="259"/>
                </a:cubicBezTo>
                <a:cubicBezTo>
                  <a:pt x="163" y="260"/>
                  <a:pt x="162" y="264"/>
                  <a:pt x="161" y="266"/>
                </a:cubicBezTo>
                <a:cubicBezTo>
                  <a:pt x="161" y="267"/>
                  <a:pt x="159" y="269"/>
                  <a:pt x="158" y="271"/>
                </a:cubicBezTo>
                <a:cubicBezTo>
                  <a:pt x="158" y="271"/>
                  <a:pt x="158" y="271"/>
                  <a:pt x="158" y="271"/>
                </a:cubicBezTo>
                <a:cubicBezTo>
                  <a:pt x="157" y="269"/>
                  <a:pt x="152" y="266"/>
                  <a:pt x="150" y="264"/>
                </a:cubicBezTo>
                <a:cubicBezTo>
                  <a:pt x="149" y="263"/>
                  <a:pt x="148" y="260"/>
                  <a:pt x="147" y="258"/>
                </a:cubicBezTo>
                <a:cubicBezTo>
                  <a:pt x="146" y="257"/>
                  <a:pt x="145" y="254"/>
                  <a:pt x="143" y="253"/>
                </a:cubicBezTo>
                <a:cubicBezTo>
                  <a:pt x="142" y="252"/>
                  <a:pt x="140" y="251"/>
                  <a:pt x="140" y="251"/>
                </a:cubicBezTo>
                <a:cubicBezTo>
                  <a:pt x="138" y="251"/>
                  <a:pt x="137" y="253"/>
                  <a:pt x="136" y="254"/>
                </a:cubicBezTo>
                <a:cubicBezTo>
                  <a:pt x="135" y="255"/>
                  <a:pt x="134" y="258"/>
                  <a:pt x="133" y="259"/>
                </a:cubicBezTo>
                <a:cubicBezTo>
                  <a:pt x="131" y="260"/>
                  <a:pt x="127" y="261"/>
                  <a:pt x="125" y="261"/>
                </a:cubicBezTo>
                <a:cubicBezTo>
                  <a:pt x="123" y="260"/>
                  <a:pt x="120" y="259"/>
                  <a:pt x="118" y="257"/>
                </a:cubicBezTo>
                <a:cubicBezTo>
                  <a:pt x="116" y="255"/>
                  <a:pt x="115" y="249"/>
                  <a:pt x="114" y="247"/>
                </a:cubicBezTo>
                <a:cubicBezTo>
                  <a:pt x="112" y="246"/>
                  <a:pt x="109" y="243"/>
                  <a:pt x="107" y="242"/>
                </a:cubicBezTo>
                <a:cubicBezTo>
                  <a:pt x="106" y="241"/>
                  <a:pt x="103" y="240"/>
                  <a:pt x="101" y="240"/>
                </a:cubicBezTo>
                <a:cubicBezTo>
                  <a:pt x="99" y="241"/>
                  <a:pt x="97" y="243"/>
                  <a:pt x="96" y="245"/>
                </a:cubicBezTo>
                <a:cubicBezTo>
                  <a:pt x="96" y="246"/>
                  <a:pt x="97" y="248"/>
                  <a:pt x="96" y="249"/>
                </a:cubicBezTo>
                <a:cubicBezTo>
                  <a:pt x="95" y="250"/>
                  <a:pt x="93" y="250"/>
                  <a:pt x="93" y="250"/>
                </a:cubicBezTo>
                <a:cubicBezTo>
                  <a:pt x="92" y="251"/>
                  <a:pt x="91" y="255"/>
                  <a:pt x="90" y="255"/>
                </a:cubicBezTo>
                <a:cubicBezTo>
                  <a:pt x="88" y="255"/>
                  <a:pt x="86" y="252"/>
                  <a:pt x="85" y="251"/>
                </a:cubicBezTo>
                <a:cubicBezTo>
                  <a:pt x="84" y="249"/>
                  <a:pt x="84" y="245"/>
                  <a:pt x="83" y="244"/>
                </a:cubicBezTo>
                <a:cubicBezTo>
                  <a:pt x="82" y="242"/>
                  <a:pt x="79" y="240"/>
                  <a:pt x="78" y="239"/>
                </a:cubicBezTo>
                <a:cubicBezTo>
                  <a:pt x="77" y="238"/>
                  <a:pt x="74" y="236"/>
                  <a:pt x="72" y="236"/>
                </a:cubicBezTo>
                <a:cubicBezTo>
                  <a:pt x="71" y="236"/>
                  <a:pt x="69" y="239"/>
                  <a:pt x="67" y="239"/>
                </a:cubicBezTo>
                <a:cubicBezTo>
                  <a:pt x="66" y="240"/>
                  <a:pt x="62" y="240"/>
                  <a:pt x="61" y="240"/>
                </a:cubicBezTo>
                <a:cubicBezTo>
                  <a:pt x="59" y="240"/>
                  <a:pt x="57" y="238"/>
                  <a:pt x="56" y="237"/>
                </a:cubicBezTo>
                <a:cubicBezTo>
                  <a:pt x="55" y="236"/>
                  <a:pt x="53" y="234"/>
                  <a:pt x="53" y="232"/>
                </a:cubicBezTo>
                <a:cubicBezTo>
                  <a:pt x="54" y="231"/>
                  <a:pt x="57" y="229"/>
                  <a:pt x="57" y="228"/>
                </a:cubicBezTo>
                <a:cubicBezTo>
                  <a:pt x="57" y="226"/>
                  <a:pt x="56" y="223"/>
                  <a:pt x="55" y="222"/>
                </a:cubicBezTo>
                <a:cubicBezTo>
                  <a:pt x="54" y="220"/>
                  <a:pt x="51" y="216"/>
                  <a:pt x="49" y="216"/>
                </a:cubicBezTo>
                <a:cubicBezTo>
                  <a:pt x="47" y="215"/>
                  <a:pt x="44" y="215"/>
                  <a:pt x="43" y="215"/>
                </a:cubicBezTo>
                <a:cubicBezTo>
                  <a:pt x="41" y="215"/>
                  <a:pt x="37" y="216"/>
                  <a:pt x="35" y="215"/>
                </a:cubicBezTo>
                <a:cubicBezTo>
                  <a:pt x="34" y="215"/>
                  <a:pt x="31" y="213"/>
                  <a:pt x="30" y="212"/>
                </a:cubicBezTo>
                <a:cubicBezTo>
                  <a:pt x="29" y="211"/>
                  <a:pt x="29" y="207"/>
                  <a:pt x="28" y="206"/>
                </a:cubicBezTo>
                <a:cubicBezTo>
                  <a:pt x="26" y="205"/>
                  <a:pt x="23" y="204"/>
                  <a:pt x="22" y="203"/>
                </a:cubicBezTo>
                <a:cubicBezTo>
                  <a:pt x="21" y="203"/>
                  <a:pt x="18" y="205"/>
                  <a:pt x="17" y="205"/>
                </a:cubicBezTo>
                <a:cubicBezTo>
                  <a:pt x="15" y="205"/>
                  <a:pt x="12" y="205"/>
                  <a:pt x="10" y="204"/>
                </a:cubicBezTo>
                <a:cubicBezTo>
                  <a:pt x="9" y="202"/>
                  <a:pt x="7" y="198"/>
                  <a:pt x="7" y="196"/>
                </a:cubicBezTo>
                <a:cubicBezTo>
                  <a:pt x="6" y="195"/>
                  <a:pt x="7" y="192"/>
                  <a:pt x="6" y="190"/>
                </a:cubicBezTo>
                <a:cubicBezTo>
                  <a:pt x="6" y="188"/>
                  <a:pt x="5" y="185"/>
                  <a:pt x="4" y="183"/>
                </a:cubicBezTo>
                <a:cubicBezTo>
                  <a:pt x="3" y="183"/>
                  <a:pt x="1" y="182"/>
                  <a:pt x="1" y="182"/>
                </a:cubicBezTo>
                <a:cubicBezTo>
                  <a:pt x="0" y="181"/>
                  <a:pt x="0" y="178"/>
                  <a:pt x="1" y="177"/>
                </a:cubicBezTo>
                <a:cubicBezTo>
                  <a:pt x="1" y="176"/>
                  <a:pt x="3" y="174"/>
                  <a:pt x="5" y="174"/>
                </a:cubicBezTo>
                <a:cubicBezTo>
                  <a:pt x="6" y="173"/>
                  <a:pt x="10" y="175"/>
                  <a:pt x="11" y="175"/>
                </a:cubicBezTo>
                <a:cubicBezTo>
                  <a:pt x="13" y="175"/>
                  <a:pt x="17" y="175"/>
                  <a:pt x="19" y="174"/>
                </a:cubicBezTo>
                <a:cubicBezTo>
                  <a:pt x="20" y="173"/>
                  <a:pt x="21" y="171"/>
                  <a:pt x="22" y="170"/>
                </a:cubicBezTo>
                <a:cubicBezTo>
                  <a:pt x="23" y="169"/>
                  <a:pt x="25" y="167"/>
                  <a:pt x="27" y="166"/>
                </a:cubicBezTo>
                <a:cubicBezTo>
                  <a:pt x="28" y="165"/>
                  <a:pt x="30" y="164"/>
                  <a:pt x="31" y="164"/>
                </a:cubicBezTo>
                <a:cubicBezTo>
                  <a:pt x="32" y="164"/>
                  <a:pt x="35" y="166"/>
                  <a:pt x="36" y="167"/>
                </a:cubicBezTo>
                <a:cubicBezTo>
                  <a:pt x="37" y="167"/>
                  <a:pt x="38" y="171"/>
                  <a:pt x="39" y="172"/>
                </a:cubicBezTo>
                <a:cubicBezTo>
                  <a:pt x="40" y="172"/>
                  <a:pt x="42" y="173"/>
                  <a:pt x="44" y="173"/>
                </a:cubicBezTo>
                <a:cubicBezTo>
                  <a:pt x="45" y="173"/>
                  <a:pt x="47" y="173"/>
                  <a:pt x="48" y="172"/>
                </a:cubicBezTo>
                <a:cubicBezTo>
                  <a:pt x="49" y="171"/>
                  <a:pt x="50" y="168"/>
                  <a:pt x="50" y="167"/>
                </a:cubicBezTo>
                <a:cubicBezTo>
                  <a:pt x="50" y="165"/>
                  <a:pt x="49" y="162"/>
                  <a:pt x="48" y="161"/>
                </a:cubicBezTo>
                <a:cubicBezTo>
                  <a:pt x="47" y="160"/>
                  <a:pt x="45" y="158"/>
                  <a:pt x="44" y="157"/>
                </a:cubicBezTo>
                <a:cubicBezTo>
                  <a:pt x="43" y="156"/>
                  <a:pt x="41" y="155"/>
                  <a:pt x="40" y="154"/>
                </a:cubicBezTo>
                <a:cubicBezTo>
                  <a:pt x="40" y="153"/>
                  <a:pt x="41" y="151"/>
                  <a:pt x="40" y="149"/>
                </a:cubicBezTo>
                <a:cubicBezTo>
                  <a:pt x="40" y="147"/>
                  <a:pt x="39" y="143"/>
                  <a:pt x="38" y="142"/>
                </a:cubicBezTo>
                <a:cubicBezTo>
                  <a:pt x="36" y="140"/>
                  <a:pt x="31" y="139"/>
                  <a:pt x="29" y="138"/>
                </a:cubicBezTo>
                <a:cubicBezTo>
                  <a:pt x="28" y="137"/>
                  <a:pt x="26" y="135"/>
                  <a:pt x="25" y="134"/>
                </a:cubicBezTo>
                <a:cubicBezTo>
                  <a:pt x="24" y="133"/>
                  <a:pt x="23" y="130"/>
                  <a:pt x="23" y="128"/>
                </a:cubicBezTo>
                <a:cubicBezTo>
                  <a:pt x="23" y="126"/>
                  <a:pt x="24" y="123"/>
                  <a:pt x="24" y="122"/>
                </a:cubicBezTo>
                <a:cubicBezTo>
                  <a:pt x="24" y="120"/>
                  <a:pt x="24" y="117"/>
                  <a:pt x="23" y="115"/>
                </a:cubicBezTo>
                <a:cubicBezTo>
                  <a:pt x="22" y="114"/>
                  <a:pt x="20" y="113"/>
                  <a:pt x="19" y="112"/>
                </a:cubicBezTo>
                <a:cubicBezTo>
                  <a:pt x="18" y="112"/>
                  <a:pt x="16" y="113"/>
                  <a:pt x="15" y="112"/>
                </a:cubicBezTo>
                <a:cubicBezTo>
                  <a:pt x="14" y="111"/>
                  <a:pt x="14" y="109"/>
                  <a:pt x="14" y="108"/>
                </a:cubicBezTo>
                <a:cubicBezTo>
                  <a:pt x="14" y="107"/>
                  <a:pt x="16" y="104"/>
                  <a:pt x="18" y="103"/>
                </a:cubicBezTo>
                <a:cubicBezTo>
                  <a:pt x="19" y="102"/>
                  <a:pt x="23" y="102"/>
                  <a:pt x="24" y="101"/>
                </a:cubicBezTo>
                <a:cubicBezTo>
                  <a:pt x="25" y="101"/>
                  <a:pt x="27" y="100"/>
                  <a:pt x="28" y="99"/>
                </a:cubicBezTo>
                <a:cubicBezTo>
                  <a:pt x="28" y="97"/>
                  <a:pt x="25" y="95"/>
                  <a:pt x="24" y="95"/>
                </a:cubicBezTo>
                <a:cubicBezTo>
                  <a:pt x="23" y="94"/>
                  <a:pt x="20" y="94"/>
                  <a:pt x="19" y="93"/>
                </a:cubicBezTo>
                <a:cubicBezTo>
                  <a:pt x="18" y="93"/>
                  <a:pt x="17" y="91"/>
                  <a:pt x="16" y="90"/>
                </a:cubicBezTo>
                <a:cubicBezTo>
                  <a:pt x="16" y="89"/>
                  <a:pt x="17" y="86"/>
                  <a:pt x="18" y="86"/>
                </a:cubicBezTo>
                <a:cubicBezTo>
                  <a:pt x="19" y="84"/>
                  <a:pt x="24" y="83"/>
                  <a:pt x="26" y="83"/>
                </a:cubicBezTo>
                <a:cubicBezTo>
                  <a:pt x="29" y="82"/>
                  <a:pt x="33" y="80"/>
                  <a:pt x="36" y="79"/>
                </a:cubicBezTo>
                <a:cubicBezTo>
                  <a:pt x="37" y="79"/>
                  <a:pt x="39" y="80"/>
                  <a:pt x="40" y="80"/>
                </a:cubicBezTo>
                <a:cubicBezTo>
                  <a:pt x="43" y="79"/>
                  <a:pt x="47" y="78"/>
                  <a:pt x="48" y="77"/>
                </a:cubicBezTo>
                <a:cubicBezTo>
                  <a:pt x="49" y="76"/>
                  <a:pt x="49" y="73"/>
                  <a:pt x="50" y="73"/>
                </a:cubicBezTo>
                <a:cubicBezTo>
                  <a:pt x="50" y="72"/>
                  <a:pt x="52" y="71"/>
                  <a:pt x="53" y="70"/>
                </a:cubicBezTo>
                <a:cubicBezTo>
                  <a:pt x="53" y="69"/>
                  <a:pt x="53" y="66"/>
                  <a:pt x="53" y="65"/>
                </a:cubicBezTo>
                <a:cubicBezTo>
                  <a:pt x="52" y="64"/>
                  <a:pt x="50" y="62"/>
                  <a:pt x="50" y="60"/>
                </a:cubicBezTo>
                <a:cubicBezTo>
                  <a:pt x="50" y="59"/>
                  <a:pt x="50" y="57"/>
                  <a:pt x="50" y="56"/>
                </a:cubicBezTo>
                <a:cubicBezTo>
                  <a:pt x="49" y="56"/>
                  <a:pt x="49" y="56"/>
                  <a:pt x="49" y="56"/>
                </a:cubicBezTo>
                <a:cubicBezTo>
                  <a:pt x="50" y="55"/>
                  <a:pt x="53" y="55"/>
                  <a:pt x="53" y="54"/>
                </a:cubicBezTo>
                <a:cubicBezTo>
                  <a:pt x="54" y="53"/>
                  <a:pt x="55" y="51"/>
                  <a:pt x="56" y="50"/>
                </a:cubicBezTo>
                <a:cubicBezTo>
                  <a:pt x="57" y="49"/>
                  <a:pt x="60" y="48"/>
                  <a:pt x="61" y="47"/>
                </a:cubicBezTo>
                <a:cubicBezTo>
                  <a:pt x="62" y="47"/>
                  <a:pt x="65" y="45"/>
                  <a:pt x="66" y="44"/>
                </a:cubicBezTo>
                <a:cubicBezTo>
                  <a:pt x="67" y="43"/>
                  <a:pt x="68" y="40"/>
                  <a:pt x="68" y="38"/>
                </a:cubicBezTo>
                <a:cubicBezTo>
                  <a:pt x="68" y="37"/>
                  <a:pt x="68" y="34"/>
                  <a:pt x="68" y="33"/>
                </a:cubicBezTo>
                <a:cubicBezTo>
                  <a:pt x="68" y="32"/>
                  <a:pt x="69" y="31"/>
                  <a:pt x="70" y="31"/>
                </a:cubicBezTo>
                <a:cubicBezTo>
                  <a:pt x="70" y="29"/>
                  <a:pt x="71" y="27"/>
                  <a:pt x="72" y="26"/>
                </a:cubicBezTo>
                <a:cubicBezTo>
                  <a:pt x="73" y="25"/>
                  <a:pt x="75" y="24"/>
                  <a:pt x="76" y="24"/>
                </a:cubicBezTo>
                <a:cubicBezTo>
                  <a:pt x="78" y="24"/>
                  <a:pt x="81" y="25"/>
                  <a:pt x="82" y="25"/>
                </a:cubicBezTo>
                <a:cubicBezTo>
                  <a:pt x="83" y="26"/>
                  <a:pt x="85" y="27"/>
                  <a:pt x="86" y="28"/>
                </a:cubicBezTo>
                <a:cubicBezTo>
                  <a:pt x="87" y="28"/>
                  <a:pt x="90" y="28"/>
                  <a:pt x="91" y="28"/>
                </a:cubicBezTo>
                <a:cubicBezTo>
                  <a:pt x="92" y="28"/>
                  <a:pt x="95" y="28"/>
                  <a:pt x="96" y="27"/>
                </a:cubicBezTo>
                <a:cubicBezTo>
                  <a:pt x="96" y="26"/>
                  <a:pt x="97" y="25"/>
                  <a:pt x="98" y="24"/>
                </a:cubicBezTo>
                <a:cubicBezTo>
                  <a:pt x="98" y="23"/>
                  <a:pt x="98" y="20"/>
                  <a:pt x="98" y="19"/>
                </a:cubicBezTo>
                <a:cubicBezTo>
                  <a:pt x="98" y="18"/>
                  <a:pt x="100" y="17"/>
                  <a:pt x="100" y="16"/>
                </a:cubicBezTo>
                <a:cubicBezTo>
                  <a:pt x="101" y="15"/>
                  <a:pt x="100" y="12"/>
                  <a:pt x="101" y="10"/>
                </a:cubicBezTo>
                <a:cubicBezTo>
                  <a:pt x="102" y="9"/>
                  <a:pt x="104" y="8"/>
                  <a:pt x="105" y="8"/>
                </a:cubicBezTo>
                <a:cubicBezTo>
                  <a:pt x="106" y="8"/>
                  <a:pt x="109" y="8"/>
                  <a:pt x="110" y="8"/>
                </a:cubicBezTo>
                <a:cubicBezTo>
                  <a:pt x="111" y="7"/>
                  <a:pt x="112" y="7"/>
                  <a:pt x="113" y="6"/>
                </a:cubicBezTo>
                <a:cubicBezTo>
                  <a:pt x="114" y="5"/>
                  <a:pt x="116" y="3"/>
                  <a:pt x="117" y="3"/>
                </a:cubicBezTo>
                <a:cubicBezTo>
                  <a:pt x="118" y="2"/>
                  <a:pt x="121" y="3"/>
                  <a:pt x="123" y="2"/>
                </a:cubicBezTo>
                <a:cubicBezTo>
                  <a:pt x="124" y="2"/>
                  <a:pt x="127" y="3"/>
                  <a:pt x="128" y="2"/>
                </a:cubicBezTo>
                <a:cubicBezTo>
                  <a:pt x="129" y="2"/>
                  <a:pt x="130" y="1"/>
                  <a:pt x="132" y="0"/>
                </a:cubicBezTo>
                <a:cubicBezTo>
                  <a:pt x="132" y="2"/>
                  <a:pt x="132" y="3"/>
                  <a:pt x="133" y="4"/>
                </a:cubicBezTo>
                <a:cubicBezTo>
                  <a:pt x="133" y="7"/>
                  <a:pt x="135" y="13"/>
                  <a:pt x="136" y="16"/>
                </a:cubicBezTo>
                <a:cubicBezTo>
                  <a:pt x="137" y="20"/>
                  <a:pt x="141" y="28"/>
                  <a:pt x="143" y="32"/>
                </a:cubicBezTo>
                <a:cubicBezTo>
                  <a:pt x="145" y="35"/>
                  <a:pt x="149" y="40"/>
                  <a:pt x="150" y="43"/>
                </a:cubicBezTo>
                <a:cubicBezTo>
                  <a:pt x="152" y="46"/>
                  <a:pt x="154" y="52"/>
                  <a:pt x="155" y="54"/>
                </a:cubicBezTo>
                <a:cubicBezTo>
                  <a:pt x="157" y="57"/>
                  <a:pt x="161" y="60"/>
                  <a:pt x="162" y="62"/>
                </a:cubicBezTo>
                <a:cubicBezTo>
                  <a:pt x="164" y="64"/>
                  <a:pt x="167" y="69"/>
                  <a:pt x="168" y="70"/>
                </a:cubicBezTo>
                <a:cubicBezTo>
                  <a:pt x="171" y="74"/>
                  <a:pt x="177" y="82"/>
                  <a:pt x="180" y="85"/>
                </a:cubicBezTo>
                <a:cubicBezTo>
                  <a:pt x="184" y="89"/>
                  <a:pt x="192" y="93"/>
                  <a:pt x="196" y="96"/>
                </a:cubicBezTo>
                <a:cubicBezTo>
                  <a:pt x="198" y="97"/>
                  <a:pt x="201" y="99"/>
                  <a:pt x="203" y="100"/>
                </a:cubicBezTo>
                <a:cubicBezTo>
                  <a:pt x="205" y="101"/>
                  <a:pt x="209" y="103"/>
                  <a:pt x="211" y="105"/>
                </a:cubicBezTo>
                <a:cubicBezTo>
                  <a:pt x="212" y="106"/>
                  <a:pt x="213" y="110"/>
                  <a:pt x="214" y="111"/>
                </a:cubicBezTo>
                <a:cubicBezTo>
                  <a:pt x="216" y="113"/>
                  <a:pt x="219" y="116"/>
                  <a:pt x="221" y="118"/>
                </a:cubicBezTo>
                <a:cubicBezTo>
                  <a:pt x="223" y="119"/>
                  <a:pt x="226" y="121"/>
                  <a:pt x="228" y="122"/>
                </a:cubicBezTo>
                <a:cubicBezTo>
                  <a:pt x="230" y="124"/>
                  <a:pt x="232" y="129"/>
                  <a:pt x="234" y="131"/>
                </a:cubicBezTo>
                <a:cubicBezTo>
                  <a:pt x="236" y="132"/>
                  <a:pt x="240" y="132"/>
                  <a:pt x="241" y="133"/>
                </a:cubicBezTo>
                <a:cubicBezTo>
                  <a:pt x="244" y="134"/>
                  <a:pt x="248" y="137"/>
                  <a:pt x="251" y="138"/>
                </a:cubicBezTo>
                <a:cubicBezTo>
                  <a:pt x="252" y="139"/>
                  <a:pt x="255" y="139"/>
                  <a:pt x="257" y="140"/>
                </a:cubicBezTo>
                <a:cubicBezTo>
                  <a:pt x="258" y="140"/>
                  <a:pt x="262" y="142"/>
                  <a:pt x="264" y="142"/>
                </a:cubicBezTo>
                <a:cubicBezTo>
                  <a:pt x="264" y="143"/>
                  <a:pt x="266" y="142"/>
                  <a:pt x="267" y="142"/>
                </a:cubicBezTo>
                <a:cubicBezTo>
                  <a:pt x="268" y="143"/>
                  <a:pt x="269" y="145"/>
                  <a:pt x="269" y="147"/>
                </a:cubicBezTo>
                <a:cubicBezTo>
                  <a:pt x="269" y="148"/>
                  <a:pt x="268" y="151"/>
                  <a:pt x="268" y="153"/>
                </a:cubicBezTo>
                <a:cubicBezTo>
                  <a:pt x="267" y="155"/>
                  <a:pt x="267" y="160"/>
                  <a:pt x="268" y="162"/>
                </a:cubicBezTo>
                <a:cubicBezTo>
                  <a:pt x="269" y="164"/>
                  <a:pt x="272" y="166"/>
                  <a:pt x="273" y="167"/>
                </a:cubicBezTo>
                <a:cubicBezTo>
                  <a:pt x="275" y="168"/>
                  <a:pt x="279" y="169"/>
                  <a:pt x="281" y="170"/>
                </a:cubicBezTo>
                <a:cubicBezTo>
                  <a:pt x="281" y="170"/>
                  <a:pt x="282" y="171"/>
                  <a:pt x="282" y="172"/>
                </a:cubicBezTo>
                <a:close/>
              </a:path>
            </a:pathLst>
          </a:custGeom>
          <a:solidFill>
            <a:schemeClr val="accent1">
              <a:lumMod val="60000"/>
              <a:lumOff val="40000"/>
            </a:schemeClr>
          </a:solidFill>
          <a:ln w="6350" cap="flat">
            <a:solidFill>
              <a:schemeClr val="tx1">
                <a:lumMod val="50000"/>
                <a:lumOff val="50000"/>
              </a:schemeClr>
            </a:solidFill>
            <a:prstDash val="solid"/>
            <a:miter lim="800000"/>
            <a:headEnd/>
            <a:tailEnd/>
          </a:ln>
        </p:spPr>
        <p:txBody>
          <a:bodyPr vert="horz" wrap="square" lIns="91434" tIns="45717" rIns="91434" bIns="45717" numCol="1" anchor="t" anchorCtr="0" compatLnSpc="1">
            <a:prstTxWarp prst="textNoShape">
              <a:avLst/>
            </a:prstTxWarp>
          </a:bodyPr>
          <a:lstStyle/>
          <a:p>
            <a:pPr defTabSz="871014"/>
            <a:endParaRPr lang="it-IT">
              <a:solidFill>
                <a:srgbClr val="000000"/>
              </a:solidFill>
            </a:endParaRPr>
          </a:p>
        </p:txBody>
      </p:sp>
      <p:grpSp>
        <p:nvGrpSpPr>
          <p:cNvPr id="100" name="Gruppo 99"/>
          <p:cNvGrpSpPr/>
          <p:nvPr/>
        </p:nvGrpSpPr>
        <p:grpSpPr>
          <a:xfrm>
            <a:off x="6064493" y="1559092"/>
            <a:ext cx="476961" cy="157807"/>
            <a:chOff x="4234559" y="2237882"/>
            <a:chExt cx="476992" cy="157817"/>
          </a:xfrm>
        </p:grpSpPr>
        <p:pic>
          <p:nvPicPr>
            <p:cNvPr id="101" name="Immagine 100"/>
            <p:cNvPicPr>
              <a:picLocks noChangeAspect="1"/>
            </p:cNvPicPr>
            <p:nvPr/>
          </p:nvPicPr>
          <p:blipFill rotWithShape="1">
            <a:blip r:embed="rId7"/>
            <a:srcRect l="15865" t="88655" r="16078" b="1377"/>
            <a:stretch/>
          </p:blipFill>
          <p:spPr>
            <a:xfrm>
              <a:off x="4557780" y="2248586"/>
              <a:ext cx="153771" cy="146493"/>
            </a:xfrm>
            <a:prstGeom prst="ellipse">
              <a:avLst/>
            </a:prstGeom>
          </p:spPr>
        </p:pic>
        <p:pic>
          <p:nvPicPr>
            <p:cNvPr id="102" name="Immagine 101"/>
            <p:cNvPicPr>
              <a:picLocks noChangeAspect="1"/>
            </p:cNvPicPr>
            <p:nvPr/>
          </p:nvPicPr>
          <p:blipFill rotWithShape="1">
            <a:blip r:embed="rId7"/>
            <a:srcRect l="14178" t="63599" r="17038" b="25663"/>
            <a:stretch/>
          </p:blipFill>
          <p:spPr>
            <a:xfrm>
              <a:off x="4234559" y="2237882"/>
              <a:ext cx="155411" cy="157817"/>
            </a:xfrm>
            <a:prstGeom prst="ellipse">
              <a:avLst/>
            </a:prstGeom>
          </p:spPr>
        </p:pic>
        <p:pic>
          <p:nvPicPr>
            <p:cNvPr id="103" name="Immagine 102"/>
            <p:cNvPicPr>
              <a:picLocks noChangeAspect="1"/>
            </p:cNvPicPr>
            <p:nvPr/>
          </p:nvPicPr>
          <p:blipFill rotWithShape="1">
            <a:blip r:embed="rId7"/>
            <a:srcRect l="13017" t="75936" r="16240" b="13410"/>
            <a:stretch/>
          </p:blipFill>
          <p:spPr>
            <a:xfrm>
              <a:off x="4393955" y="2238501"/>
              <a:ext cx="159841" cy="156578"/>
            </a:xfrm>
            <a:prstGeom prst="ellipse">
              <a:avLst/>
            </a:prstGeom>
          </p:spPr>
        </p:pic>
      </p:grpSp>
      <p:grpSp>
        <p:nvGrpSpPr>
          <p:cNvPr id="104" name="Gruppo 103"/>
          <p:cNvGrpSpPr/>
          <p:nvPr/>
        </p:nvGrpSpPr>
        <p:grpSpPr>
          <a:xfrm>
            <a:off x="6137639" y="1395409"/>
            <a:ext cx="330671" cy="159831"/>
            <a:chOff x="4305475" y="2063186"/>
            <a:chExt cx="330692" cy="159841"/>
          </a:xfrm>
        </p:grpSpPr>
        <p:pic>
          <p:nvPicPr>
            <p:cNvPr id="105" name="Immagine 104"/>
            <p:cNvPicPr>
              <a:picLocks noChangeAspect="1"/>
            </p:cNvPicPr>
            <p:nvPr/>
          </p:nvPicPr>
          <p:blipFill rotWithShape="1">
            <a:blip r:embed="rId7"/>
            <a:srcRect l="11286" t="1664" r="13563" b="87461"/>
            <a:stretch/>
          </p:blipFill>
          <p:spPr>
            <a:xfrm>
              <a:off x="4466362" y="2063186"/>
              <a:ext cx="169805" cy="159841"/>
            </a:xfrm>
            <a:prstGeom prst="ellipse">
              <a:avLst/>
            </a:prstGeom>
          </p:spPr>
        </p:pic>
        <p:pic>
          <p:nvPicPr>
            <p:cNvPr id="106" name="Immagine 105"/>
            <p:cNvPicPr>
              <a:picLocks noChangeAspect="1"/>
            </p:cNvPicPr>
            <p:nvPr/>
          </p:nvPicPr>
          <p:blipFill rotWithShape="1">
            <a:blip r:embed="rId7"/>
            <a:srcRect l="13188" t="26678" r="16070" b="62970"/>
            <a:stretch/>
          </p:blipFill>
          <p:spPr>
            <a:xfrm>
              <a:off x="4305475" y="2067038"/>
              <a:ext cx="159841" cy="152137"/>
            </a:xfrm>
            <a:prstGeom prst="ellipse">
              <a:avLst/>
            </a:prstGeom>
          </p:spPr>
        </p:pic>
      </p:grpSp>
      <p:grpSp>
        <p:nvGrpSpPr>
          <p:cNvPr id="107" name="Gruppo 106"/>
          <p:cNvGrpSpPr/>
          <p:nvPr/>
        </p:nvGrpSpPr>
        <p:grpSpPr>
          <a:xfrm>
            <a:off x="6143044" y="1716278"/>
            <a:ext cx="319862" cy="156572"/>
            <a:chOff x="4310931" y="2430350"/>
            <a:chExt cx="319883" cy="156582"/>
          </a:xfrm>
        </p:grpSpPr>
        <p:pic>
          <p:nvPicPr>
            <p:cNvPr id="108" name="Immagine 107"/>
            <p:cNvPicPr>
              <a:picLocks noChangeAspect="1"/>
            </p:cNvPicPr>
            <p:nvPr/>
          </p:nvPicPr>
          <p:blipFill rotWithShape="1">
            <a:blip r:embed="rId8"/>
            <a:srcRect l="5610" t="26373" r="10120" b="63331"/>
            <a:stretch/>
          </p:blipFill>
          <p:spPr>
            <a:xfrm>
              <a:off x="4310931" y="2430350"/>
              <a:ext cx="151975" cy="151748"/>
            </a:xfrm>
            <a:prstGeom prst="ellipse">
              <a:avLst/>
            </a:prstGeom>
          </p:spPr>
        </p:pic>
        <p:pic>
          <p:nvPicPr>
            <p:cNvPr id="109" name="Immagine 108"/>
            <p:cNvPicPr>
              <a:picLocks noChangeAspect="1"/>
            </p:cNvPicPr>
            <p:nvPr/>
          </p:nvPicPr>
          <p:blipFill rotWithShape="1">
            <a:blip r:embed="rId8"/>
            <a:srcRect l="3366" t="38545" r="6647" b="50831"/>
            <a:stretch/>
          </p:blipFill>
          <p:spPr>
            <a:xfrm>
              <a:off x="4468528" y="2430350"/>
              <a:ext cx="162286" cy="156582"/>
            </a:xfrm>
            <a:prstGeom prst="ellipse">
              <a:avLst/>
            </a:prstGeom>
          </p:spPr>
        </p:pic>
      </p:grpSp>
      <p:pic>
        <p:nvPicPr>
          <p:cNvPr id="110" name="Immagine 109"/>
          <p:cNvPicPr>
            <a:picLocks noChangeAspect="1"/>
          </p:cNvPicPr>
          <p:nvPr/>
        </p:nvPicPr>
        <p:blipFill rotWithShape="1">
          <a:blip r:embed="rId8"/>
          <a:srcRect l="4488" t="75116" r="6381" b="13627"/>
          <a:stretch/>
        </p:blipFill>
        <p:spPr>
          <a:xfrm>
            <a:off x="6222608" y="1868979"/>
            <a:ext cx="160732" cy="165902"/>
          </a:xfrm>
          <a:prstGeom prst="ellipse">
            <a:avLst/>
          </a:prstGeom>
        </p:spPr>
      </p:pic>
      <p:pic>
        <p:nvPicPr>
          <p:cNvPr id="111" name="Immagine 110"/>
          <p:cNvPicPr>
            <a:picLocks noChangeAspect="1"/>
          </p:cNvPicPr>
          <p:nvPr/>
        </p:nvPicPr>
        <p:blipFill rotWithShape="1">
          <a:blip r:embed="rId8"/>
          <a:srcRect l="5608" t="1648" r="12367" b="87752"/>
          <a:stretch/>
        </p:blipFill>
        <p:spPr>
          <a:xfrm>
            <a:off x="6604395" y="1926530"/>
            <a:ext cx="147916" cy="156223"/>
          </a:xfrm>
          <a:prstGeom prst="ellipse">
            <a:avLst/>
          </a:prstGeom>
        </p:spPr>
      </p:pic>
      <p:pic>
        <p:nvPicPr>
          <p:cNvPr id="132" name="Immagine 131"/>
          <p:cNvPicPr>
            <a:picLocks noChangeAspect="1"/>
          </p:cNvPicPr>
          <p:nvPr/>
        </p:nvPicPr>
        <p:blipFill rotWithShape="1">
          <a:blip r:embed="rId7"/>
          <a:srcRect l="15865" t="88655" r="16078" b="1377"/>
          <a:stretch/>
        </p:blipFill>
        <p:spPr>
          <a:xfrm>
            <a:off x="7081268" y="1129281"/>
            <a:ext cx="153761" cy="146484"/>
          </a:xfrm>
          <a:prstGeom prst="ellipse">
            <a:avLst/>
          </a:prstGeom>
        </p:spPr>
      </p:pic>
      <p:pic>
        <p:nvPicPr>
          <p:cNvPr id="133" name="Immagine 132"/>
          <p:cNvPicPr>
            <a:picLocks noChangeAspect="1"/>
          </p:cNvPicPr>
          <p:nvPr/>
        </p:nvPicPr>
        <p:blipFill rotWithShape="1">
          <a:blip r:embed="rId7"/>
          <a:srcRect l="14178" t="63599" r="17038" b="25663"/>
          <a:stretch/>
        </p:blipFill>
        <p:spPr>
          <a:xfrm>
            <a:off x="6758068" y="1118578"/>
            <a:ext cx="155401" cy="157807"/>
          </a:xfrm>
          <a:prstGeom prst="ellipse">
            <a:avLst/>
          </a:prstGeom>
        </p:spPr>
      </p:pic>
      <p:pic>
        <p:nvPicPr>
          <p:cNvPr id="134" name="Immagine 133"/>
          <p:cNvPicPr>
            <a:picLocks noChangeAspect="1"/>
          </p:cNvPicPr>
          <p:nvPr/>
        </p:nvPicPr>
        <p:blipFill rotWithShape="1">
          <a:blip r:embed="rId7"/>
          <a:srcRect l="13017" t="75936" r="16240" b="13410"/>
          <a:stretch/>
        </p:blipFill>
        <p:spPr>
          <a:xfrm>
            <a:off x="6917453" y="1119197"/>
            <a:ext cx="159831" cy="156568"/>
          </a:xfrm>
          <a:prstGeom prst="ellipse">
            <a:avLst/>
          </a:prstGeom>
        </p:spPr>
      </p:pic>
      <p:pic>
        <p:nvPicPr>
          <p:cNvPr id="135" name="Immagine 134"/>
          <p:cNvPicPr>
            <a:picLocks noChangeAspect="1"/>
          </p:cNvPicPr>
          <p:nvPr/>
        </p:nvPicPr>
        <p:blipFill rotWithShape="1">
          <a:blip r:embed="rId7"/>
          <a:srcRect l="11286" t="1664" r="13563" b="87461"/>
          <a:stretch/>
        </p:blipFill>
        <p:spPr>
          <a:xfrm>
            <a:off x="6992089" y="954896"/>
            <a:ext cx="169794" cy="159831"/>
          </a:xfrm>
          <a:prstGeom prst="ellipse">
            <a:avLst/>
          </a:prstGeom>
        </p:spPr>
      </p:pic>
      <p:pic>
        <p:nvPicPr>
          <p:cNvPr id="136" name="Immagine 135"/>
          <p:cNvPicPr>
            <a:picLocks noChangeAspect="1"/>
          </p:cNvPicPr>
          <p:nvPr/>
        </p:nvPicPr>
        <p:blipFill rotWithShape="1">
          <a:blip r:embed="rId7"/>
          <a:srcRect l="13188" t="26678" r="16070" b="62970"/>
          <a:stretch/>
        </p:blipFill>
        <p:spPr>
          <a:xfrm>
            <a:off x="6831213" y="958748"/>
            <a:ext cx="159831" cy="152127"/>
          </a:xfrm>
          <a:prstGeom prst="ellipse">
            <a:avLst/>
          </a:prstGeom>
        </p:spPr>
      </p:pic>
      <p:pic>
        <p:nvPicPr>
          <p:cNvPr id="137" name="Immagine 136"/>
          <p:cNvPicPr>
            <a:picLocks noChangeAspect="1"/>
          </p:cNvPicPr>
          <p:nvPr/>
        </p:nvPicPr>
        <p:blipFill rotWithShape="1">
          <a:blip r:embed="rId8"/>
          <a:srcRect l="5610" t="26373" r="10120" b="63331"/>
          <a:stretch/>
        </p:blipFill>
        <p:spPr>
          <a:xfrm>
            <a:off x="6836618" y="1275765"/>
            <a:ext cx="151965" cy="151738"/>
          </a:xfrm>
          <a:prstGeom prst="ellipse">
            <a:avLst/>
          </a:prstGeom>
        </p:spPr>
      </p:pic>
      <p:pic>
        <p:nvPicPr>
          <p:cNvPr id="138" name="Immagine 137"/>
          <p:cNvPicPr>
            <a:picLocks noChangeAspect="1"/>
          </p:cNvPicPr>
          <p:nvPr/>
        </p:nvPicPr>
        <p:blipFill rotWithShape="1">
          <a:blip r:embed="rId8"/>
          <a:srcRect l="3366" t="38545" r="6647" b="50831"/>
          <a:stretch/>
        </p:blipFill>
        <p:spPr>
          <a:xfrm>
            <a:off x="6994204" y="1275764"/>
            <a:ext cx="162276" cy="156572"/>
          </a:xfrm>
          <a:prstGeom prst="ellipse">
            <a:avLst/>
          </a:prstGeom>
        </p:spPr>
      </p:pic>
      <p:pic>
        <p:nvPicPr>
          <p:cNvPr id="139" name="Immagine 138"/>
          <p:cNvPicPr>
            <a:picLocks noChangeAspect="1"/>
          </p:cNvPicPr>
          <p:nvPr/>
        </p:nvPicPr>
        <p:blipFill rotWithShape="1">
          <a:blip r:embed="rId8"/>
          <a:srcRect l="4488" t="75116" r="6381" b="13627"/>
          <a:stretch/>
        </p:blipFill>
        <p:spPr>
          <a:xfrm>
            <a:off x="6916182" y="1428466"/>
            <a:ext cx="160732" cy="165902"/>
          </a:xfrm>
          <a:prstGeom prst="ellipse">
            <a:avLst/>
          </a:prstGeom>
        </p:spPr>
      </p:pic>
      <p:pic>
        <p:nvPicPr>
          <p:cNvPr id="140" name="Immagine 139"/>
          <p:cNvPicPr>
            <a:picLocks noChangeAspect="1"/>
          </p:cNvPicPr>
          <p:nvPr/>
        </p:nvPicPr>
        <p:blipFill rotWithShape="1">
          <a:blip r:embed="rId7"/>
          <a:srcRect l="13015" t="14177" r="14452" b="75085"/>
          <a:stretch/>
        </p:blipFill>
        <p:spPr>
          <a:xfrm>
            <a:off x="7168436" y="962191"/>
            <a:ext cx="163878" cy="157807"/>
          </a:xfrm>
          <a:prstGeom prst="ellipse">
            <a:avLst/>
          </a:prstGeom>
        </p:spPr>
      </p:pic>
      <p:pic>
        <p:nvPicPr>
          <p:cNvPr id="141" name="Immagine 140"/>
          <p:cNvPicPr>
            <a:picLocks noChangeAspect="1"/>
          </p:cNvPicPr>
          <p:nvPr/>
        </p:nvPicPr>
        <p:blipFill rotWithShape="1">
          <a:blip r:embed="rId7"/>
          <a:srcRect l="13178" t="51069" r="14441" b="37915"/>
          <a:stretch/>
        </p:blipFill>
        <p:spPr>
          <a:xfrm>
            <a:off x="7242362" y="1109907"/>
            <a:ext cx="163531" cy="161895"/>
          </a:xfrm>
          <a:prstGeom prst="ellipse">
            <a:avLst/>
          </a:prstGeom>
        </p:spPr>
      </p:pic>
      <p:pic>
        <p:nvPicPr>
          <p:cNvPr id="142" name="Immagine 141"/>
          <p:cNvPicPr>
            <a:picLocks noChangeAspect="1"/>
          </p:cNvPicPr>
          <p:nvPr/>
        </p:nvPicPr>
        <p:blipFill rotWithShape="1">
          <a:blip r:embed="rId8"/>
          <a:srcRect l="5608" t="1648" r="12367" b="87752"/>
          <a:stretch/>
        </p:blipFill>
        <p:spPr>
          <a:xfrm>
            <a:off x="6683144" y="1271761"/>
            <a:ext cx="147916" cy="156223"/>
          </a:xfrm>
          <a:prstGeom prst="ellipse">
            <a:avLst/>
          </a:prstGeom>
        </p:spPr>
      </p:pic>
      <p:pic>
        <p:nvPicPr>
          <p:cNvPr id="143" name="Immagine 142"/>
          <p:cNvPicPr>
            <a:picLocks noChangeAspect="1"/>
          </p:cNvPicPr>
          <p:nvPr/>
        </p:nvPicPr>
        <p:blipFill rotWithShape="1">
          <a:blip r:embed="rId8"/>
          <a:srcRect l="4487" t="13697" r="12346" b="75595"/>
          <a:stretch/>
        </p:blipFill>
        <p:spPr>
          <a:xfrm>
            <a:off x="7170954" y="1275765"/>
            <a:ext cx="149975" cy="157807"/>
          </a:xfrm>
          <a:prstGeom prst="ellipse">
            <a:avLst/>
          </a:prstGeom>
        </p:spPr>
      </p:pic>
      <p:pic>
        <p:nvPicPr>
          <p:cNvPr id="144" name="Immagine 143"/>
          <p:cNvPicPr>
            <a:picLocks noChangeAspect="1"/>
          </p:cNvPicPr>
          <p:nvPr/>
        </p:nvPicPr>
        <p:blipFill rotWithShape="1">
          <a:blip r:embed="rId8"/>
          <a:srcRect l="2244" t="50542" r="6547" b="38064"/>
          <a:stretch/>
        </p:blipFill>
        <p:spPr>
          <a:xfrm>
            <a:off x="7086197" y="1427503"/>
            <a:ext cx="164480" cy="167924"/>
          </a:xfrm>
          <a:prstGeom prst="ellipse">
            <a:avLst/>
          </a:prstGeom>
        </p:spPr>
      </p:pic>
      <p:pic>
        <p:nvPicPr>
          <p:cNvPr id="145" name="Immagine 144"/>
          <p:cNvPicPr>
            <a:picLocks noChangeAspect="1"/>
          </p:cNvPicPr>
          <p:nvPr/>
        </p:nvPicPr>
        <p:blipFill rotWithShape="1">
          <a:blip r:embed="rId8"/>
          <a:srcRect l="2244" t="62898" r="7755" b="25983"/>
          <a:stretch/>
        </p:blipFill>
        <p:spPr>
          <a:xfrm>
            <a:off x="6749241" y="1440482"/>
            <a:ext cx="162300" cy="163878"/>
          </a:xfrm>
          <a:prstGeom prst="ellipse">
            <a:avLst/>
          </a:prstGeom>
        </p:spPr>
      </p:pic>
      <p:pic>
        <p:nvPicPr>
          <p:cNvPr id="148" name="Immagine 147"/>
          <p:cNvPicPr>
            <a:picLocks noChangeAspect="1"/>
          </p:cNvPicPr>
          <p:nvPr/>
        </p:nvPicPr>
        <p:blipFill rotWithShape="1">
          <a:blip r:embed="rId7"/>
          <a:srcRect l="13188" t="26678" r="16070" b="62970"/>
          <a:stretch/>
        </p:blipFill>
        <p:spPr>
          <a:xfrm>
            <a:off x="7500183" y="672773"/>
            <a:ext cx="159831" cy="152127"/>
          </a:xfrm>
          <a:prstGeom prst="ellipse">
            <a:avLst/>
          </a:prstGeom>
        </p:spPr>
      </p:pic>
      <p:pic>
        <p:nvPicPr>
          <p:cNvPr id="149" name="Immagine 148"/>
          <p:cNvPicPr>
            <a:picLocks noChangeAspect="1"/>
          </p:cNvPicPr>
          <p:nvPr/>
        </p:nvPicPr>
        <p:blipFill rotWithShape="1">
          <a:blip r:embed="rId8"/>
          <a:srcRect l="3366" t="38545" r="6647" b="50831"/>
          <a:stretch/>
        </p:blipFill>
        <p:spPr>
          <a:xfrm>
            <a:off x="7665304" y="670550"/>
            <a:ext cx="162276" cy="156572"/>
          </a:xfrm>
          <a:prstGeom prst="ellipse">
            <a:avLst/>
          </a:prstGeom>
        </p:spPr>
      </p:pic>
      <p:pic>
        <p:nvPicPr>
          <p:cNvPr id="150" name="Immagine 149"/>
          <p:cNvPicPr>
            <a:picLocks noChangeAspect="1"/>
          </p:cNvPicPr>
          <p:nvPr/>
        </p:nvPicPr>
        <p:blipFill rotWithShape="1">
          <a:blip r:embed="rId8"/>
          <a:srcRect l="4488" t="87725" r="11272" b="1373"/>
          <a:stretch/>
        </p:blipFill>
        <p:spPr>
          <a:xfrm>
            <a:off x="7260761" y="1438109"/>
            <a:ext cx="151912" cy="160667"/>
          </a:xfrm>
          <a:prstGeom prst="ellipse">
            <a:avLst/>
          </a:prstGeom>
        </p:spPr>
      </p:pic>
      <p:pic>
        <p:nvPicPr>
          <p:cNvPr id="153" name="Immagine 152"/>
          <p:cNvPicPr>
            <a:picLocks noChangeAspect="1"/>
          </p:cNvPicPr>
          <p:nvPr/>
        </p:nvPicPr>
        <p:blipFill rotWithShape="1">
          <a:blip r:embed="rId8"/>
          <a:srcRect l="5610" t="26373" r="10120" b="63331"/>
          <a:stretch/>
        </p:blipFill>
        <p:spPr>
          <a:xfrm>
            <a:off x="7685912" y="1289742"/>
            <a:ext cx="151965" cy="151738"/>
          </a:xfrm>
          <a:prstGeom prst="ellipse">
            <a:avLst/>
          </a:prstGeom>
        </p:spPr>
      </p:pic>
      <p:pic>
        <p:nvPicPr>
          <p:cNvPr id="154" name="Immagine 153"/>
          <p:cNvPicPr>
            <a:picLocks noChangeAspect="1"/>
          </p:cNvPicPr>
          <p:nvPr/>
        </p:nvPicPr>
        <p:blipFill rotWithShape="1">
          <a:blip r:embed="rId8"/>
          <a:srcRect l="4488" t="75116" r="6381" b="13627"/>
          <a:stretch/>
        </p:blipFill>
        <p:spPr>
          <a:xfrm>
            <a:off x="7850423" y="1282661"/>
            <a:ext cx="160732" cy="165902"/>
          </a:xfrm>
          <a:prstGeom prst="ellipse">
            <a:avLst/>
          </a:prstGeom>
        </p:spPr>
      </p:pic>
      <p:pic>
        <p:nvPicPr>
          <p:cNvPr id="155" name="Immagine 154"/>
          <p:cNvPicPr>
            <a:picLocks noChangeAspect="1"/>
          </p:cNvPicPr>
          <p:nvPr/>
        </p:nvPicPr>
        <p:blipFill rotWithShape="1">
          <a:blip r:embed="rId8"/>
          <a:srcRect l="4488" t="87725" r="11272" b="1373"/>
          <a:stretch/>
        </p:blipFill>
        <p:spPr>
          <a:xfrm>
            <a:off x="8320594" y="960219"/>
            <a:ext cx="151912" cy="160667"/>
          </a:xfrm>
          <a:prstGeom prst="ellipse">
            <a:avLst/>
          </a:prstGeom>
        </p:spPr>
      </p:pic>
      <p:pic>
        <p:nvPicPr>
          <p:cNvPr id="156" name="Immagine 155"/>
          <p:cNvPicPr>
            <a:picLocks noChangeAspect="1"/>
          </p:cNvPicPr>
          <p:nvPr/>
        </p:nvPicPr>
        <p:blipFill rotWithShape="1">
          <a:blip r:embed="rId7"/>
          <a:srcRect l="11286" t="1664" r="13563" b="87461"/>
          <a:stretch/>
        </p:blipFill>
        <p:spPr>
          <a:xfrm>
            <a:off x="8220028" y="820064"/>
            <a:ext cx="169794" cy="159831"/>
          </a:xfrm>
          <a:prstGeom prst="ellipse">
            <a:avLst/>
          </a:prstGeom>
        </p:spPr>
      </p:pic>
      <p:pic>
        <p:nvPicPr>
          <p:cNvPr id="157" name="Immagine 156"/>
          <p:cNvPicPr>
            <a:picLocks noChangeAspect="1"/>
          </p:cNvPicPr>
          <p:nvPr/>
        </p:nvPicPr>
        <p:blipFill rotWithShape="1">
          <a:blip r:embed="rId7"/>
          <a:srcRect l="13015" t="14177" r="14452" b="75085"/>
          <a:stretch/>
        </p:blipFill>
        <p:spPr>
          <a:xfrm>
            <a:off x="8396375" y="827359"/>
            <a:ext cx="163878" cy="157807"/>
          </a:xfrm>
          <a:prstGeom prst="ellipse">
            <a:avLst/>
          </a:prstGeom>
        </p:spPr>
      </p:pic>
      <p:pic>
        <p:nvPicPr>
          <p:cNvPr id="158" name="Immagine 157"/>
          <p:cNvPicPr>
            <a:picLocks noChangeAspect="1"/>
          </p:cNvPicPr>
          <p:nvPr/>
        </p:nvPicPr>
        <p:blipFill rotWithShape="1">
          <a:blip r:embed="rId7"/>
          <a:srcRect l="15865" t="88655" r="16078" b="1377"/>
          <a:stretch/>
        </p:blipFill>
        <p:spPr>
          <a:xfrm>
            <a:off x="7479328" y="1920917"/>
            <a:ext cx="153761" cy="146484"/>
          </a:xfrm>
          <a:prstGeom prst="ellipse">
            <a:avLst/>
          </a:prstGeom>
        </p:spPr>
      </p:pic>
      <p:pic>
        <p:nvPicPr>
          <p:cNvPr id="159" name="Immagine 158"/>
          <p:cNvPicPr>
            <a:picLocks noChangeAspect="1"/>
          </p:cNvPicPr>
          <p:nvPr/>
        </p:nvPicPr>
        <p:blipFill rotWithShape="1">
          <a:blip r:embed="rId7"/>
          <a:srcRect l="11286" t="1664" r="13563" b="87461"/>
          <a:stretch/>
        </p:blipFill>
        <p:spPr>
          <a:xfrm>
            <a:off x="7544525" y="1772134"/>
            <a:ext cx="169794" cy="159831"/>
          </a:xfrm>
          <a:prstGeom prst="ellipse">
            <a:avLst/>
          </a:prstGeom>
        </p:spPr>
      </p:pic>
      <p:pic>
        <p:nvPicPr>
          <p:cNvPr id="160" name="Immagine 159"/>
          <p:cNvPicPr>
            <a:picLocks noChangeAspect="1"/>
          </p:cNvPicPr>
          <p:nvPr/>
        </p:nvPicPr>
        <p:blipFill rotWithShape="1">
          <a:blip r:embed="rId7"/>
          <a:srcRect l="13188" t="26678" r="16070" b="62970"/>
          <a:stretch/>
        </p:blipFill>
        <p:spPr>
          <a:xfrm>
            <a:off x="7383649" y="1775985"/>
            <a:ext cx="159831" cy="152127"/>
          </a:xfrm>
          <a:prstGeom prst="ellipse">
            <a:avLst/>
          </a:prstGeom>
        </p:spPr>
      </p:pic>
      <p:pic>
        <p:nvPicPr>
          <p:cNvPr id="161" name="Immagine 160"/>
          <p:cNvPicPr>
            <a:picLocks noChangeAspect="1"/>
          </p:cNvPicPr>
          <p:nvPr/>
        </p:nvPicPr>
        <p:blipFill rotWithShape="1">
          <a:blip r:embed="rId8"/>
          <a:srcRect l="5610" t="26373" r="10120" b="63331"/>
          <a:stretch/>
        </p:blipFill>
        <p:spPr>
          <a:xfrm>
            <a:off x="7649973" y="1915662"/>
            <a:ext cx="151965" cy="151738"/>
          </a:xfrm>
          <a:prstGeom prst="ellipse">
            <a:avLst/>
          </a:prstGeom>
        </p:spPr>
      </p:pic>
      <p:pic>
        <p:nvPicPr>
          <p:cNvPr id="162" name="Immagine 161"/>
          <p:cNvPicPr>
            <a:picLocks noChangeAspect="1"/>
          </p:cNvPicPr>
          <p:nvPr/>
        </p:nvPicPr>
        <p:blipFill rotWithShape="1">
          <a:blip r:embed="rId7"/>
          <a:srcRect l="13188" t="26678" r="16070" b="62970"/>
          <a:stretch/>
        </p:blipFill>
        <p:spPr>
          <a:xfrm>
            <a:off x="7540280" y="2515180"/>
            <a:ext cx="159831" cy="152127"/>
          </a:xfrm>
          <a:prstGeom prst="ellipse">
            <a:avLst/>
          </a:prstGeom>
        </p:spPr>
      </p:pic>
      <p:pic>
        <p:nvPicPr>
          <p:cNvPr id="163" name="Immagine 162"/>
          <p:cNvPicPr>
            <a:picLocks noChangeAspect="1"/>
          </p:cNvPicPr>
          <p:nvPr/>
        </p:nvPicPr>
        <p:blipFill rotWithShape="1">
          <a:blip r:embed="rId8"/>
          <a:srcRect l="4488" t="75116" r="6381" b="13627"/>
          <a:stretch/>
        </p:blipFill>
        <p:spPr>
          <a:xfrm>
            <a:off x="7707275" y="2508292"/>
            <a:ext cx="160732" cy="165902"/>
          </a:xfrm>
          <a:prstGeom prst="ellipse">
            <a:avLst/>
          </a:prstGeom>
        </p:spPr>
      </p:pic>
      <p:pic>
        <p:nvPicPr>
          <p:cNvPr id="166" name="Immagine 165"/>
          <p:cNvPicPr>
            <a:picLocks noChangeAspect="1"/>
          </p:cNvPicPr>
          <p:nvPr/>
        </p:nvPicPr>
        <p:blipFill rotWithShape="1">
          <a:blip r:embed="rId7"/>
          <a:srcRect l="13188" t="26678" r="16070" b="62970"/>
          <a:stretch/>
        </p:blipFill>
        <p:spPr>
          <a:xfrm>
            <a:off x="8246698" y="3424559"/>
            <a:ext cx="159831" cy="152127"/>
          </a:xfrm>
          <a:prstGeom prst="ellipse">
            <a:avLst/>
          </a:prstGeom>
        </p:spPr>
      </p:pic>
      <p:pic>
        <p:nvPicPr>
          <p:cNvPr id="167" name="Immagine 166"/>
          <p:cNvPicPr>
            <a:picLocks noChangeAspect="1"/>
          </p:cNvPicPr>
          <p:nvPr/>
        </p:nvPicPr>
        <p:blipFill rotWithShape="1">
          <a:blip r:embed="rId7"/>
          <a:srcRect l="13188" t="26678" r="16070" b="62970"/>
          <a:stretch/>
        </p:blipFill>
        <p:spPr>
          <a:xfrm>
            <a:off x="8525309" y="2510068"/>
            <a:ext cx="159831" cy="152127"/>
          </a:xfrm>
          <a:prstGeom prst="ellipse">
            <a:avLst/>
          </a:prstGeom>
        </p:spPr>
      </p:pic>
      <p:pic>
        <p:nvPicPr>
          <p:cNvPr id="168" name="Immagine 167"/>
          <p:cNvPicPr>
            <a:picLocks noChangeAspect="1"/>
          </p:cNvPicPr>
          <p:nvPr/>
        </p:nvPicPr>
        <p:blipFill rotWithShape="1">
          <a:blip r:embed="rId7"/>
          <a:srcRect l="11286" t="1664" r="13563" b="87461"/>
          <a:stretch/>
        </p:blipFill>
        <p:spPr>
          <a:xfrm>
            <a:off x="8909269" y="3120747"/>
            <a:ext cx="169794" cy="159831"/>
          </a:xfrm>
          <a:prstGeom prst="ellipse">
            <a:avLst/>
          </a:prstGeom>
        </p:spPr>
      </p:pic>
      <p:pic>
        <p:nvPicPr>
          <p:cNvPr id="169" name="Immagine 168"/>
          <p:cNvPicPr>
            <a:picLocks noChangeAspect="1"/>
          </p:cNvPicPr>
          <p:nvPr/>
        </p:nvPicPr>
        <p:blipFill rotWithShape="1">
          <a:blip r:embed="rId7"/>
          <a:srcRect l="13188" t="26678" r="16070" b="62970"/>
          <a:stretch/>
        </p:blipFill>
        <p:spPr>
          <a:xfrm>
            <a:off x="8748392" y="3124599"/>
            <a:ext cx="159831" cy="152127"/>
          </a:xfrm>
          <a:prstGeom prst="ellipse">
            <a:avLst/>
          </a:prstGeom>
        </p:spPr>
      </p:pic>
      <p:pic>
        <p:nvPicPr>
          <p:cNvPr id="170" name="Immagine 169"/>
          <p:cNvPicPr>
            <a:picLocks noChangeAspect="1"/>
          </p:cNvPicPr>
          <p:nvPr/>
        </p:nvPicPr>
        <p:blipFill rotWithShape="1">
          <a:blip r:embed="rId8"/>
          <a:srcRect l="5610" t="26373" r="10120" b="63331"/>
          <a:stretch/>
        </p:blipFill>
        <p:spPr>
          <a:xfrm>
            <a:off x="8833589" y="3270376"/>
            <a:ext cx="151965" cy="151738"/>
          </a:xfrm>
          <a:prstGeom prst="ellipse">
            <a:avLst/>
          </a:prstGeom>
        </p:spPr>
      </p:pic>
      <p:pic>
        <p:nvPicPr>
          <p:cNvPr id="171" name="Immagine 170"/>
          <p:cNvPicPr>
            <a:picLocks noChangeAspect="1"/>
          </p:cNvPicPr>
          <p:nvPr/>
        </p:nvPicPr>
        <p:blipFill rotWithShape="1">
          <a:blip r:embed="rId8"/>
          <a:srcRect l="5610" t="26373" r="10120" b="63331"/>
          <a:stretch/>
        </p:blipFill>
        <p:spPr>
          <a:xfrm>
            <a:off x="9126229" y="3532596"/>
            <a:ext cx="151965" cy="151738"/>
          </a:xfrm>
          <a:prstGeom prst="ellipse">
            <a:avLst/>
          </a:prstGeom>
        </p:spPr>
      </p:pic>
      <p:pic>
        <p:nvPicPr>
          <p:cNvPr id="172" name="Immagine 171"/>
          <p:cNvPicPr>
            <a:picLocks noChangeAspect="1"/>
          </p:cNvPicPr>
          <p:nvPr/>
        </p:nvPicPr>
        <p:blipFill rotWithShape="1">
          <a:blip r:embed="rId7"/>
          <a:srcRect l="15865" t="88655" r="16078" b="1377"/>
          <a:stretch/>
        </p:blipFill>
        <p:spPr>
          <a:xfrm>
            <a:off x="9582390" y="3668908"/>
            <a:ext cx="153761" cy="146484"/>
          </a:xfrm>
          <a:prstGeom prst="ellipse">
            <a:avLst/>
          </a:prstGeom>
        </p:spPr>
      </p:pic>
      <p:pic>
        <p:nvPicPr>
          <p:cNvPr id="173" name="Immagine 172"/>
          <p:cNvPicPr>
            <a:picLocks noChangeAspect="1"/>
          </p:cNvPicPr>
          <p:nvPr/>
        </p:nvPicPr>
        <p:blipFill rotWithShape="1">
          <a:blip r:embed="rId7"/>
          <a:srcRect l="11286" t="1664" r="13563" b="87461"/>
          <a:stretch/>
        </p:blipFill>
        <p:spPr>
          <a:xfrm>
            <a:off x="9654121" y="3520752"/>
            <a:ext cx="169794" cy="159831"/>
          </a:xfrm>
          <a:prstGeom prst="ellipse">
            <a:avLst/>
          </a:prstGeom>
        </p:spPr>
      </p:pic>
      <p:pic>
        <p:nvPicPr>
          <p:cNvPr id="174" name="Immagine 173"/>
          <p:cNvPicPr>
            <a:picLocks noChangeAspect="1"/>
          </p:cNvPicPr>
          <p:nvPr/>
        </p:nvPicPr>
        <p:blipFill rotWithShape="1">
          <a:blip r:embed="rId7"/>
          <a:srcRect l="13188" t="26678" r="16070" b="62970"/>
          <a:stretch/>
        </p:blipFill>
        <p:spPr>
          <a:xfrm>
            <a:off x="9493245" y="3524604"/>
            <a:ext cx="159831" cy="152127"/>
          </a:xfrm>
          <a:prstGeom prst="ellipse">
            <a:avLst/>
          </a:prstGeom>
        </p:spPr>
      </p:pic>
      <p:pic>
        <p:nvPicPr>
          <p:cNvPr id="175" name="Immagine 174"/>
          <p:cNvPicPr>
            <a:picLocks noChangeAspect="1"/>
          </p:cNvPicPr>
          <p:nvPr/>
        </p:nvPicPr>
        <p:blipFill rotWithShape="1">
          <a:blip r:embed="rId7"/>
          <a:srcRect l="13180" t="38681" r="16066" b="50443"/>
          <a:stretch/>
        </p:blipFill>
        <p:spPr>
          <a:xfrm>
            <a:off x="9107855" y="3842948"/>
            <a:ext cx="159858" cy="159831"/>
          </a:xfrm>
          <a:prstGeom prst="ellipse">
            <a:avLst/>
          </a:prstGeom>
        </p:spPr>
      </p:pic>
      <p:pic>
        <p:nvPicPr>
          <p:cNvPr id="178" name="Immagine 177"/>
          <p:cNvPicPr>
            <a:picLocks noChangeAspect="1"/>
          </p:cNvPicPr>
          <p:nvPr/>
        </p:nvPicPr>
        <p:blipFill rotWithShape="1">
          <a:blip r:embed="rId7"/>
          <a:srcRect l="13188" t="26678" r="16070" b="62970"/>
          <a:stretch/>
        </p:blipFill>
        <p:spPr>
          <a:xfrm>
            <a:off x="9276548" y="3846800"/>
            <a:ext cx="159831" cy="152127"/>
          </a:xfrm>
          <a:prstGeom prst="ellipse">
            <a:avLst/>
          </a:prstGeom>
        </p:spPr>
      </p:pic>
      <p:pic>
        <p:nvPicPr>
          <p:cNvPr id="179" name="Immagine 178"/>
          <p:cNvPicPr>
            <a:picLocks noChangeAspect="1"/>
          </p:cNvPicPr>
          <p:nvPr/>
        </p:nvPicPr>
        <p:blipFill rotWithShape="1">
          <a:blip r:embed="rId7"/>
          <a:srcRect l="14178" t="63599" r="17038" b="25663"/>
          <a:stretch/>
        </p:blipFill>
        <p:spPr>
          <a:xfrm>
            <a:off x="9370301" y="3987274"/>
            <a:ext cx="155401" cy="157807"/>
          </a:xfrm>
          <a:prstGeom prst="ellipse">
            <a:avLst/>
          </a:prstGeom>
        </p:spPr>
      </p:pic>
      <p:pic>
        <p:nvPicPr>
          <p:cNvPr id="180" name="Immagine 179"/>
          <p:cNvPicPr>
            <a:picLocks noChangeAspect="1"/>
          </p:cNvPicPr>
          <p:nvPr/>
        </p:nvPicPr>
        <p:blipFill rotWithShape="1">
          <a:blip r:embed="rId7"/>
          <a:srcRect l="13178" t="51069" r="14441" b="37915"/>
          <a:stretch/>
        </p:blipFill>
        <p:spPr>
          <a:xfrm>
            <a:off x="9200995" y="3988738"/>
            <a:ext cx="163531" cy="161895"/>
          </a:xfrm>
          <a:prstGeom prst="ellipse">
            <a:avLst/>
          </a:prstGeom>
        </p:spPr>
      </p:pic>
      <p:pic>
        <p:nvPicPr>
          <p:cNvPr id="181" name="Immagine 180"/>
          <p:cNvPicPr>
            <a:picLocks noChangeAspect="1"/>
          </p:cNvPicPr>
          <p:nvPr/>
        </p:nvPicPr>
        <p:blipFill rotWithShape="1">
          <a:blip r:embed="rId7"/>
          <a:srcRect l="11286" t="1664" r="13563" b="87461"/>
          <a:stretch/>
        </p:blipFill>
        <p:spPr>
          <a:xfrm>
            <a:off x="10157981" y="4733597"/>
            <a:ext cx="169794" cy="159831"/>
          </a:xfrm>
          <a:prstGeom prst="ellipse">
            <a:avLst/>
          </a:prstGeom>
        </p:spPr>
      </p:pic>
      <p:pic>
        <p:nvPicPr>
          <p:cNvPr id="182" name="Immagine 181"/>
          <p:cNvPicPr>
            <a:picLocks noChangeAspect="1"/>
          </p:cNvPicPr>
          <p:nvPr/>
        </p:nvPicPr>
        <p:blipFill rotWithShape="1">
          <a:blip r:embed="rId7"/>
          <a:srcRect l="13188" t="26678" r="16070" b="62970"/>
          <a:stretch/>
        </p:blipFill>
        <p:spPr>
          <a:xfrm>
            <a:off x="9997105" y="4737449"/>
            <a:ext cx="159831" cy="152127"/>
          </a:xfrm>
          <a:prstGeom prst="ellipse">
            <a:avLst/>
          </a:prstGeom>
        </p:spPr>
      </p:pic>
      <p:pic>
        <p:nvPicPr>
          <p:cNvPr id="183" name="Immagine 182"/>
          <p:cNvPicPr>
            <a:picLocks noChangeAspect="1"/>
          </p:cNvPicPr>
          <p:nvPr/>
        </p:nvPicPr>
        <p:blipFill rotWithShape="1">
          <a:blip r:embed="rId8"/>
          <a:srcRect l="4488" t="75116" r="6381" b="13627"/>
          <a:stretch/>
        </p:blipFill>
        <p:spPr>
          <a:xfrm>
            <a:off x="10260720" y="4879492"/>
            <a:ext cx="160732" cy="165902"/>
          </a:xfrm>
          <a:prstGeom prst="ellipse">
            <a:avLst/>
          </a:prstGeom>
        </p:spPr>
      </p:pic>
      <p:pic>
        <p:nvPicPr>
          <p:cNvPr id="184" name="Immagine 183"/>
          <p:cNvPicPr>
            <a:picLocks noChangeAspect="1"/>
          </p:cNvPicPr>
          <p:nvPr/>
        </p:nvPicPr>
        <p:blipFill rotWithShape="1">
          <a:blip r:embed="rId7"/>
          <a:srcRect l="13015" t="14177" r="14452" b="75085"/>
          <a:stretch/>
        </p:blipFill>
        <p:spPr>
          <a:xfrm>
            <a:off x="10087225" y="4883541"/>
            <a:ext cx="163878" cy="157807"/>
          </a:xfrm>
          <a:prstGeom prst="ellipse">
            <a:avLst/>
          </a:prstGeom>
        </p:spPr>
      </p:pic>
      <p:grpSp>
        <p:nvGrpSpPr>
          <p:cNvPr id="10" name="Gruppo 9"/>
          <p:cNvGrpSpPr/>
          <p:nvPr/>
        </p:nvGrpSpPr>
        <p:grpSpPr>
          <a:xfrm>
            <a:off x="9003897" y="5779168"/>
            <a:ext cx="341810" cy="164371"/>
            <a:chOff x="4289123" y="3647707"/>
            <a:chExt cx="324379" cy="155989"/>
          </a:xfrm>
        </p:grpSpPr>
        <p:pic>
          <p:nvPicPr>
            <p:cNvPr id="187" name="Immagine 186"/>
            <p:cNvPicPr>
              <a:picLocks noChangeAspect="1"/>
            </p:cNvPicPr>
            <p:nvPr/>
          </p:nvPicPr>
          <p:blipFill rotWithShape="1">
            <a:blip r:embed="rId7"/>
            <a:srcRect l="14304" t="1805" r="16357" b="87742"/>
            <a:stretch/>
          </p:blipFill>
          <p:spPr>
            <a:xfrm>
              <a:off x="4456831" y="3650046"/>
              <a:ext cx="156671" cy="153650"/>
            </a:xfrm>
            <a:prstGeom prst="ellipse">
              <a:avLst/>
            </a:prstGeom>
          </p:spPr>
        </p:pic>
        <p:pic>
          <p:nvPicPr>
            <p:cNvPr id="188" name="Immagine 187"/>
            <p:cNvPicPr>
              <a:picLocks noChangeAspect="1"/>
            </p:cNvPicPr>
            <p:nvPr/>
          </p:nvPicPr>
          <p:blipFill rotWithShape="1">
            <a:blip r:embed="rId7"/>
            <a:srcRect l="13188" t="26678" r="16070" b="62970"/>
            <a:stretch/>
          </p:blipFill>
          <p:spPr>
            <a:xfrm>
              <a:off x="4289123" y="3647707"/>
              <a:ext cx="159841" cy="152137"/>
            </a:xfrm>
            <a:prstGeom prst="ellipse">
              <a:avLst/>
            </a:prstGeom>
          </p:spPr>
        </p:pic>
      </p:grpSp>
      <p:grpSp>
        <p:nvGrpSpPr>
          <p:cNvPr id="9" name="Gruppo 8"/>
          <p:cNvGrpSpPr/>
          <p:nvPr/>
        </p:nvGrpSpPr>
        <p:grpSpPr>
          <a:xfrm>
            <a:off x="8909871" y="5939480"/>
            <a:ext cx="524965" cy="174829"/>
            <a:chOff x="4203756" y="3801389"/>
            <a:chExt cx="498195" cy="165913"/>
          </a:xfrm>
        </p:grpSpPr>
        <p:pic>
          <p:nvPicPr>
            <p:cNvPr id="185" name="Immagine 184"/>
            <p:cNvPicPr>
              <a:picLocks noChangeAspect="1"/>
            </p:cNvPicPr>
            <p:nvPr/>
          </p:nvPicPr>
          <p:blipFill rotWithShape="1">
            <a:blip r:embed="rId7"/>
            <a:srcRect l="15865" t="88655" r="16078" b="1377"/>
            <a:stretch/>
          </p:blipFill>
          <p:spPr>
            <a:xfrm>
              <a:off x="4548180" y="3811099"/>
              <a:ext cx="153771" cy="146493"/>
            </a:xfrm>
            <a:prstGeom prst="ellipse">
              <a:avLst/>
            </a:prstGeom>
          </p:spPr>
        </p:pic>
        <p:pic>
          <p:nvPicPr>
            <p:cNvPr id="186" name="Immagine 185"/>
            <p:cNvPicPr>
              <a:picLocks noChangeAspect="1"/>
            </p:cNvPicPr>
            <p:nvPr/>
          </p:nvPicPr>
          <p:blipFill rotWithShape="1">
            <a:blip r:embed="rId7"/>
            <a:srcRect l="14178" t="63599" r="17038" b="25663"/>
            <a:stretch/>
          </p:blipFill>
          <p:spPr>
            <a:xfrm>
              <a:off x="4378634" y="3805437"/>
              <a:ext cx="155411" cy="157817"/>
            </a:xfrm>
            <a:prstGeom prst="ellipse">
              <a:avLst/>
            </a:prstGeom>
          </p:spPr>
        </p:pic>
        <p:pic>
          <p:nvPicPr>
            <p:cNvPr id="189" name="Immagine 188"/>
            <p:cNvPicPr>
              <a:picLocks noChangeAspect="1"/>
            </p:cNvPicPr>
            <p:nvPr/>
          </p:nvPicPr>
          <p:blipFill rotWithShape="1">
            <a:blip r:embed="rId8"/>
            <a:srcRect l="4488" t="75116" r="6381" b="13627"/>
            <a:stretch/>
          </p:blipFill>
          <p:spPr>
            <a:xfrm>
              <a:off x="4203756" y="3801389"/>
              <a:ext cx="160742" cy="165913"/>
            </a:xfrm>
            <a:prstGeom prst="ellipse">
              <a:avLst/>
            </a:prstGeom>
          </p:spPr>
        </p:pic>
      </p:grpSp>
      <p:pic>
        <p:nvPicPr>
          <p:cNvPr id="190" name="Immagine 189"/>
          <p:cNvPicPr>
            <a:picLocks noChangeAspect="1"/>
          </p:cNvPicPr>
          <p:nvPr/>
        </p:nvPicPr>
        <p:blipFill rotWithShape="1">
          <a:blip r:embed="rId7"/>
          <a:srcRect l="13188" t="26678" r="16070" b="62970"/>
          <a:stretch/>
        </p:blipFill>
        <p:spPr>
          <a:xfrm>
            <a:off x="6730136" y="4497066"/>
            <a:ext cx="159831" cy="152127"/>
          </a:xfrm>
          <a:prstGeom prst="ellipse">
            <a:avLst/>
          </a:prstGeom>
        </p:spPr>
      </p:pic>
      <p:sp>
        <p:nvSpPr>
          <p:cNvPr id="16" name="Rettangolo 15"/>
          <p:cNvSpPr/>
          <p:nvPr/>
        </p:nvSpPr>
        <p:spPr>
          <a:xfrm>
            <a:off x="-15100" y="1109906"/>
            <a:ext cx="5259579" cy="322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71014">
              <a:lnSpc>
                <a:spcPct val="90000"/>
              </a:lnSpc>
            </a:pPr>
            <a:endParaRPr lang="it-IT" sz="1600" dirty="0">
              <a:solidFill>
                <a:srgbClr val="FFFFFF"/>
              </a:solidFill>
              <a:ea typeface="Roboto" panose="02000000000000000000" pitchFamily="2" charset="0"/>
              <a:cs typeface="Verdana"/>
            </a:endParaRPr>
          </a:p>
        </p:txBody>
      </p:sp>
      <p:sp>
        <p:nvSpPr>
          <p:cNvPr id="17" name="CasellaDiTesto 16"/>
          <p:cNvSpPr txBox="1"/>
          <p:nvPr/>
        </p:nvSpPr>
        <p:spPr>
          <a:xfrm>
            <a:off x="255874" y="1145508"/>
            <a:ext cx="4622499" cy="303055"/>
          </a:xfrm>
          <a:prstGeom prst="rect">
            <a:avLst/>
          </a:prstGeom>
        </p:spPr>
        <p:txBody>
          <a:bodyPr vert="horz" wrap="square" lIns="0" tIns="0" rIns="0" bIns="0" rtlCol="0">
            <a:noAutofit/>
          </a:bodyPr>
          <a:lstStyle/>
          <a:p>
            <a:pPr defTabSz="871014"/>
            <a:r>
              <a:rPr lang="it-IT" sz="1600" b="1" dirty="0">
                <a:solidFill>
                  <a:srgbClr val="FFFFFF"/>
                </a:solidFill>
              </a:rPr>
              <a:t>Impianti e servizi sul territorio</a:t>
            </a:r>
          </a:p>
        </p:txBody>
      </p:sp>
      <p:pic>
        <p:nvPicPr>
          <p:cNvPr id="203" name="Immagine 202"/>
          <p:cNvPicPr>
            <a:picLocks noChangeAspect="1"/>
          </p:cNvPicPr>
          <p:nvPr/>
        </p:nvPicPr>
        <p:blipFill rotWithShape="1">
          <a:blip r:embed="rId7"/>
          <a:srcRect l="15865" t="88655" r="16078" b="1377"/>
          <a:stretch/>
        </p:blipFill>
        <p:spPr>
          <a:xfrm>
            <a:off x="2968209" y="3656225"/>
            <a:ext cx="398818" cy="379940"/>
          </a:xfrm>
          <a:prstGeom prst="ellipse">
            <a:avLst/>
          </a:prstGeom>
        </p:spPr>
      </p:pic>
      <p:pic>
        <p:nvPicPr>
          <p:cNvPr id="204" name="Immagine 203"/>
          <p:cNvPicPr>
            <a:picLocks noChangeAspect="1"/>
          </p:cNvPicPr>
          <p:nvPr/>
        </p:nvPicPr>
        <p:blipFill rotWithShape="1">
          <a:blip r:embed="rId7"/>
          <a:srcRect l="14178" t="63599" r="17038" b="25663"/>
          <a:stretch/>
        </p:blipFill>
        <p:spPr>
          <a:xfrm>
            <a:off x="2966083" y="2183086"/>
            <a:ext cx="403070" cy="409313"/>
          </a:xfrm>
          <a:prstGeom prst="ellipse">
            <a:avLst/>
          </a:prstGeom>
        </p:spPr>
      </p:pic>
      <p:pic>
        <p:nvPicPr>
          <p:cNvPr id="205" name="Immagine 204"/>
          <p:cNvPicPr>
            <a:picLocks noChangeAspect="1"/>
          </p:cNvPicPr>
          <p:nvPr/>
        </p:nvPicPr>
        <p:blipFill rotWithShape="1">
          <a:blip r:embed="rId7"/>
          <a:srcRect l="13017" t="75936" r="16240" b="13410"/>
          <a:stretch/>
        </p:blipFill>
        <p:spPr>
          <a:xfrm>
            <a:off x="2960338" y="2671669"/>
            <a:ext cx="414562" cy="406100"/>
          </a:xfrm>
          <a:prstGeom prst="ellipse">
            <a:avLst/>
          </a:prstGeom>
        </p:spPr>
      </p:pic>
      <p:pic>
        <p:nvPicPr>
          <p:cNvPr id="206" name="Immagine 205"/>
          <p:cNvPicPr>
            <a:picLocks noChangeAspect="1"/>
          </p:cNvPicPr>
          <p:nvPr/>
        </p:nvPicPr>
        <p:blipFill rotWithShape="1">
          <a:blip r:embed="rId7"/>
          <a:srcRect l="11286" t="1664" r="13563" b="87461"/>
          <a:stretch/>
        </p:blipFill>
        <p:spPr>
          <a:xfrm>
            <a:off x="512517" y="3147853"/>
            <a:ext cx="440403" cy="414562"/>
          </a:xfrm>
          <a:prstGeom prst="ellipse">
            <a:avLst/>
          </a:prstGeom>
        </p:spPr>
      </p:pic>
      <p:pic>
        <p:nvPicPr>
          <p:cNvPr id="207" name="Immagine 206"/>
          <p:cNvPicPr>
            <a:picLocks noChangeAspect="1"/>
          </p:cNvPicPr>
          <p:nvPr/>
        </p:nvPicPr>
        <p:blipFill rotWithShape="1">
          <a:blip r:embed="rId7"/>
          <a:srcRect l="13188" t="26678" r="16070" b="62970"/>
          <a:stretch/>
        </p:blipFill>
        <p:spPr>
          <a:xfrm>
            <a:off x="525437" y="2674147"/>
            <a:ext cx="414562" cy="394581"/>
          </a:xfrm>
          <a:prstGeom prst="ellipse">
            <a:avLst/>
          </a:prstGeom>
        </p:spPr>
      </p:pic>
      <p:pic>
        <p:nvPicPr>
          <p:cNvPr id="208" name="Immagine 207"/>
          <p:cNvPicPr>
            <a:picLocks noChangeAspect="1"/>
          </p:cNvPicPr>
          <p:nvPr/>
        </p:nvPicPr>
        <p:blipFill rotWithShape="1">
          <a:blip r:embed="rId8"/>
          <a:srcRect l="5610" t="26373" r="10120" b="63331"/>
          <a:stretch/>
        </p:blipFill>
        <p:spPr>
          <a:xfrm>
            <a:off x="529950" y="5647732"/>
            <a:ext cx="394160" cy="393573"/>
          </a:xfrm>
          <a:prstGeom prst="ellipse">
            <a:avLst/>
          </a:prstGeom>
        </p:spPr>
      </p:pic>
      <p:pic>
        <p:nvPicPr>
          <p:cNvPr id="209" name="Immagine 208"/>
          <p:cNvPicPr>
            <a:picLocks noChangeAspect="1"/>
          </p:cNvPicPr>
          <p:nvPr/>
        </p:nvPicPr>
        <p:blipFill rotWithShape="1">
          <a:blip r:embed="rId8"/>
          <a:srcRect l="3366" t="38545" r="6647" b="50831"/>
          <a:stretch/>
        </p:blipFill>
        <p:spPr>
          <a:xfrm>
            <a:off x="516579" y="4661125"/>
            <a:ext cx="420902" cy="406106"/>
          </a:xfrm>
          <a:prstGeom prst="ellipse">
            <a:avLst/>
          </a:prstGeom>
        </p:spPr>
      </p:pic>
      <p:pic>
        <p:nvPicPr>
          <p:cNvPr id="210" name="Immagine 209"/>
          <p:cNvPicPr>
            <a:picLocks noChangeAspect="1"/>
          </p:cNvPicPr>
          <p:nvPr/>
        </p:nvPicPr>
        <p:blipFill rotWithShape="1">
          <a:blip r:embed="rId8"/>
          <a:srcRect l="4488" t="75116" r="6381" b="13627"/>
          <a:stretch/>
        </p:blipFill>
        <p:spPr>
          <a:xfrm>
            <a:off x="2960400" y="5141658"/>
            <a:ext cx="416898" cy="430305"/>
          </a:xfrm>
          <a:prstGeom prst="ellipse">
            <a:avLst/>
          </a:prstGeom>
        </p:spPr>
      </p:pic>
      <p:pic>
        <p:nvPicPr>
          <p:cNvPr id="211" name="Immagine 210"/>
          <p:cNvPicPr>
            <a:picLocks noChangeAspect="1"/>
          </p:cNvPicPr>
          <p:nvPr/>
        </p:nvPicPr>
        <p:blipFill rotWithShape="1">
          <a:blip r:embed="rId7"/>
          <a:srcRect l="13015" t="14177" r="14452" b="75085"/>
          <a:stretch/>
        </p:blipFill>
        <p:spPr>
          <a:xfrm>
            <a:off x="520188" y="3641540"/>
            <a:ext cx="425059" cy="409313"/>
          </a:xfrm>
          <a:prstGeom prst="ellipse">
            <a:avLst/>
          </a:prstGeom>
        </p:spPr>
      </p:pic>
      <p:pic>
        <p:nvPicPr>
          <p:cNvPr id="212" name="Immagine 211"/>
          <p:cNvPicPr>
            <a:picLocks noChangeAspect="1"/>
          </p:cNvPicPr>
          <p:nvPr/>
        </p:nvPicPr>
        <p:blipFill rotWithShape="1">
          <a:blip r:embed="rId7"/>
          <a:srcRect l="13178" t="51069" r="14441" b="37915"/>
          <a:stretch/>
        </p:blipFill>
        <p:spPr>
          <a:xfrm>
            <a:off x="2955540" y="3157039"/>
            <a:ext cx="424158" cy="419917"/>
          </a:xfrm>
          <a:prstGeom prst="ellipse">
            <a:avLst/>
          </a:prstGeom>
        </p:spPr>
      </p:pic>
      <p:pic>
        <p:nvPicPr>
          <p:cNvPr id="213" name="Immagine 212"/>
          <p:cNvPicPr>
            <a:picLocks noChangeAspect="1"/>
          </p:cNvPicPr>
          <p:nvPr/>
        </p:nvPicPr>
        <p:blipFill rotWithShape="1">
          <a:blip r:embed="rId8"/>
          <a:srcRect l="5608" t="1648" r="12367" b="87752"/>
          <a:stretch/>
        </p:blipFill>
        <p:spPr>
          <a:xfrm>
            <a:off x="535200" y="6126899"/>
            <a:ext cx="383657" cy="405204"/>
          </a:xfrm>
          <a:prstGeom prst="ellipse">
            <a:avLst/>
          </a:prstGeom>
        </p:spPr>
      </p:pic>
      <p:pic>
        <p:nvPicPr>
          <p:cNvPr id="214" name="Immagine 213"/>
          <p:cNvPicPr>
            <a:picLocks noChangeAspect="1"/>
          </p:cNvPicPr>
          <p:nvPr/>
        </p:nvPicPr>
        <p:blipFill rotWithShape="1">
          <a:blip r:embed="rId8"/>
          <a:srcRect l="4487" t="13697" r="12346" b="75595"/>
          <a:stretch/>
        </p:blipFill>
        <p:spPr>
          <a:xfrm>
            <a:off x="532531" y="5152825"/>
            <a:ext cx="388998" cy="409313"/>
          </a:xfrm>
          <a:prstGeom prst="ellipse">
            <a:avLst/>
          </a:prstGeom>
        </p:spPr>
      </p:pic>
      <p:pic>
        <p:nvPicPr>
          <p:cNvPr id="215" name="Immagine 214"/>
          <p:cNvPicPr>
            <a:picLocks noChangeAspect="1"/>
          </p:cNvPicPr>
          <p:nvPr/>
        </p:nvPicPr>
        <p:blipFill rotWithShape="1">
          <a:blip r:embed="rId8"/>
          <a:srcRect l="2244" t="50542" r="6547" b="38064"/>
          <a:stretch/>
        </p:blipFill>
        <p:spPr>
          <a:xfrm>
            <a:off x="2955540" y="4641167"/>
            <a:ext cx="426616" cy="435552"/>
          </a:xfrm>
          <a:prstGeom prst="ellipse">
            <a:avLst/>
          </a:prstGeom>
        </p:spPr>
      </p:pic>
      <p:pic>
        <p:nvPicPr>
          <p:cNvPr id="216" name="Immagine 215"/>
          <p:cNvPicPr>
            <a:picLocks noChangeAspect="1"/>
          </p:cNvPicPr>
          <p:nvPr/>
        </p:nvPicPr>
        <p:blipFill rotWithShape="1">
          <a:blip r:embed="rId8"/>
          <a:srcRect l="2244" t="62898" r="7755" b="25983"/>
          <a:stretch/>
        </p:blipFill>
        <p:spPr>
          <a:xfrm>
            <a:off x="2958366" y="5636901"/>
            <a:ext cx="420965" cy="425059"/>
          </a:xfrm>
          <a:prstGeom prst="ellipse">
            <a:avLst/>
          </a:prstGeom>
        </p:spPr>
      </p:pic>
      <p:pic>
        <p:nvPicPr>
          <p:cNvPr id="219" name="Immagine 218"/>
          <p:cNvPicPr>
            <a:picLocks noChangeAspect="1"/>
          </p:cNvPicPr>
          <p:nvPr/>
        </p:nvPicPr>
        <p:blipFill rotWithShape="1">
          <a:blip r:embed="rId8"/>
          <a:srcRect l="4488" t="87725" r="11272" b="1373"/>
          <a:stretch/>
        </p:blipFill>
        <p:spPr>
          <a:xfrm>
            <a:off x="2971838" y="6126899"/>
            <a:ext cx="394021" cy="416730"/>
          </a:xfrm>
          <a:prstGeom prst="ellipse">
            <a:avLst/>
          </a:prstGeom>
        </p:spPr>
      </p:pic>
      <p:pic>
        <p:nvPicPr>
          <p:cNvPr id="240" name="Immagine 239"/>
          <p:cNvPicPr>
            <a:picLocks noChangeAspect="1"/>
          </p:cNvPicPr>
          <p:nvPr/>
        </p:nvPicPr>
        <p:blipFill rotWithShape="1">
          <a:blip r:embed="rId7"/>
          <a:srcRect l="13180" t="38681" r="16066" b="50443"/>
          <a:stretch/>
        </p:blipFill>
        <p:spPr>
          <a:xfrm>
            <a:off x="525402" y="2180461"/>
            <a:ext cx="414631" cy="414562"/>
          </a:xfrm>
          <a:prstGeom prst="ellipse">
            <a:avLst/>
          </a:prstGeom>
        </p:spPr>
      </p:pic>
      <p:sp>
        <p:nvSpPr>
          <p:cNvPr id="18" name="CasellaDiTesto 17"/>
          <p:cNvSpPr txBox="1"/>
          <p:nvPr/>
        </p:nvSpPr>
        <p:spPr>
          <a:xfrm>
            <a:off x="255873" y="1540354"/>
            <a:ext cx="1353086" cy="220746"/>
          </a:xfrm>
          <a:prstGeom prst="rect">
            <a:avLst/>
          </a:prstGeom>
        </p:spPr>
        <p:txBody>
          <a:bodyPr vert="horz" wrap="square" lIns="0" tIns="0" rIns="0" bIns="0" rtlCol="0">
            <a:noAutofit/>
          </a:bodyPr>
          <a:lstStyle/>
          <a:p>
            <a:pPr defTabSz="871014"/>
            <a:r>
              <a:rPr lang="it-IT" sz="1600" b="1" dirty="0">
                <a:solidFill>
                  <a:srgbClr val="000000"/>
                </a:solidFill>
              </a:rPr>
              <a:t>Impianti</a:t>
            </a:r>
          </a:p>
        </p:txBody>
      </p:sp>
      <p:cxnSp>
        <p:nvCxnSpPr>
          <p:cNvPr id="20" name="Connettore 1 19"/>
          <p:cNvCxnSpPr/>
          <p:nvPr/>
        </p:nvCxnSpPr>
        <p:spPr>
          <a:xfrm>
            <a:off x="255874" y="1803097"/>
            <a:ext cx="4928574" cy="0"/>
          </a:xfrm>
          <a:prstGeom prst="line">
            <a:avLst/>
          </a:prstGeom>
          <a:ln w="12700" cap="rnd" cmpd="sng">
            <a:solidFill>
              <a:schemeClr val="bg2"/>
            </a:solidFill>
            <a:prstDash val="solid"/>
            <a:round/>
          </a:ln>
        </p:spPr>
        <p:style>
          <a:lnRef idx="1">
            <a:schemeClr val="accent1"/>
          </a:lnRef>
          <a:fillRef idx="0">
            <a:schemeClr val="accent1"/>
          </a:fillRef>
          <a:effectRef idx="0">
            <a:schemeClr val="accent1"/>
          </a:effectRef>
          <a:fontRef idx="minor">
            <a:schemeClr val="tx1"/>
          </a:fontRef>
        </p:style>
      </p:cxnSp>
      <p:sp>
        <p:nvSpPr>
          <p:cNvPr id="21" name="CasellaDiTesto 20"/>
          <p:cNvSpPr txBox="1"/>
          <p:nvPr/>
        </p:nvSpPr>
        <p:spPr>
          <a:xfrm>
            <a:off x="174835" y="1901844"/>
            <a:ext cx="1103701" cy="262748"/>
          </a:xfrm>
          <a:prstGeom prst="rect">
            <a:avLst/>
          </a:prstGeom>
        </p:spPr>
        <p:txBody>
          <a:bodyPr vert="horz" wrap="square" lIns="0" tIns="0" rIns="0" bIns="0" rtlCol="0">
            <a:noAutofit/>
          </a:bodyPr>
          <a:lstStyle/>
          <a:p>
            <a:pPr algn="ctr" defTabSz="871014"/>
            <a:r>
              <a:rPr lang="it-IT" sz="1200" i="1" dirty="0">
                <a:solidFill>
                  <a:srgbClr val="000000"/>
                </a:solidFill>
              </a:rPr>
              <a:t>Energia</a:t>
            </a:r>
          </a:p>
        </p:txBody>
      </p:sp>
      <p:sp>
        <p:nvSpPr>
          <p:cNvPr id="256" name="CasellaDiTesto 255"/>
          <p:cNvSpPr txBox="1"/>
          <p:nvPr/>
        </p:nvSpPr>
        <p:spPr>
          <a:xfrm>
            <a:off x="2615767" y="1901844"/>
            <a:ext cx="1103701" cy="262748"/>
          </a:xfrm>
          <a:prstGeom prst="rect">
            <a:avLst/>
          </a:prstGeom>
        </p:spPr>
        <p:txBody>
          <a:bodyPr vert="horz" wrap="square" lIns="0" tIns="0" rIns="0" bIns="0" rtlCol="0">
            <a:noAutofit/>
          </a:bodyPr>
          <a:lstStyle/>
          <a:p>
            <a:pPr algn="ctr" defTabSz="871014"/>
            <a:r>
              <a:rPr lang="it-IT" sz="1200" i="1" dirty="0">
                <a:solidFill>
                  <a:srgbClr val="000000"/>
                </a:solidFill>
              </a:rPr>
              <a:t>Rifiuti</a:t>
            </a:r>
          </a:p>
        </p:txBody>
      </p:sp>
      <p:sp>
        <p:nvSpPr>
          <p:cNvPr id="257" name="CasellaDiTesto 256"/>
          <p:cNvSpPr txBox="1"/>
          <p:nvPr/>
        </p:nvSpPr>
        <p:spPr>
          <a:xfrm>
            <a:off x="255873" y="4155044"/>
            <a:ext cx="1353086" cy="220746"/>
          </a:xfrm>
          <a:prstGeom prst="rect">
            <a:avLst/>
          </a:prstGeom>
        </p:spPr>
        <p:txBody>
          <a:bodyPr vert="horz" wrap="square" lIns="0" tIns="0" rIns="0" bIns="0" rtlCol="0">
            <a:noAutofit/>
          </a:bodyPr>
          <a:lstStyle/>
          <a:p>
            <a:pPr defTabSz="871014"/>
            <a:r>
              <a:rPr lang="it-IT" sz="1600" b="1" dirty="0">
                <a:solidFill>
                  <a:srgbClr val="000000"/>
                </a:solidFill>
              </a:rPr>
              <a:t>Servizi</a:t>
            </a:r>
          </a:p>
        </p:txBody>
      </p:sp>
      <p:cxnSp>
        <p:nvCxnSpPr>
          <p:cNvPr id="258" name="Connettore 1 257"/>
          <p:cNvCxnSpPr/>
          <p:nvPr/>
        </p:nvCxnSpPr>
        <p:spPr>
          <a:xfrm>
            <a:off x="255874" y="4417787"/>
            <a:ext cx="4928574" cy="0"/>
          </a:xfrm>
          <a:prstGeom prst="line">
            <a:avLst/>
          </a:prstGeom>
          <a:ln w="12700" cap="rnd" cmpd="sng">
            <a:solidFill>
              <a:schemeClr val="bg2"/>
            </a:solidFill>
            <a:prstDash val="solid"/>
            <a:round/>
          </a:ln>
        </p:spPr>
        <p:style>
          <a:lnRef idx="1">
            <a:schemeClr val="accent1"/>
          </a:lnRef>
          <a:fillRef idx="0">
            <a:schemeClr val="accent1"/>
          </a:fillRef>
          <a:effectRef idx="0">
            <a:schemeClr val="accent1"/>
          </a:effectRef>
          <a:fontRef idx="minor">
            <a:schemeClr val="tx1"/>
          </a:fontRef>
        </p:style>
      </p:cxnSp>
      <p:sp>
        <p:nvSpPr>
          <p:cNvPr id="259" name="CasellaDiTesto 258"/>
          <p:cNvSpPr txBox="1"/>
          <p:nvPr/>
        </p:nvSpPr>
        <p:spPr>
          <a:xfrm>
            <a:off x="993388" y="2256367"/>
            <a:ext cx="1103701" cy="262748"/>
          </a:xfrm>
          <a:prstGeom prst="rect">
            <a:avLst/>
          </a:prstGeom>
        </p:spPr>
        <p:txBody>
          <a:bodyPr vert="horz" wrap="square" lIns="0" tIns="0" rIns="0" bIns="0" rtlCol="0">
            <a:noAutofit/>
          </a:bodyPr>
          <a:lstStyle/>
          <a:p>
            <a:pPr defTabSz="871014"/>
            <a:r>
              <a:rPr lang="it-IT" sz="1200" i="1" dirty="0">
                <a:solidFill>
                  <a:srgbClr val="000000"/>
                </a:solidFill>
              </a:rPr>
              <a:t>Eolico</a:t>
            </a:r>
          </a:p>
        </p:txBody>
      </p:sp>
      <p:sp>
        <p:nvSpPr>
          <p:cNvPr id="260" name="CasellaDiTesto 259"/>
          <p:cNvSpPr txBox="1"/>
          <p:nvPr/>
        </p:nvSpPr>
        <p:spPr>
          <a:xfrm>
            <a:off x="993388" y="2756323"/>
            <a:ext cx="1103701" cy="262748"/>
          </a:xfrm>
          <a:prstGeom prst="rect">
            <a:avLst/>
          </a:prstGeom>
        </p:spPr>
        <p:txBody>
          <a:bodyPr vert="horz" wrap="square" lIns="0" tIns="0" rIns="0" bIns="0" rtlCol="0">
            <a:noAutofit/>
          </a:bodyPr>
          <a:lstStyle/>
          <a:p>
            <a:pPr defTabSz="871014"/>
            <a:r>
              <a:rPr lang="it-IT" sz="1200" i="1" dirty="0">
                <a:solidFill>
                  <a:srgbClr val="000000"/>
                </a:solidFill>
              </a:rPr>
              <a:t>Fotovoltaico</a:t>
            </a:r>
          </a:p>
        </p:txBody>
      </p:sp>
      <p:sp>
        <p:nvSpPr>
          <p:cNvPr id="261" name="CasellaDiTesto 260"/>
          <p:cNvSpPr txBox="1"/>
          <p:nvPr/>
        </p:nvSpPr>
        <p:spPr>
          <a:xfrm>
            <a:off x="993388" y="3236762"/>
            <a:ext cx="1103701" cy="262748"/>
          </a:xfrm>
          <a:prstGeom prst="rect">
            <a:avLst/>
          </a:prstGeom>
        </p:spPr>
        <p:txBody>
          <a:bodyPr vert="horz" wrap="square" lIns="0" tIns="0" rIns="0" bIns="0" rtlCol="0">
            <a:noAutofit/>
          </a:bodyPr>
          <a:lstStyle/>
          <a:p>
            <a:pPr defTabSz="871014"/>
            <a:r>
              <a:rPr lang="it-IT" sz="1200" i="1" dirty="0">
                <a:solidFill>
                  <a:srgbClr val="000000"/>
                </a:solidFill>
              </a:rPr>
              <a:t>Termoelettrico</a:t>
            </a:r>
          </a:p>
        </p:txBody>
      </p:sp>
      <p:sp>
        <p:nvSpPr>
          <p:cNvPr id="262" name="CasellaDiTesto 261"/>
          <p:cNvSpPr txBox="1"/>
          <p:nvPr/>
        </p:nvSpPr>
        <p:spPr>
          <a:xfrm>
            <a:off x="993388" y="3718727"/>
            <a:ext cx="1103701" cy="262748"/>
          </a:xfrm>
          <a:prstGeom prst="rect">
            <a:avLst/>
          </a:prstGeom>
        </p:spPr>
        <p:txBody>
          <a:bodyPr vert="horz" wrap="square" lIns="0" tIns="0" rIns="0" bIns="0" rtlCol="0">
            <a:noAutofit/>
          </a:bodyPr>
          <a:lstStyle/>
          <a:p>
            <a:pPr defTabSz="871014"/>
            <a:r>
              <a:rPr lang="it-IT" sz="1200" i="1" dirty="0">
                <a:solidFill>
                  <a:srgbClr val="000000"/>
                </a:solidFill>
              </a:rPr>
              <a:t>Idroelettrico</a:t>
            </a:r>
          </a:p>
        </p:txBody>
      </p:sp>
      <p:sp>
        <p:nvSpPr>
          <p:cNvPr id="263" name="CasellaDiTesto 262"/>
          <p:cNvSpPr txBox="1"/>
          <p:nvPr/>
        </p:nvSpPr>
        <p:spPr>
          <a:xfrm>
            <a:off x="3421142" y="2256367"/>
            <a:ext cx="1779721" cy="195217"/>
          </a:xfrm>
          <a:prstGeom prst="rect">
            <a:avLst/>
          </a:prstGeom>
        </p:spPr>
        <p:txBody>
          <a:bodyPr vert="horz" wrap="square" lIns="0" tIns="0" rIns="0" bIns="0" rtlCol="0">
            <a:noAutofit/>
          </a:bodyPr>
          <a:lstStyle/>
          <a:p>
            <a:pPr defTabSz="871014"/>
            <a:r>
              <a:rPr lang="it-IT" sz="1200" i="1" dirty="0">
                <a:solidFill>
                  <a:srgbClr val="000000"/>
                </a:solidFill>
              </a:rPr>
              <a:t>Trattamento rifiuti</a:t>
            </a:r>
          </a:p>
        </p:txBody>
      </p:sp>
      <p:sp>
        <p:nvSpPr>
          <p:cNvPr id="264" name="CasellaDiTesto 263"/>
          <p:cNvSpPr txBox="1"/>
          <p:nvPr/>
        </p:nvSpPr>
        <p:spPr>
          <a:xfrm>
            <a:off x="3421142" y="2756324"/>
            <a:ext cx="1779721" cy="237102"/>
          </a:xfrm>
          <a:prstGeom prst="rect">
            <a:avLst/>
          </a:prstGeom>
        </p:spPr>
        <p:txBody>
          <a:bodyPr vert="horz" wrap="square" lIns="0" tIns="0" rIns="0" bIns="0" rtlCol="0">
            <a:noAutofit/>
          </a:bodyPr>
          <a:lstStyle/>
          <a:p>
            <a:pPr defTabSz="871014"/>
            <a:r>
              <a:rPr lang="it-IT" sz="1200" i="1" dirty="0">
                <a:solidFill>
                  <a:srgbClr val="000000"/>
                </a:solidFill>
              </a:rPr>
              <a:t>Recupero materia</a:t>
            </a:r>
          </a:p>
        </p:txBody>
      </p:sp>
      <p:sp>
        <p:nvSpPr>
          <p:cNvPr id="265" name="CasellaDiTesto 264"/>
          <p:cNvSpPr txBox="1"/>
          <p:nvPr/>
        </p:nvSpPr>
        <p:spPr>
          <a:xfrm>
            <a:off x="3421142" y="3236762"/>
            <a:ext cx="1779721" cy="267849"/>
          </a:xfrm>
          <a:prstGeom prst="rect">
            <a:avLst/>
          </a:prstGeom>
        </p:spPr>
        <p:txBody>
          <a:bodyPr vert="horz" wrap="square" lIns="0" tIns="0" rIns="0" bIns="0" rtlCol="0">
            <a:noAutofit/>
          </a:bodyPr>
          <a:lstStyle/>
          <a:p>
            <a:pPr defTabSz="871014"/>
            <a:r>
              <a:rPr lang="it-IT" sz="1200" i="1" dirty="0">
                <a:solidFill>
                  <a:srgbClr val="000000"/>
                </a:solidFill>
              </a:rPr>
              <a:t>Termovalorizzatore</a:t>
            </a:r>
          </a:p>
        </p:txBody>
      </p:sp>
      <p:sp>
        <p:nvSpPr>
          <p:cNvPr id="266" name="CasellaDiTesto 265"/>
          <p:cNvSpPr txBox="1"/>
          <p:nvPr/>
        </p:nvSpPr>
        <p:spPr>
          <a:xfrm>
            <a:off x="3421142" y="3718727"/>
            <a:ext cx="1103701" cy="262748"/>
          </a:xfrm>
          <a:prstGeom prst="rect">
            <a:avLst/>
          </a:prstGeom>
        </p:spPr>
        <p:txBody>
          <a:bodyPr vert="horz" wrap="square" lIns="0" tIns="0" rIns="0" bIns="0" rtlCol="0">
            <a:noAutofit/>
          </a:bodyPr>
          <a:lstStyle/>
          <a:p>
            <a:pPr defTabSz="871014"/>
            <a:r>
              <a:rPr lang="it-IT" sz="1200" i="1" dirty="0">
                <a:solidFill>
                  <a:srgbClr val="000000"/>
                </a:solidFill>
              </a:rPr>
              <a:t>Discarica</a:t>
            </a:r>
          </a:p>
        </p:txBody>
      </p:sp>
      <p:sp>
        <p:nvSpPr>
          <p:cNvPr id="267" name="CasellaDiTesto 266"/>
          <p:cNvSpPr txBox="1"/>
          <p:nvPr/>
        </p:nvSpPr>
        <p:spPr>
          <a:xfrm>
            <a:off x="993388" y="4745622"/>
            <a:ext cx="1103701" cy="262748"/>
          </a:xfrm>
          <a:prstGeom prst="rect">
            <a:avLst/>
          </a:prstGeom>
        </p:spPr>
        <p:txBody>
          <a:bodyPr vert="horz" wrap="square" lIns="0" tIns="0" rIns="0" bIns="0" rtlCol="0">
            <a:noAutofit/>
          </a:bodyPr>
          <a:lstStyle/>
          <a:p>
            <a:pPr defTabSz="871014"/>
            <a:r>
              <a:rPr lang="it-IT" sz="1200" i="1" dirty="0">
                <a:solidFill>
                  <a:srgbClr val="000000"/>
                </a:solidFill>
              </a:rPr>
              <a:t>Trasporto gas</a:t>
            </a:r>
          </a:p>
        </p:txBody>
      </p:sp>
      <p:sp>
        <p:nvSpPr>
          <p:cNvPr id="268" name="CasellaDiTesto 267"/>
          <p:cNvSpPr txBox="1"/>
          <p:nvPr/>
        </p:nvSpPr>
        <p:spPr>
          <a:xfrm>
            <a:off x="993388" y="5200137"/>
            <a:ext cx="1923168" cy="371826"/>
          </a:xfrm>
          <a:prstGeom prst="rect">
            <a:avLst/>
          </a:prstGeom>
        </p:spPr>
        <p:txBody>
          <a:bodyPr vert="horz" wrap="square" lIns="0" tIns="0" rIns="0" bIns="0" rtlCol="0">
            <a:noAutofit/>
          </a:bodyPr>
          <a:lstStyle/>
          <a:p>
            <a:pPr defTabSz="871014"/>
            <a:r>
              <a:rPr lang="it-IT" sz="1200" i="1" dirty="0">
                <a:solidFill>
                  <a:srgbClr val="000000"/>
                </a:solidFill>
              </a:rPr>
              <a:t>Distribuzione Energia elettrica</a:t>
            </a:r>
          </a:p>
        </p:txBody>
      </p:sp>
      <p:sp>
        <p:nvSpPr>
          <p:cNvPr id="269" name="CasellaDiTesto 268"/>
          <p:cNvSpPr txBox="1"/>
          <p:nvPr/>
        </p:nvSpPr>
        <p:spPr>
          <a:xfrm>
            <a:off x="993387" y="5726017"/>
            <a:ext cx="1400423" cy="315288"/>
          </a:xfrm>
          <a:prstGeom prst="rect">
            <a:avLst/>
          </a:prstGeom>
        </p:spPr>
        <p:txBody>
          <a:bodyPr vert="horz" wrap="square" lIns="0" tIns="0" rIns="0" bIns="0" rtlCol="0">
            <a:noAutofit/>
          </a:bodyPr>
          <a:lstStyle/>
          <a:p>
            <a:pPr defTabSz="871014"/>
            <a:r>
              <a:rPr lang="it-IT" sz="1200" i="1" dirty="0">
                <a:solidFill>
                  <a:srgbClr val="000000"/>
                </a:solidFill>
              </a:rPr>
              <a:t>Distribuzione gas</a:t>
            </a:r>
          </a:p>
        </p:txBody>
      </p:sp>
      <p:sp>
        <p:nvSpPr>
          <p:cNvPr id="270" name="CasellaDiTesto 269"/>
          <p:cNvSpPr txBox="1"/>
          <p:nvPr/>
        </p:nvSpPr>
        <p:spPr>
          <a:xfrm>
            <a:off x="993388" y="6207982"/>
            <a:ext cx="1103701" cy="262748"/>
          </a:xfrm>
          <a:prstGeom prst="rect">
            <a:avLst/>
          </a:prstGeom>
        </p:spPr>
        <p:txBody>
          <a:bodyPr vert="horz" wrap="square" lIns="0" tIns="0" rIns="0" bIns="0" rtlCol="0">
            <a:noAutofit/>
          </a:bodyPr>
          <a:lstStyle/>
          <a:p>
            <a:pPr defTabSz="871014"/>
            <a:r>
              <a:rPr lang="it-IT" sz="1200" i="1" dirty="0">
                <a:solidFill>
                  <a:srgbClr val="000000"/>
                </a:solidFill>
              </a:rPr>
              <a:t>Raccolta rifiuti</a:t>
            </a:r>
          </a:p>
        </p:txBody>
      </p:sp>
      <p:sp>
        <p:nvSpPr>
          <p:cNvPr id="271" name="CasellaDiTesto 270"/>
          <p:cNvSpPr txBox="1"/>
          <p:nvPr/>
        </p:nvSpPr>
        <p:spPr>
          <a:xfrm>
            <a:off x="3421142" y="4745622"/>
            <a:ext cx="1779721" cy="195217"/>
          </a:xfrm>
          <a:prstGeom prst="rect">
            <a:avLst/>
          </a:prstGeom>
        </p:spPr>
        <p:txBody>
          <a:bodyPr vert="horz" wrap="square" lIns="0" tIns="0" rIns="0" bIns="0" rtlCol="0">
            <a:noAutofit/>
          </a:bodyPr>
          <a:lstStyle/>
          <a:p>
            <a:pPr defTabSz="871014"/>
            <a:r>
              <a:rPr lang="it-IT" sz="1200" i="1" dirty="0">
                <a:solidFill>
                  <a:srgbClr val="000000"/>
                </a:solidFill>
              </a:rPr>
              <a:t>Teleriscaldamento</a:t>
            </a:r>
          </a:p>
        </p:txBody>
      </p:sp>
      <p:sp>
        <p:nvSpPr>
          <p:cNvPr id="272" name="CasellaDiTesto 271"/>
          <p:cNvSpPr txBox="1"/>
          <p:nvPr/>
        </p:nvSpPr>
        <p:spPr>
          <a:xfrm>
            <a:off x="3421142" y="5245579"/>
            <a:ext cx="1779721" cy="237102"/>
          </a:xfrm>
          <a:prstGeom prst="rect">
            <a:avLst/>
          </a:prstGeom>
        </p:spPr>
        <p:txBody>
          <a:bodyPr vert="horz" wrap="square" lIns="0" tIns="0" rIns="0" bIns="0" rtlCol="0">
            <a:noAutofit/>
          </a:bodyPr>
          <a:lstStyle/>
          <a:p>
            <a:pPr defTabSz="871014"/>
            <a:r>
              <a:rPr lang="it-IT" sz="1200" i="1" dirty="0">
                <a:solidFill>
                  <a:srgbClr val="000000"/>
                </a:solidFill>
              </a:rPr>
              <a:t>Illuminazione pubblica</a:t>
            </a:r>
          </a:p>
        </p:txBody>
      </p:sp>
      <p:sp>
        <p:nvSpPr>
          <p:cNvPr id="273" name="CasellaDiTesto 272"/>
          <p:cNvSpPr txBox="1"/>
          <p:nvPr/>
        </p:nvSpPr>
        <p:spPr>
          <a:xfrm>
            <a:off x="3421142" y="5726017"/>
            <a:ext cx="1779721" cy="267849"/>
          </a:xfrm>
          <a:prstGeom prst="rect">
            <a:avLst/>
          </a:prstGeom>
        </p:spPr>
        <p:txBody>
          <a:bodyPr vert="horz" wrap="square" lIns="0" tIns="0" rIns="0" bIns="0" rtlCol="0">
            <a:noAutofit/>
          </a:bodyPr>
          <a:lstStyle/>
          <a:p>
            <a:pPr defTabSz="871014"/>
            <a:r>
              <a:rPr lang="it-IT" sz="1200" i="1" dirty="0">
                <a:solidFill>
                  <a:srgbClr val="000000"/>
                </a:solidFill>
              </a:rPr>
              <a:t>Servizio Idrico </a:t>
            </a:r>
            <a:r>
              <a:rPr lang="it-IT" sz="1200" i="1" dirty="0" err="1">
                <a:solidFill>
                  <a:srgbClr val="000000"/>
                </a:solidFill>
              </a:rPr>
              <a:t>Intergato</a:t>
            </a:r>
            <a:endParaRPr lang="it-IT" sz="1200" i="1" dirty="0">
              <a:solidFill>
                <a:srgbClr val="000000"/>
              </a:solidFill>
            </a:endParaRPr>
          </a:p>
        </p:txBody>
      </p:sp>
      <p:sp>
        <p:nvSpPr>
          <p:cNvPr id="274" name="CasellaDiTesto 273"/>
          <p:cNvSpPr txBox="1"/>
          <p:nvPr/>
        </p:nvSpPr>
        <p:spPr>
          <a:xfrm>
            <a:off x="3421142" y="6133384"/>
            <a:ext cx="1779721" cy="262748"/>
          </a:xfrm>
          <a:prstGeom prst="rect">
            <a:avLst/>
          </a:prstGeom>
        </p:spPr>
        <p:txBody>
          <a:bodyPr vert="horz" wrap="square" lIns="0" tIns="0" rIns="0" bIns="0" rtlCol="0">
            <a:noAutofit/>
          </a:bodyPr>
          <a:lstStyle/>
          <a:p>
            <a:pPr defTabSz="871014"/>
            <a:r>
              <a:rPr lang="it-IT" sz="1200" i="1" dirty="0">
                <a:solidFill>
                  <a:srgbClr val="000000"/>
                </a:solidFill>
              </a:rPr>
              <a:t>Colonnine ricarica e-</a:t>
            </a:r>
            <a:r>
              <a:rPr lang="it-IT" sz="1200" i="1" dirty="0" err="1">
                <a:solidFill>
                  <a:srgbClr val="000000"/>
                </a:solidFill>
              </a:rPr>
              <a:t>Moving</a:t>
            </a:r>
            <a:endParaRPr lang="it-IT" sz="1200" i="1" dirty="0">
              <a:solidFill>
                <a:srgbClr val="000000"/>
              </a:solidFill>
            </a:endParaRPr>
          </a:p>
        </p:txBody>
      </p:sp>
      <p:grpSp>
        <p:nvGrpSpPr>
          <p:cNvPr id="6" name="Gruppo 5"/>
          <p:cNvGrpSpPr/>
          <p:nvPr/>
        </p:nvGrpSpPr>
        <p:grpSpPr>
          <a:xfrm>
            <a:off x="9187784" y="307141"/>
            <a:ext cx="2373627" cy="2080732"/>
            <a:chOff x="18374773" y="394091"/>
            <a:chExt cx="4747254" cy="4161464"/>
          </a:xfrm>
        </p:grpSpPr>
        <p:sp>
          <p:nvSpPr>
            <p:cNvPr id="246" name="CasellaDiTesto 245">
              <a:extLst>
                <a:ext uri="{FF2B5EF4-FFF2-40B4-BE49-F238E27FC236}">
                  <a16:creationId xmlns="" xmlns:a16="http://schemas.microsoft.com/office/drawing/2014/main" id="{9FF1AA75-5B3B-6D40-A280-1FE042E73BAE}"/>
                </a:ext>
              </a:extLst>
            </p:cNvPr>
            <p:cNvSpPr txBox="1"/>
            <p:nvPr/>
          </p:nvSpPr>
          <p:spPr>
            <a:xfrm>
              <a:off x="20671867" y="1124029"/>
              <a:ext cx="1614480" cy="861774"/>
            </a:xfrm>
            <a:prstGeom prst="rect">
              <a:avLst/>
            </a:prstGeom>
            <a:noFill/>
          </p:spPr>
          <p:txBody>
            <a:bodyPr wrap="square" rtlCol="0">
              <a:spAutoFit/>
            </a:bodyPr>
            <a:lstStyle/>
            <a:p>
              <a:pPr defTabSz="609555"/>
              <a:r>
                <a:rPr lang="it-IT" sz="2200" dirty="0">
                  <a:solidFill>
                    <a:srgbClr val="474746"/>
                  </a:solidFill>
                  <a:ea typeface="Segoe UI" panose="020B0502040204020203" pitchFamily="34" charset="0"/>
                  <a:cs typeface="Segoe UI" panose="020B0502040204020203" pitchFamily="34" charset="0"/>
                </a:rPr>
                <a:t>738</a:t>
              </a:r>
            </a:p>
          </p:txBody>
        </p:sp>
        <p:sp>
          <p:nvSpPr>
            <p:cNvPr id="248" name="CasellaDiTesto 247">
              <a:extLst>
                <a:ext uri="{FF2B5EF4-FFF2-40B4-BE49-F238E27FC236}">
                  <a16:creationId xmlns="" xmlns:a16="http://schemas.microsoft.com/office/drawing/2014/main" id="{AC95221A-0ED2-1E40-A697-354DB1A015FC}"/>
                </a:ext>
              </a:extLst>
            </p:cNvPr>
            <p:cNvSpPr txBox="1"/>
            <p:nvPr/>
          </p:nvSpPr>
          <p:spPr>
            <a:xfrm>
              <a:off x="20686953" y="412963"/>
              <a:ext cx="2079300" cy="332398"/>
            </a:xfrm>
            <a:prstGeom prst="rect">
              <a:avLst/>
            </a:prstGeom>
            <a:noFill/>
          </p:spPr>
          <p:txBody>
            <a:bodyPr wrap="square" rtlCol="0">
              <a:spAutoFit/>
            </a:bodyPr>
            <a:lstStyle/>
            <a:p>
              <a:pPr defTabSz="609555">
                <a:lnSpc>
                  <a:spcPct val="80000"/>
                </a:lnSpc>
              </a:pPr>
              <a:r>
                <a:rPr lang="it-IT" sz="600" b="1" dirty="0">
                  <a:solidFill>
                    <a:srgbClr val="474746"/>
                  </a:solidFill>
                  <a:ea typeface="Segoe UI" panose="020B0502040204020203" pitchFamily="34" charset="0"/>
                  <a:cs typeface="Segoe UI" panose="020B0502040204020203" pitchFamily="34" charset="0"/>
                </a:rPr>
                <a:t>Investimenti</a:t>
              </a:r>
            </a:p>
          </p:txBody>
        </p:sp>
        <p:cxnSp>
          <p:nvCxnSpPr>
            <p:cNvPr id="249" name="Connettore 1 248"/>
            <p:cNvCxnSpPr/>
            <p:nvPr/>
          </p:nvCxnSpPr>
          <p:spPr>
            <a:xfrm>
              <a:off x="20776553" y="1151776"/>
              <a:ext cx="1462368"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250" name="Immagine 249" descr="Immagine che contiene disegnando&#10;&#10;Descrizione generata automaticamente">
              <a:extLst>
                <a:ext uri="{FF2B5EF4-FFF2-40B4-BE49-F238E27FC236}">
                  <a16:creationId xmlns="" xmlns:a16="http://schemas.microsoft.com/office/drawing/2014/main" id="{63BA4702-44C4-A845-9C1F-80AF4E43FAA9}"/>
                </a:ext>
              </a:extLst>
            </p:cNvPr>
            <p:cNvPicPr>
              <a:picLocks noChangeAspect="1"/>
            </p:cNvPicPr>
            <p:nvPr/>
          </p:nvPicPr>
          <p:blipFill>
            <a:blip r:embed="rId9">
              <a:duotone>
                <a:prstClr val="black"/>
                <a:schemeClr val="tx2">
                  <a:tint val="45000"/>
                  <a:satMod val="400000"/>
                </a:schemeClr>
              </a:duotone>
              <a:extLst>
                <a:ext uri="{BEBA8EAE-BF5A-486C-A8C5-ECC9F3942E4B}">
                  <a14:imgProps xmlns:a14="http://schemas.microsoft.com/office/drawing/2010/main">
                    <a14:imgLayer r:embed="rId10">
                      <a14:imgEffect>
                        <a14:brightnessContrast bright="-40000" contrast="-40000"/>
                      </a14:imgEffect>
                    </a14:imgLayer>
                  </a14:imgProps>
                </a:ext>
              </a:extLst>
            </a:blip>
            <a:stretch>
              <a:fillRect/>
            </a:stretch>
          </p:blipFill>
          <p:spPr>
            <a:xfrm>
              <a:off x="20741103" y="644333"/>
              <a:ext cx="543759" cy="543759"/>
            </a:xfrm>
            <a:prstGeom prst="rect">
              <a:avLst/>
            </a:prstGeom>
            <a:ln>
              <a:noFill/>
            </a:ln>
          </p:spPr>
        </p:pic>
        <p:sp>
          <p:nvSpPr>
            <p:cNvPr id="251" name="CasellaDiTesto 250">
              <a:extLst>
                <a:ext uri="{FF2B5EF4-FFF2-40B4-BE49-F238E27FC236}">
                  <a16:creationId xmlns="" xmlns:a16="http://schemas.microsoft.com/office/drawing/2014/main" id="{DF895F04-3735-7741-843B-9E639CA772B4}"/>
                </a:ext>
              </a:extLst>
            </p:cNvPr>
            <p:cNvSpPr txBox="1"/>
            <p:nvPr/>
          </p:nvSpPr>
          <p:spPr>
            <a:xfrm>
              <a:off x="20682433" y="1817107"/>
              <a:ext cx="1811712" cy="369332"/>
            </a:xfrm>
            <a:prstGeom prst="rect">
              <a:avLst/>
            </a:prstGeom>
            <a:noFill/>
          </p:spPr>
          <p:txBody>
            <a:bodyPr wrap="square" rtlCol="0">
              <a:spAutoFit/>
            </a:bodyPr>
            <a:lstStyle/>
            <a:p>
              <a:pPr defTabSz="609555"/>
              <a:r>
                <a:rPr lang="it-IT" sz="600" dirty="0">
                  <a:solidFill>
                    <a:srgbClr val="474746"/>
                  </a:solidFill>
                  <a:ea typeface="Segoe UI" panose="020B0502040204020203" pitchFamily="34" charset="0"/>
                  <a:cs typeface="Segoe UI" panose="020B0502040204020203" pitchFamily="34" charset="0"/>
                </a:rPr>
                <a:t>milioni di euro</a:t>
              </a:r>
            </a:p>
          </p:txBody>
        </p:sp>
        <p:sp>
          <p:nvSpPr>
            <p:cNvPr id="252" name="CasellaDiTesto 251">
              <a:extLst>
                <a:ext uri="{FF2B5EF4-FFF2-40B4-BE49-F238E27FC236}">
                  <a16:creationId xmlns="" xmlns:a16="http://schemas.microsoft.com/office/drawing/2014/main" id="{9FF1AA75-5B3B-6D40-A280-1FE042E73BAE}"/>
                </a:ext>
              </a:extLst>
            </p:cNvPr>
            <p:cNvSpPr txBox="1"/>
            <p:nvPr/>
          </p:nvSpPr>
          <p:spPr>
            <a:xfrm>
              <a:off x="18413593" y="1117421"/>
              <a:ext cx="1740118" cy="861774"/>
            </a:xfrm>
            <a:prstGeom prst="rect">
              <a:avLst/>
            </a:prstGeom>
            <a:noFill/>
          </p:spPr>
          <p:txBody>
            <a:bodyPr wrap="square" rtlCol="0">
              <a:spAutoFit/>
            </a:bodyPr>
            <a:lstStyle/>
            <a:p>
              <a:pPr defTabSz="609555"/>
              <a:r>
                <a:rPr lang="it-IT" sz="2200" dirty="0">
                  <a:solidFill>
                    <a:srgbClr val="474746"/>
                  </a:solidFill>
                  <a:ea typeface="Segoe UI" panose="020B0502040204020203" pitchFamily="34" charset="0"/>
                  <a:cs typeface="Segoe UI" panose="020B0502040204020203" pitchFamily="34" charset="0"/>
                </a:rPr>
                <a:t>1.853</a:t>
              </a:r>
            </a:p>
          </p:txBody>
        </p:sp>
        <p:sp>
          <p:nvSpPr>
            <p:cNvPr id="254" name="CasellaDiTesto 253">
              <a:extLst>
                <a:ext uri="{FF2B5EF4-FFF2-40B4-BE49-F238E27FC236}">
                  <a16:creationId xmlns="" xmlns:a16="http://schemas.microsoft.com/office/drawing/2014/main" id="{AC95221A-0ED2-1E40-A697-354DB1A015FC}"/>
                </a:ext>
              </a:extLst>
            </p:cNvPr>
            <p:cNvSpPr txBox="1"/>
            <p:nvPr/>
          </p:nvSpPr>
          <p:spPr>
            <a:xfrm>
              <a:off x="18428253" y="394091"/>
              <a:ext cx="1876388" cy="332398"/>
            </a:xfrm>
            <a:prstGeom prst="rect">
              <a:avLst/>
            </a:prstGeom>
            <a:noFill/>
          </p:spPr>
          <p:txBody>
            <a:bodyPr wrap="square" rtlCol="0">
              <a:spAutoFit/>
            </a:bodyPr>
            <a:lstStyle/>
            <a:p>
              <a:pPr defTabSz="609555">
                <a:lnSpc>
                  <a:spcPct val="80000"/>
                </a:lnSpc>
              </a:pPr>
              <a:r>
                <a:rPr lang="it-IT" sz="600" b="1" dirty="0">
                  <a:solidFill>
                    <a:srgbClr val="474746"/>
                  </a:solidFill>
                  <a:ea typeface="Segoe UI" panose="020B0502040204020203" pitchFamily="34" charset="0"/>
                  <a:cs typeface="Segoe UI" panose="020B0502040204020203" pitchFamily="34" charset="0"/>
                </a:rPr>
                <a:t>Ricchezza distribuita</a:t>
              </a:r>
            </a:p>
          </p:txBody>
        </p:sp>
        <p:grpSp>
          <p:nvGrpSpPr>
            <p:cNvPr id="255" name="Elemento grafico 182">
              <a:extLst>
                <a:ext uri="{FF2B5EF4-FFF2-40B4-BE49-F238E27FC236}">
                  <a16:creationId xmlns="" xmlns:a16="http://schemas.microsoft.com/office/drawing/2014/main" id="{BE7A88E4-C137-764A-9F16-4AEA6183D0F0}"/>
                </a:ext>
              </a:extLst>
            </p:cNvPr>
            <p:cNvGrpSpPr/>
            <p:nvPr/>
          </p:nvGrpSpPr>
          <p:grpSpPr>
            <a:xfrm>
              <a:off x="18401491" y="668910"/>
              <a:ext cx="542280" cy="440602"/>
              <a:chOff x="5892800" y="3263900"/>
              <a:chExt cx="406400" cy="330200"/>
            </a:xfrm>
            <a:solidFill>
              <a:schemeClr val="tx2"/>
            </a:solidFill>
          </p:grpSpPr>
          <p:grpSp>
            <p:nvGrpSpPr>
              <p:cNvPr id="295" name="Elemento grafico 182">
                <a:extLst>
                  <a:ext uri="{FF2B5EF4-FFF2-40B4-BE49-F238E27FC236}">
                    <a16:creationId xmlns="" xmlns:a16="http://schemas.microsoft.com/office/drawing/2014/main" id="{C0E01F45-4AAC-6B49-B0D7-2F7058621131}"/>
                  </a:ext>
                </a:extLst>
              </p:cNvPr>
              <p:cNvGrpSpPr/>
              <p:nvPr/>
            </p:nvGrpSpPr>
            <p:grpSpPr>
              <a:xfrm>
                <a:off x="5934385" y="3273033"/>
                <a:ext cx="300546" cy="315406"/>
                <a:chOff x="5934385" y="3273033"/>
                <a:chExt cx="300546" cy="315406"/>
              </a:xfrm>
              <a:grpFill/>
            </p:grpSpPr>
            <p:sp>
              <p:nvSpPr>
                <p:cNvPr id="297" name="Figura a mano libera 296">
                  <a:extLst>
                    <a:ext uri="{FF2B5EF4-FFF2-40B4-BE49-F238E27FC236}">
                      <a16:creationId xmlns="" xmlns:a16="http://schemas.microsoft.com/office/drawing/2014/main" id="{3CC508DE-B8FB-5747-B611-00B7409F9C52}"/>
                    </a:ext>
                  </a:extLst>
                </p:cNvPr>
                <p:cNvSpPr/>
                <p:nvPr/>
              </p:nvSpPr>
              <p:spPr>
                <a:xfrm>
                  <a:off x="5934385" y="3487492"/>
                  <a:ext cx="219503" cy="68870"/>
                </a:xfrm>
                <a:custGeom>
                  <a:avLst/>
                  <a:gdLst>
                    <a:gd name="connsiteX0" fmla="*/ 8506 w 219503"/>
                    <a:gd name="connsiteY0" fmla="*/ 68870 h 68870"/>
                    <a:gd name="connsiteX1" fmla="*/ 0 w 219503"/>
                    <a:gd name="connsiteY1" fmla="*/ 62266 h 68870"/>
                    <a:gd name="connsiteX2" fmla="*/ 37805 w 219503"/>
                    <a:gd name="connsiteY2" fmla="*/ 17925 h 68870"/>
                    <a:gd name="connsiteX3" fmla="*/ 81280 w 219503"/>
                    <a:gd name="connsiteY3" fmla="*/ 0 h 68870"/>
                    <a:gd name="connsiteX4" fmla="*/ 81280 w 219503"/>
                    <a:gd name="connsiteY4" fmla="*/ 0 h 68870"/>
                    <a:gd name="connsiteX5" fmla="*/ 129481 w 219503"/>
                    <a:gd name="connsiteY5" fmla="*/ 5661 h 68870"/>
                    <a:gd name="connsiteX6" fmla="*/ 193749 w 219503"/>
                    <a:gd name="connsiteY6" fmla="*/ 4717 h 68870"/>
                    <a:gd name="connsiteX7" fmla="*/ 215487 w 219503"/>
                    <a:gd name="connsiteY7" fmla="*/ 16982 h 68870"/>
                    <a:gd name="connsiteX8" fmla="*/ 216432 w 219503"/>
                    <a:gd name="connsiteY8" fmla="*/ 17925 h 68870"/>
                    <a:gd name="connsiteX9" fmla="*/ 217377 w 219503"/>
                    <a:gd name="connsiteY9" fmla="*/ 18869 h 68870"/>
                    <a:gd name="connsiteX10" fmla="*/ 214541 w 219503"/>
                    <a:gd name="connsiteY10" fmla="*/ 40567 h 68870"/>
                    <a:gd name="connsiteX11" fmla="*/ 185243 w 219503"/>
                    <a:gd name="connsiteY11" fmla="*/ 50002 h 68870"/>
                    <a:gd name="connsiteX12" fmla="*/ 170121 w 219503"/>
                    <a:gd name="connsiteY12" fmla="*/ 52832 h 68870"/>
                    <a:gd name="connsiteX13" fmla="*/ 150273 w 219503"/>
                    <a:gd name="connsiteY13" fmla="*/ 53775 h 68870"/>
                    <a:gd name="connsiteX14" fmla="*/ 114359 w 219503"/>
                    <a:gd name="connsiteY14" fmla="*/ 58493 h 68870"/>
                    <a:gd name="connsiteX15" fmla="*/ 108688 w 219503"/>
                    <a:gd name="connsiteY15" fmla="*/ 49058 h 68870"/>
                    <a:gd name="connsiteX16" fmla="*/ 151219 w 219503"/>
                    <a:gd name="connsiteY16" fmla="*/ 42454 h 68870"/>
                    <a:gd name="connsiteX17" fmla="*/ 167286 w 219503"/>
                    <a:gd name="connsiteY17" fmla="*/ 42454 h 68870"/>
                    <a:gd name="connsiteX18" fmla="*/ 183353 w 219503"/>
                    <a:gd name="connsiteY18" fmla="*/ 39624 h 68870"/>
                    <a:gd name="connsiteX19" fmla="*/ 207926 w 219503"/>
                    <a:gd name="connsiteY19" fmla="*/ 33020 h 68870"/>
                    <a:gd name="connsiteX20" fmla="*/ 207926 w 219503"/>
                    <a:gd name="connsiteY20" fmla="*/ 25473 h 68870"/>
                    <a:gd name="connsiteX21" fmla="*/ 190913 w 219503"/>
                    <a:gd name="connsiteY21" fmla="*/ 16038 h 68870"/>
                    <a:gd name="connsiteX22" fmla="*/ 130426 w 219503"/>
                    <a:gd name="connsiteY22" fmla="*/ 16982 h 68870"/>
                    <a:gd name="connsiteX23" fmla="*/ 129481 w 219503"/>
                    <a:gd name="connsiteY23" fmla="*/ 16982 h 68870"/>
                    <a:gd name="connsiteX24" fmla="*/ 128536 w 219503"/>
                    <a:gd name="connsiteY24" fmla="*/ 16982 h 68870"/>
                    <a:gd name="connsiteX25" fmla="*/ 81280 w 219503"/>
                    <a:gd name="connsiteY25" fmla="*/ 11321 h 68870"/>
                    <a:gd name="connsiteX26" fmla="*/ 81280 w 219503"/>
                    <a:gd name="connsiteY26" fmla="*/ 11321 h 68870"/>
                    <a:gd name="connsiteX27" fmla="*/ 46311 w 219503"/>
                    <a:gd name="connsiteY27" fmla="*/ 25473 h 68870"/>
                    <a:gd name="connsiteX28" fmla="*/ 8506 w 219503"/>
                    <a:gd name="connsiteY28" fmla="*/ 68870 h 68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9503" h="68870">
                      <a:moveTo>
                        <a:pt x="8506" y="68870"/>
                      </a:moveTo>
                      <a:lnTo>
                        <a:pt x="0" y="62266"/>
                      </a:lnTo>
                      <a:lnTo>
                        <a:pt x="37805" y="17925"/>
                      </a:lnTo>
                      <a:cubicBezTo>
                        <a:pt x="45366" y="9434"/>
                        <a:pt x="68048" y="0"/>
                        <a:pt x="81280" y="0"/>
                      </a:cubicBezTo>
                      <a:cubicBezTo>
                        <a:pt x="81280" y="0"/>
                        <a:pt x="81280" y="0"/>
                        <a:pt x="81280" y="0"/>
                      </a:cubicBezTo>
                      <a:cubicBezTo>
                        <a:pt x="92621" y="0"/>
                        <a:pt x="123810" y="4717"/>
                        <a:pt x="129481" y="5661"/>
                      </a:cubicBezTo>
                      <a:cubicBezTo>
                        <a:pt x="137042" y="4717"/>
                        <a:pt x="179572" y="943"/>
                        <a:pt x="193749" y="4717"/>
                      </a:cubicBezTo>
                      <a:cubicBezTo>
                        <a:pt x="202255" y="7547"/>
                        <a:pt x="213596" y="16038"/>
                        <a:pt x="215487" y="16982"/>
                      </a:cubicBezTo>
                      <a:lnTo>
                        <a:pt x="216432" y="17925"/>
                      </a:lnTo>
                      <a:lnTo>
                        <a:pt x="217377" y="18869"/>
                      </a:lnTo>
                      <a:cubicBezTo>
                        <a:pt x="219267" y="23586"/>
                        <a:pt x="222102" y="33963"/>
                        <a:pt x="214541" y="40567"/>
                      </a:cubicBezTo>
                      <a:cubicBezTo>
                        <a:pt x="208871" y="45285"/>
                        <a:pt x="197529" y="47171"/>
                        <a:pt x="185243" y="50002"/>
                      </a:cubicBezTo>
                      <a:cubicBezTo>
                        <a:pt x="179572" y="50945"/>
                        <a:pt x="174847" y="51889"/>
                        <a:pt x="170121" y="52832"/>
                      </a:cubicBezTo>
                      <a:cubicBezTo>
                        <a:pt x="164450" y="54719"/>
                        <a:pt x="157834" y="53775"/>
                        <a:pt x="150273" y="53775"/>
                      </a:cubicBezTo>
                      <a:cubicBezTo>
                        <a:pt x="138932" y="52832"/>
                        <a:pt x="124755" y="51889"/>
                        <a:pt x="114359" y="58493"/>
                      </a:cubicBezTo>
                      <a:lnTo>
                        <a:pt x="108688" y="49058"/>
                      </a:lnTo>
                      <a:cubicBezTo>
                        <a:pt x="122865" y="40567"/>
                        <a:pt x="138932" y="41511"/>
                        <a:pt x="151219" y="42454"/>
                      </a:cubicBezTo>
                      <a:cubicBezTo>
                        <a:pt x="157834" y="42454"/>
                        <a:pt x="163505" y="43398"/>
                        <a:pt x="167286" y="42454"/>
                      </a:cubicBezTo>
                      <a:cubicBezTo>
                        <a:pt x="172011" y="41511"/>
                        <a:pt x="177682" y="40567"/>
                        <a:pt x="183353" y="39624"/>
                      </a:cubicBezTo>
                      <a:cubicBezTo>
                        <a:pt x="192804" y="37737"/>
                        <a:pt x="204145" y="35850"/>
                        <a:pt x="207926" y="33020"/>
                      </a:cubicBezTo>
                      <a:cubicBezTo>
                        <a:pt x="209816" y="31133"/>
                        <a:pt x="208871" y="27359"/>
                        <a:pt x="207926" y="25473"/>
                      </a:cubicBezTo>
                      <a:cubicBezTo>
                        <a:pt x="204145" y="22642"/>
                        <a:pt x="196584" y="17925"/>
                        <a:pt x="190913" y="16038"/>
                      </a:cubicBezTo>
                      <a:cubicBezTo>
                        <a:pt x="180517" y="13208"/>
                        <a:pt x="143658" y="16038"/>
                        <a:pt x="130426" y="16982"/>
                      </a:cubicBezTo>
                      <a:lnTo>
                        <a:pt x="129481" y="16982"/>
                      </a:lnTo>
                      <a:lnTo>
                        <a:pt x="128536" y="16982"/>
                      </a:lnTo>
                      <a:cubicBezTo>
                        <a:pt x="128536" y="16982"/>
                        <a:pt x="92621" y="11321"/>
                        <a:pt x="81280" y="11321"/>
                      </a:cubicBezTo>
                      <a:cubicBezTo>
                        <a:pt x="81280" y="11321"/>
                        <a:pt x="81280" y="11321"/>
                        <a:pt x="81280" y="11321"/>
                      </a:cubicBezTo>
                      <a:cubicBezTo>
                        <a:pt x="70884" y="11321"/>
                        <a:pt x="51036" y="19812"/>
                        <a:pt x="46311" y="25473"/>
                      </a:cubicBezTo>
                      <a:lnTo>
                        <a:pt x="8506" y="68870"/>
                      </a:lnTo>
                      <a:close/>
                    </a:path>
                  </a:pathLst>
                </a:custGeom>
                <a:grpFill/>
                <a:ln w="9303" cap="flat">
                  <a:noFill/>
                  <a:prstDash val="solid"/>
                  <a:miter/>
                </a:ln>
              </p:spPr>
              <p:txBody>
                <a:bodyPr rtlCol="0" anchor="ctr"/>
                <a:lstStyle/>
                <a:p>
                  <a:pPr defTabSz="609555"/>
                  <a:endParaRPr lang="it-IT" sz="1200">
                    <a:solidFill>
                      <a:srgbClr val="474746"/>
                    </a:solidFill>
                    <a:ea typeface="Segoe UI" panose="020B0502040204020203" pitchFamily="34" charset="0"/>
                    <a:cs typeface="Segoe UI" panose="020B0502040204020203" pitchFamily="34" charset="0"/>
                  </a:endParaRPr>
                </a:p>
              </p:txBody>
            </p:sp>
            <p:sp>
              <p:nvSpPr>
                <p:cNvPr id="298" name="Figura a mano libera 297">
                  <a:extLst>
                    <a:ext uri="{FF2B5EF4-FFF2-40B4-BE49-F238E27FC236}">
                      <a16:creationId xmlns="" xmlns:a16="http://schemas.microsoft.com/office/drawing/2014/main" id="{487EAE0F-5504-A447-A0BB-FB6FECAB0411}"/>
                    </a:ext>
                  </a:extLst>
                </p:cNvPr>
                <p:cNvSpPr/>
                <p:nvPr/>
              </p:nvSpPr>
              <p:spPr>
                <a:xfrm>
                  <a:off x="6008104" y="3470459"/>
                  <a:ext cx="226827" cy="110432"/>
                </a:xfrm>
                <a:custGeom>
                  <a:avLst/>
                  <a:gdLst>
                    <a:gd name="connsiteX0" fmla="*/ 4726 w 226827"/>
                    <a:gd name="connsiteY0" fmla="*/ 110433 h 110432"/>
                    <a:gd name="connsiteX1" fmla="*/ 0 w 226827"/>
                    <a:gd name="connsiteY1" fmla="*/ 100999 h 110432"/>
                    <a:gd name="connsiteX2" fmla="*/ 23628 w 226827"/>
                    <a:gd name="connsiteY2" fmla="*/ 93451 h 110432"/>
                    <a:gd name="connsiteX3" fmla="*/ 76554 w 226827"/>
                    <a:gd name="connsiteY3" fmla="*/ 93451 h 110432"/>
                    <a:gd name="connsiteX4" fmla="*/ 95457 w 226827"/>
                    <a:gd name="connsiteY4" fmla="*/ 92508 h 110432"/>
                    <a:gd name="connsiteX5" fmla="*/ 182407 w 226827"/>
                    <a:gd name="connsiteY5" fmla="*/ 39676 h 110432"/>
                    <a:gd name="connsiteX6" fmla="*/ 212651 w 226827"/>
                    <a:gd name="connsiteY6" fmla="*/ 13260 h 110432"/>
                    <a:gd name="connsiteX7" fmla="*/ 198474 w 226827"/>
                    <a:gd name="connsiteY7" fmla="*/ 10429 h 110432"/>
                    <a:gd name="connsiteX8" fmla="*/ 149328 w 226827"/>
                    <a:gd name="connsiteY8" fmla="*/ 35902 h 110432"/>
                    <a:gd name="connsiteX9" fmla="*/ 142713 w 226827"/>
                    <a:gd name="connsiteY9" fmla="*/ 27411 h 110432"/>
                    <a:gd name="connsiteX10" fmla="*/ 197529 w 226827"/>
                    <a:gd name="connsiteY10" fmla="*/ 52 h 110432"/>
                    <a:gd name="connsiteX11" fmla="*/ 224938 w 226827"/>
                    <a:gd name="connsiteY11" fmla="*/ 11373 h 110432"/>
                    <a:gd name="connsiteX12" fmla="*/ 226828 w 226827"/>
                    <a:gd name="connsiteY12" fmla="*/ 15147 h 110432"/>
                    <a:gd name="connsiteX13" fmla="*/ 223993 w 226827"/>
                    <a:gd name="connsiteY13" fmla="*/ 17977 h 110432"/>
                    <a:gd name="connsiteX14" fmla="*/ 189968 w 226827"/>
                    <a:gd name="connsiteY14" fmla="*/ 48167 h 110432"/>
                    <a:gd name="connsiteX15" fmla="*/ 99237 w 226827"/>
                    <a:gd name="connsiteY15" fmla="*/ 102885 h 110432"/>
                    <a:gd name="connsiteX16" fmla="*/ 98292 w 226827"/>
                    <a:gd name="connsiteY16" fmla="*/ 103829 h 110432"/>
                    <a:gd name="connsiteX17" fmla="*/ 75609 w 226827"/>
                    <a:gd name="connsiteY17" fmla="*/ 105716 h 110432"/>
                    <a:gd name="connsiteX18" fmla="*/ 75609 w 226827"/>
                    <a:gd name="connsiteY18" fmla="*/ 105716 h 110432"/>
                    <a:gd name="connsiteX19" fmla="*/ 24573 w 226827"/>
                    <a:gd name="connsiteY19" fmla="*/ 105716 h 110432"/>
                    <a:gd name="connsiteX20" fmla="*/ 4726 w 226827"/>
                    <a:gd name="connsiteY20" fmla="*/ 110433 h 110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6827" h="110432">
                      <a:moveTo>
                        <a:pt x="4726" y="110433"/>
                      </a:moveTo>
                      <a:lnTo>
                        <a:pt x="0" y="100999"/>
                      </a:lnTo>
                      <a:cubicBezTo>
                        <a:pt x="9451" y="96281"/>
                        <a:pt x="17012" y="94395"/>
                        <a:pt x="23628" y="93451"/>
                      </a:cubicBezTo>
                      <a:cubicBezTo>
                        <a:pt x="34969" y="91564"/>
                        <a:pt x="72774" y="93451"/>
                        <a:pt x="76554" y="93451"/>
                      </a:cubicBezTo>
                      <a:lnTo>
                        <a:pt x="95457" y="92508"/>
                      </a:lnTo>
                      <a:cubicBezTo>
                        <a:pt x="127591" y="74583"/>
                        <a:pt x="175792" y="46280"/>
                        <a:pt x="182407" y="39676"/>
                      </a:cubicBezTo>
                      <a:cubicBezTo>
                        <a:pt x="189968" y="32128"/>
                        <a:pt x="205090" y="18920"/>
                        <a:pt x="212651" y="13260"/>
                      </a:cubicBezTo>
                      <a:cubicBezTo>
                        <a:pt x="209816" y="11373"/>
                        <a:pt x="206035" y="10429"/>
                        <a:pt x="198474" y="10429"/>
                      </a:cubicBezTo>
                      <a:cubicBezTo>
                        <a:pt x="185243" y="11373"/>
                        <a:pt x="158780" y="29298"/>
                        <a:pt x="149328" y="35902"/>
                      </a:cubicBezTo>
                      <a:lnTo>
                        <a:pt x="142713" y="27411"/>
                      </a:lnTo>
                      <a:cubicBezTo>
                        <a:pt x="146493" y="24581"/>
                        <a:pt x="178627" y="995"/>
                        <a:pt x="197529" y="52"/>
                      </a:cubicBezTo>
                      <a:cubicBezTo>
                        <a:pt x="219267" y="-892"/>
                        <a:pt x="224938" y="11373"/>
                        <a:pt x="224938" y="11373"/>
                      </a:cubicBezTo>
                      <a:lnTo>
                        <a:pt x="226828" y="15147"/>
                      </a:lnTo>
                      <a:lnTo>
                        <a:pt x="223993" y="17977"/>
                      </a:lnTo>
                      <a:cubicBezTo>
                        <a:pt x="223993" y="17977"/>
                        <a:pt x="199420" y="38732"/>
                        <a:pt x="189968" y="48167"/>
                      </a:cubicBezTo>
                      <a:cubicBezTo>
                        <a:pt x="179572" y="58544"/>
                        <a:pt x="107743" y="99112"/>
                        <a:pt x="99237" y="102885"/>
                      </a:cubicBezTo>
                      <a:lnTo>
                        <a:pt x="98292" y="103829"/>
                      </a:lnTo>
                      <a:lnTo>
                        <a:pt x="75609" y="105716"/>
                      </a:lnTo>
                      <a:lnTo>
                        <a:pt x="75609" y="105716"/>
                      </a:lnTo>
                      <a:cubicBezTo>
                        <a:pt x="75609" y="105716"/>
                        <a:pt x="34969" y="103829"/>
                        <a:pt x="24573" y="105716"/>
                      </a:cubicBezTo>
                      <a:cubicBezTo>
                        <a:pt x="19847" y="103829"/>
                        <a:pt x="12287" y="106659"/>
                        <a:pt x="4726" y="110433"/>
                      </a:cubicBezTo>
                      <a:close/>
                    </a:path>
                  </a:pathLst>
                </a:custGeom>
                <a:grpFill/>
                <a:ln w="9303" cap="flat">
                  <a:noFill/>
                  <a:prstDash val="solid"/>
                  <a:miter/>
                </a:ln>
              </p:spPr>
              <p:txBody>
                <a:bodyPr rtlCol="0" anchor="ctr"/>
                <a:lstStyle/>
                <a:p>
                  <a:pPr defTabSz="609555"/>
                  <a:endParaRPr lang="it-IT" sz="1200">
                    <a:solidFill>
                      <a:srgbClr val="474746"/>
                    </a:solidFill>
                    <a:ea typeface="Segoe UI" panose="020B0502040204020203" pitchFamily="34" charset="0"/>
                    <a:cs typeface="Segoe UI" panose="020B0502040204020203" pitchFamily="34" charset="0"/>
                  </a:endParaRPr>
                </a:p>
              </p:txBody>
            </p:sp>
            <p:sp>
              <p:nvSpPr>
                <p:cNvPr id="299" name="Figura a mano libera 298">
                  <a:extLst>
                    <a:ext uri="{FF2B5EF4-FFF2-40B4-BE49-F238E27FC236}">
                      <a16:creationId xmlns="" xmlns:a16="http://schemas.microsoft.com/office/drawing/2014/main" id="{BADC6EC4-1EFC-9E4D-9F8A-F7C2A553D254}"/>
                    </a:ext>
                  </a:extLst>
                </p:cNvPr>
                <p:cNvSpPr/>
                <p:nvPr/>
              </p:nvSpPr>
              <p:spPr>
                <a:xfrm>
                  <a:off x="5992037" y="3573344"/>
                  <a:ext cx="13231" cy="15094"/>
                </a:xfrm>
                <a:custGeom>
                  <a:avLst/>
                  <a:gdLst>
                    <a:gd name="connsiteX0" fmla="*/ 5671 w 13231"/>
                    <a:gd name="connsiteY0" fmla="*/ 15095 h 15094"/>
                    <a:gd name="connsiteX1" fmla="*/ 0 w 13231"/>
                    <a:gd name="connsiteY1" fmla="*/ 5661 h 15094"/>
                    <a:gd name="connsiteX2" fmla="*/ 2835 w 13231"/>
                    <a:gd name="connsiteY2" fmla="*/ 3774 h 15094"/>
                    <a:gd name="connsiteX3" fmla="*/ 8506 w 13231"/>
                    <a:gd name="connsiteY3" fmla="*/ 0 h 15094"/>
                    <a:gd name="connsiteX4" fmla="*/ 13232 w 13231"/>
                    <a:gd name="connsiteY4" fmla="*/ 9434 h 15094"/>
                    <a:gd name="connsiteX5" fmla="*/ 9451 w 13231"/>
                    <a:gd name="connsiteY5" fmla="*/ 12265 h 15094"/>
                    <a:gd name="connsiteX6" fmla="*/ 5671 w 13231"/>
                    <a:gd name="connsiteY6" fmla="*/ 15095 h 15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31" h="15094">
                      <a:moveTo>
                        <a:pt x="5671" y="15095"/>
                      </a:moveTo>
                      <a:lnTo>
                        <a:pt x="0" y="5661"/>
                      </a:lnTo>
                      <a:cubicBezTo>
                        <a:pt x="945" y="4717"/>
                        <a:pt x="1890" y="4717"/>
                        <a:pt x="2835" y="3774"/>
                      </a:cubicBezTo>
                      <a:cubicBezTo>
                        <a:pt x="4726" y="2830"/>
                        <a:pt x="6616" y="943"/>
                        <a:pt x="8506" y="0"/>
                      </a:cubicBezTo>
                      <a:lnTo>
                        <a:pt x="13232" y="9434"/>
                      </a:lnTo>
                      <a:cubicBezTo>
                        <a:pt x="12287" y="10378"/>
                        <a:pt x="10396" y="11321"/>
                        <a:pt x="9451" y="12265"/>
                      </a:cubicBezTo>
                      <a:cubicBezTo>
                        <a:pt x="8506" y="13208"/>
                        <a:pt x="7561" y="14151"/>
                        <a:pt x="5671" y="15095"/>
                      </a:cubicBezTo>
                      <a:close/>
                    </a:path>
                  </a:pathLst>
                </a:custGeom>
                <a:grpFill/>
                <a:ln w="9303" cap="flat">
                  <a:noFill/>
                  <a:prstDash val="solid"/>
                  <a:miter/>
                </a:ln>
              </p:spPr>
              <p:txBody>
                <a:bodyPr rtlCol="0" anchor="ctr"/>
                <a:lstStyle/>
                <a:p>
                  <a:pPr defTabSz="609555"/>
                  <a:endParaRPr lang="it-IT" sz="1200">
                    <a:solidFill>
                      <a:srgbClr val="474746"/>
                    </a:solidFill>
                    <a:ea typeface="Segoe UI" panose="020B0502040204020203" pitchFamily="34" charset="0"/>
                    <a:cs typeface="Segoe UI" panose="020B0502040204020203" pitchFamily="34" charset="0"/>
                  </a:endParaRPr>
                </a:p>
              </p:txBody>
            </p:sp>
            <p:sp>
              <p:nvSpPr>
                <p:cNvPr id="300" name="Figura a mano libera 299">
                  <a:extLst>
                    <a:ext uri="{FF2B5EF4-FFF2-40B4-BE49-F238E27FC236}">
                      <a16:creationId xmlns="" xmlns:a16="http://schemas.microsoft.com/office/drawing/2014/main" id="{7E849F5A-328D-AE4A-B835-734CE5896DD3}"/>
                    </a:ext>
                  </a:extLst>
                </p:cNvPr>
                <p:cNvSpPr/>
                <p:nvPr/>
              </p:nvSpPr>
              <p:spPr>
                <a:xfrm>
                  <a:off x="6069536" y="3273033"/>
                  <a:ext cx="75609" cy="39925"/>
                </a:xfrm>
                <a:custGeom>
                  <a:avLst/>
                  <a:gdLst>
                    <a:gd name="connsiteX0" fmla="*/ 64268 w 75609"/>
                    <a:gd name="connsiteY0" fmla="*/ 39925 h 39925"/>
                    <a:gd name="connsiteX1" fmla="*/ 54817 w 75609"/>
                    <a:gd name="connsiteY1" fmla="*/ 34265 h 39925"/>
                    <a:gd name="connsiteX2" fmla="*/ 63323 w 75609"/>
                    <a:gd name="connsiteY2" fmla="*/ 20113 h 39925"/>
                    <a:gd name="connsiteX3" fmla="*/ 12287 w 75609"/>
                    <a:gd name="connsiteY3" fmla="*/ 17283 h 39925"/>
                    <a:gd name="connsiteX4" fmla="*/ 17957 w 75609"/>
                    <a:gd name="connsiteY4" fmla="*/ 32378 h 39925"/>
                    <a:gd name="connsiteX5" fmla="*/ 7561 w 75609"/>
                    <a:gd name="connsiteY5" fmla="*/ 36151 h 39925"/>
                    <a:gd name="connsiteX6" fmla="*/ 945 w 75609"/>
                    <a:gd name="connsiteY6" fmla="*/ 17283 h 39925"/>
                    <a:gd name="connsiteX7" fmla="*/ 0 w 75609"/>
                    <a:gd name="connsiteY7" fmla="*/ 13509 h 39925"/>
                    <a:gd name="connsiteX8" fmla="*/ 2835 w 75609"/>
                    <a:gd name="connsiteY8" fmla="*/ 10679 h 39925"/>
                    <a:gd name="connsiteX9" fmla="*/ 24573 w 75609"/>
                    <a:gd name="connsiteY9" fmla="*/ 1245 h 39925"/>
                    <a:gd name="connsiteX10" fmla="*/ 72774 w 75609"/>
                    <a:gd name="connsiteY10" fmla="*/ 15396 h 39925"/>
                    <a:gd name="connsiteX11" fmla="*/ 75609 w 75609"/>
                    <a:gd name="connsiteY11" fmla="*/ 18226 h 39925"/>
                    <a:gd name="connsiteX12" fmla="*/ 73719 w 75609"/>
                    <a:gd name="connsiteY12" fmla="*/ 22000 h 39925"/>
                    <a:gd name="connsiteX13" fmla="*/ 64268 w 75609"/>
                    <a:gd name="connsiteY13" fmla="*/ 39925 h 3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5609" h="39925">
                      <a:moveTo>
                        <a:pt x="64268" y="39925"/>
                      </a:moveTo>
                      <a:lnTo>
                        <a:pt x="54817" y="34265"/>
                      </a:lnTo>
                      <a:cubicBezTo>
                        <a:pt x="58597" y="28604"/>
                        <a:pt x="61433" y="23887"/>
                        <a:pt x="63323" y="20113"/>
                      </a:cubicBezTo>
                      <a:cubicBezTo>
                        <a:pt x="40640" y="4075"/>
                        <a:pt x="19847" y="12566"/>
                        <a:pt x="12287" y="17283"/>
                      </a:cubicBezTo>
                      <a:cubicBezTo>
                        <a:pt x="13232" y="21057"/>
                        <a:pt x="16067" y="26717"/>
                        <a:pt x="17957" y="32378"/>
                      </a:cubicBezTo>
                      <a:lnTo>
                        <a:pt x="7561" y="36151"/>
                      </a:lnTo>
                      <a:cubicBezTo>
                        <a:pt x="4726" y="27661"/>
                        <a:pt x="945" y="17283"/>
                        <a:pt x="945" y="17283"/>
                      </a:cubicBezTo>
                      <a:lnTo>
                        <a:pt x="0" y="13509"/>
                      </a:lnTo>
                      <a:lnTo>
                        <a:pt x="2835" y="10679"/>
                      </a:lnTo>
                      <a:cubicBezTo>
                        <a:pt x="2835" y="10679"/>
                        <a:pt x="12287" y="4075"/>
                        <a:pt x="24573" y="1245"/>
                      </a:cubicBezTo>
                      <a:cubicBezTo>
                        <a:pt x="36860" y="-1586"/>
                        <a:pt x="54817" y="-642"/>
                        <a:pt x="72774" y="15396"/>
                      </a:cubicBezTo>
                      <a:lnTo>
                        <a:pt x="75609" y="18226"/>
                      </a:lnTo>
                      <a:lnTo>
                        <a:pt x="73719" y="22000"/>
                      </a:lnTo>
                      <a:cubicBezTo>
                        <a:pt x="72774" y="24830"/>
                        <a:pt x="68993" y="30491"/>
                        <a:pt x="64268" y="39925"/>
                      </a:cubicBezTo>
                      <a:close/>
                    </a:path>
                  </a:pathLst>
                </a:custGeom>
                <a:grpFill/>
                <a:ln w="9303" cap="flat">
                  <a:noFill/>
                  <a:prstDash val="solid"/>
                  <a:miter/>
                </a:ln>
              </p:spPr>
              <p:txBody>
                <a:bodyPr rtlCol="0" anchor="ctr"/>
                <a:lstStyle/>
                <a:p>
                  <a:pPr defTabSz="609555"/>
                  <a:endParaRPr lang="it-IT" sz="1200">
                    <a:solidFill>
                      <a:srgbClr val="474746"/>
                    </a:solidFill>
                    <a:ea typeface="Segoe UI" panose="020B0502040204020203" pitchFamily="34" charset="0"/>
                    <a:cs typeface="Segoe UI" panose="020B0502040204020203" pitchFamily="34" charset="0"/>
                  </a:endParaRPr>
                </a:p>
              </p:txBody>
            </p:sp>
            <p:sp>
              <p:nvSpPr>
                <p:cNvPr id="301" name="Figura a mano libera 300">
                  <a:extLst>
                    <a:ext uri="{FF2B5EF4-FFF2-40B4-BE49-F238E27FC236}">
                      <a16:creationId xmlns="" xmlns:a16="http://schemas.microsoft.com/office/drawing/2014/main" id="{D2D5BE16-22AB-3047-B1D0-7252D6011D1E}"/>
                    </a:ext>
                  </a:extLst>
                </p:cNvPr>
                <p:cNvSpPr/>
                <p:nvPr/>
              </p:nvSpPr>
              <p:spPr>
                <a:xfrm>
                  <a:off x="6048744" y="3289372"/>
                  <a:ext cx="43475" cy="67926"/>
                </a:xfrm>
                <a:custGeom>
                  <a:avLst/>
                  <a:gdLst>
                    <a:gd name="connsiteX0" fmla="*/ 34024 w 43475"/>
                    <a:gd name="connsiteY0" fmla="*/ 67927 h 67926"/>
                    <a:gd name="connsiteX1" fmla="*/ 0 w 43475"/>
                    <a:gd name="connsiteY1" fmla="*/ 21699 h 67926"/>
                    <a:gd name="connsiteX2" fmla="*/ 1890 w 43475"/>
                    <a:gd name="connsiteY2" fmla="*/ 18869 h 67926"/>
                    <a:gd name="connsiteX3" fmla="*/ 24573 w 43475"/>
                    <a:gd name="connsiteY3" fmla="*/ 0 h 67926"/>
                    <a:gd name="connsiteX4" fmla="*/ 27408 w 43475"/>
                    <a:gd name="connsiteY4" fmla="*/ 10378 h 67926"/>
                    <a:gd name="connsiteX5" fmla="*/ 13232 w 43475"/>
                    <a:gd name="connsiteY5" fmla="*/ 21699 h 67926"/>
                    <a:gd name="connsiteX6" fmla="*/ 43475 w 43475"/>
                    <a:gd name="connsiteY6" fmla="*/ 61323 h 67926"/>
                    <a:gd name="connsiteX7" fmla="*/ 34024 w 43475"/>
                    <a:gd name="connsiteY7" fmla="*/ 67927 h 67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475" h="67926">
                      <a:moveTo>
                        <a:pt x="34024" y="67927"/>
                      </a:moveTo>
                      <a:lnTo>
                        <a:pt x="0" y="21699"/>
                      </a:lnTo>
                      <a:lnTo>
                        <a:pt x="1890" y="18869"/>
                      </a:lnTo>
                      <a:cubicBezTo>
                        <a:pt x="1890" y="17925"/>
                        <a:pt x="11341" y="3774"/>
                        <a:pt x="24573" y="0"/>
                      </a:cubicBezTo>
                      <a:lnTo>
                        <a:pt x="27408" y="10378"/>
                      </a:lnTo>
                      <a:cubicBezTo>
                        <a:pt x="21738" y="12265"/>
                        <a:pt x="16067" y="17925"/>
                        <a:pt x="13232" y="21699"/>
                      </a:cubicBezTo>
                      <a:lnTo>
                        <a:pt x="43475" y="61323"/>
                      </a:lnTo>
                      <a:lnTo>
                        <a:pt x="34024" y="67927"/>
                      </a:lnTo>
                      <a:close/>
                    </a:path>
                  </a:pathLst>
                </a:custGeom>
                <a:grpFill/>
                <a:ln w="9303" cap="flat">
                  <a:noFill/>
                  <a:prstDash val="solid"/>
                  <a:miter/>
                </a:ln>
              </p:spPr>
              <p:txBody>
                <a:bodyPr rtlCol="0" anchor="ctr"/>
                <a:lstStyle/>
                <a:p>
                  <a:pPr defTabSz="609555"/>
                  <a:endParaRPr lang="it-IT" sz="1200">
                    <a:solidFill>
                      <a:srgbClr val="474746"/>
                    </a:solidFill>
                    <a:ea typeface="Segoe UI" panose="020B0502040204020203" pitchFamily="34" charset="0"/>
                    <a:cs typeface="Segoe UI" panose="020B0502040204020203" pitchFamily="34" charset="0"/>
                  </a:endParaRPr>
                </a:p>
              </p:txBody>
            </p:sp>
            <p:sp>
              <p:nvSpPr>
                <p:cNvPr id="302" name="Figura a mano libera 301">
                  <a:extLst>
                    <a:ext uri="{FF2B5EF4-FFF2-40B4-BE49-F238E27FC236}">
                      <a16:creationId xmlns="" xmlns:a16="http://schemas.microsoft.com/office/drawing/2014/main" id="{4967193B-8275-B14C-B39D-009AF86E7BB4}"/>
                    </a:ext>
                  </a:extLst>
                </p:cNvPr>
                <p:cNvSpPr/>
                <p:nvPr/>
              </p:nvSpPr>
              <p:spPr>
                <a:xfrm>
                  <a:off x="6113957" y="3293146"/>
                  <a:ext cx="46310" cy="65096"/>
                </a:xfrm>
                <a:custGeom>
                  <a:avLst/>
                  <a:gdLst>
                    <a:gd name="connsiteX0" fmla="*/ 8506 w 46310"/>
                    <a:gd name="connsiteY0" fmla="*/ 65097 h 65096"/>
                    <a:gd name="connsiteX1" fmla="*/ 0 w 46310"/>
                    <a:gd name="connsiteY1" fmla="*/ 57549 h 65096"/>
                    <a:gd name="connsiteX2" fmla="*/ 32134 w 46310"/>
                    <a:gd name="connsiteY2" fmla="*/ 20755 h 65096"/>
                    <a:gd name="connsiteX3" fmla="*/ 19847 w 46310"/>
                    <a:gd name="connsiteY3" fmla="*/ 10378 h 65096"/>
                    <a:gd name="connsiteX4" fmla="*/ 23628 w 46310"/>
                    <a:gd name="connsiteY4" fmla="*/ 0 h 65096"/>
                    <a:gd name="connsiteX5" fmla="*/ 44420 w 46310"/>
                    <a:gd name="connsiteY5" fmla="*/ 18869 h 65096"/>
                    <a:gd name="connsiteX6" fmla="*/ 46311 w 46310"/>
                    <a:gd name="connsiteY6" fmla="*/ 22642 h 65096"/>
                    <a:gd name="connsiteX7" fmla="*/ 8506 w 46310"/>
                    <a:gd name="connsiteY7" fmla="*/ 65097 h 65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10" h="65096">
                      <a:moveTo>
                        <a:pt x="8506" y="65097"/>
                      </a:moveTo>
                      <a:lnTo>
                        <a:pt x="0" y="57549"/>
                      </a:lnTo>
                      <a:lnTo>
                        <a:pt x="32134" y="20755"/>
                      </a:lnTo>
                      <a:cubicBezTo>
                        <a:pt x="29299" y="17925"/>
                        <a:pt x="25518" y="12265"/>
                        <a:pt x="19847" y="10378"/>
                      </a:cubicBezTo>
                      <a:lnTo>
                        <a:pt x="23628" y="0"/>
                      </a:lnTo>
                      <a:cubicBezTo>
                        <a:pt x="35914" y="5661"/>
                        <a:pt x="43475" y="17925"/>
                        <a:pt x="44420" y="18869"/>
                      </a:cubicBezTo>
                      <a:lnTo>
                        <a:pt x="46311" y="22642"/>
                      </a:lnTo>
                      <a:lnTo>
                        <a:pt x="8506" y="65097"/>
                      </a:lnTo>
                      <a:close/>
                    </a:path>
                  </a:pathLst>
                </a:custGeom>
                <a:grpFill/>
                <a:ln w="9303" cap="flat">
                  <a:noFill/>
                  <a:prstDash val="solid"/>
                  <a:miter/>
                </a:ln>
              </p:spPr>
              <p:txBody>
                <a:bodyPr rtlCol="0" anchor="ctr"/>
                <a:lstStyle/>
                <a:p>
                  <a:pPr defTabSz="609555"/>
                  <a:endParaRPr lang="it-IT" sz="1200">
                    <a:solidFill>
                      <a:srgbClr val="474746"/>
                    </a:solidFill>
                    <a:ea typeface="Segoe UI" panose="020B0502040204020203" pitchFamily="34" charset="0"/>
                    <a:cs typeface="Segoe UI" panose="020B0502040204020203" pitchFamily="34" charset="0"/>
                  </a:endParaRPr>
                </a:p>
              </p:txBody>
            </p:sp>
            <p:sp>
              <p:nvSpPr>
                <p:cNvPr id="303" name="Figura a mano libera 302">
                  <a:extLst>
                    <a:ext uri="{FF2B5EF4-FFF2-40B4-BE49-F238E27FC236}">
                      <a16:creationId xmlns="" xmlns:a16="http://schemas.microsoft.com/office/drawing/2014/main" id="{9294627F-0225-1D42-9EFB-FB4DB4C647A9}"/>
                    </a:ext>
                  </a:extLst>
                </p:cNvPr>
                <p:cNvSpPr/>
                <p:nvPr/>
              </p:nvSpPr>
              <p:spPr>
                <a:xfrm>
                  <a:off x="6004323" y="3347968"/>
                  <a:ext cx="199419" cy="130090"/>
                </a:xfrm>
                <a:custGeom>
                  <a:avLst/>
                  <a:gdLst>
                    <a:gd name="connsiteX0" fmla="*/ 0 w 199419"/>
                    <a:gd name="connsiteY0" fmla="*/ 130090 h 130090"/>
                    <a:gd name="connsiteX1" fmla="*/ 0 w 199419"/>
                    <a:gd name="connsiteY1" fmla="*/ 124430 h 130090"/>
                    <a:gd name="connsiteX2" fmla="*/ 31189 w 199419"/>
                    <a:gd name="connsiteY2" fmla="*/ 53673 h 130090"/>
                    <a:gd name="connsiteX3" fmla="*/ 31189 w 199419"/>
                    <a:gd name="connsiteY3" fmla="*/ 52729 h 130090"/>
                    <a:gd name="connsiteX4" fmla="*/ 63323 w 199419"/>
                    <a:gd name="connsiteY4" fmla="*/ 14992 h 130090"/>
                    <a:gd name="connsiteX5" fmla="*/ 112469 w 199419"/>
                    <a:gd name="connsiteY5" fmla="*/ 1784 h 130090"/>
                    <a:gd name="connsiteX6" fmla="*/ 126646 w 199419"/>
                    <a:gd name="connsiteY6" fmla="*/ 9331 h 130090"/>
                    <a:gd name="connsiteX7" fmla="*/ 130426 w 199419"/>
                    <a:gd name="connsiteY7" fmla="*/ 12162 h 130090"/>
                    <a:gd name="connsiteX8" fmla="*/ 177682 w 199419"/>
                    <a:gd name="connsiteY8" fmla="*/ 65937 h 130090"/>
                    <a:gd name="connsiteX9" fmla="*/ 183353 w 199419"/>
                    <a:gd name="connsiteY9" fmla="*/ 73485 h 130090"/>
                    <a:gd name="connsiteX10" fmla="*/ 198474 w 199419"/>
                    <a:gd name="connsiteY10" fmla="*/ 112165 h 130090"/>
                    <a:gd name="connsiteX11" fmla="*/ 199420 w 199419"/>
                    <a:gd name="connsiteY11" fmla="*/ 117826 h 130090"/>
                    <a:gd name="connsiteX12" fmla="*/ 189023 w 199419"/>
                    <a:gd name="connsiteY12" fmla="*/ 119713 h 130090"/>
                    <a:gd name="connsiteX13" fmla="*/ 188078 w 199419"/>
                    <a:gd name="connsiteY13" fmla="*/ 114052 h 130090"/>
                    <a:gd name="connsiteX14" fmla="*/ 174847 w 199419"/>
                    <a:gd name="connsiteY14" fmla="*/ 80089 h 130090"/>
                    <a:gd name="connsiteX15" fmla="*/ 169176 w 199419"/>
                    <a:gd name="connsiteY15" fmla="*/ 72541 h 130090"/>
                    <a:gd name="connsiteX16" fmla="*/ 124755 w 199419"/>
                    <a:gd name="connsiteY16" fmla="*/ 21596 h 130090"/>
                    <a:gd name="connsiteX17" fmla="*/ 120030 w 199419"/>
                    <a:gd name="connsiteY17" fmla="*/ 18766 h 130090"/>
                    <a:gd name="connsiteX18" fmla="*/ 109633 w 199419"/>
                    <a:gd name="connsiteY18" fmla="*/ 12162 h 130090"/>
                    <a:gd name="connsiteX19" fmla="*/ 69939 w 199419"/>
                    <a:gd name="connsiteY19" fmla="*/ 23483 h 130090"/>
                    <a:gd name="connsiteX20" fmla="*/ 39695 w 199419"/>
                    <a:gd name="connsiteY20" fmla="*/ 59333 h 130090"/>
                    <a:gd name="connsiteX21" fmla="*/ 39695 w 199419"/>
                    <a:gd name="connsiteY21" fmla="*/ 60277 h 130090"/>
                    <a:gd name="connsiteX22" fmla="*/ 10396 w 199419"/>
                    <a:gd name="connsiteY22" fmla="*/ 124430 h 130090"/>
                    <a:gd name="connsiteX23" fmla="*/ 10396 w 199419"/>
                    <a:gd name="connsiteY23" fmla="*/ 130090 h 130090"/>
                    <a:gd name="connsiteX24" fmla="*/ 0 w 199419"/>
                    <a:gd name="connsiteY24" fmla="*/ 130090 h 130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9419" h="130090">
                      <a:moveTo>
                        <a:pt x="0" y="130090"/>
                      </a:moveTo>
                      <a:lnTo>
                        <a:pt x="0" y="124430"/>
                      </a:lnTo>
                      <a:cubicBezTo>
                        <a:pt x="0" y="98957"/>
                        <a:pt x="17957" y="72541"/>
                        <a:pt x="31189" y="53673"/>
                      </a:cubicBezTo>
                      <a:lnTo>
                        <a:pt x="31189" y="52729"/>
                      </a:lnTo>
                      <a:cubicBezTo>
                        <a:pt x="39695" y="40465"/>
                        <a:pt x="50091" y="25370"/>
                        <a:pt x="63323" y="14992"/>
                      </a:cubicBezTo>
                      <a:cubicBezTo>
                        <a:pt x="79390" y="1784"/>
                        <a:pt x="96402" y="-2933"/>
                        <a:pt x="112469" y="1784"/>
                      </a:cubicBezTo>
                      <a:cubicBezTo>
                        <a:pt x="117194" y="2727"/>
                        <a:pt x="121920" y="6501"/>
                        <a:pt x="126646" y="9331"/>
                      </a:cubicBezTo>
                      <a:cubicBezTo>
                        <a:pt x="128536" y="10275"/>
                        <a:pt x="129481" y="11218"/>
                        <a:pt x="130426" y="12162"/>
                      </a:cubicBezTo>
                      <a:cubicBezTo>
                        <a:pt x="150274" y="25370"/>
                        <a:pt x="165395" y="47069"/>
                        <a:pt x="177682" y="65937"/>
                      </a:cubicBezTo>
                      <a:cubicBezTo>
                        <a:pt x="179572" y="68767"/>
                        <a:pt x="181462" y="71598"/>
                        <a:pt x="183353" y="73485"/>
                      </a:cubicBezTo>
                      <a:cubicBezTo>
                        <a:pt x="190913" y="83862"/>
                        <a:pt x="195639" y="98014"/>
                        <a:pt x="198474" y="112165"/>
                      </a:cubicBezTo>
                      <a:lnTo>
                        <a:pt x="199420" y="117826"/>
                      </a:lnTo>
                      <a:lnTo>
                        <a:pt x="189023" y="119713"/>
                      </a:lnTo>
                      <a:lnTo>
                        <a:pt x="188078" y="114052"/>
                      </a:lnTo>
                      <a:cubicBezTo>
                        <a:pt x="186188" y="101787"/>
                        <a:pt x="181462" y="89523"/>
                        <a:pt x="174847" y="80089"/>
                      </a:cubicBezTo>
                      <a:cubicBezTo>
                        <a:pt x="172956" y="77258"/>
                        <a:pt x="171066" y="74428"/>
                        <a:pt x="169176" y="72541"/>
                      </a:cubicBezTo>
                      <a:cubicBezTo>
                        <a:pt x="155944" y="53673"/>
                        <a:pt x="142713" y="33861"/>
                        <a:pt x="124755" y="21596"/>
                      </a:cubicBezTo>
                      <a:cubicBezTo>
                        <a:pt x="122865" y="20653"/>
                        <a:pt x="121920" y="19709"/>
                        <a:pt x="120030" y="18766"/>
                      </a:cubicBezTo>
                      <a:cubicBezTo>
                        <a:pt x="116249" y="15935"/>
                        <a:pt x="112469" y="13105"/>
                        <a:pt x="109633" y="12162"/>
                      </a:cubicBezTo>
                      <a:cubicBezTo>
                        <a:pt x="96402" y="8388"/>
                        <a:pt x="83170" y="12162"/>
                        <a:pt x="69939" y="23483"/>
                      </a:cubicBezTo>
                      <a:cubicBezTo>
                        <a:pt x="57652" y="32917"/>
                        <a:pt x="48201" y="47069"/>
                        <a:pt x="39695" y="59333"/>
                      </a:cubicBezTo>
                      <a:lnTo>
                        <a:pt x="39695" y="60277"/>
                      </a:lnTo>
                      <a:cubicBezTo>
                        <a:pt x="27408" y="78202"/>
                        <a:pt x="10396" y="102731"/>
                        <a:pt x="10396" y="124430"/>
                      </a:cubicBezTo>
                      <a:lnTo>
                        <a:pt x="10396" y="130090"/>
                      </a:lnTo>
                      <a:lnTo>
                        <a:pt x="0" y="130090"/>
                      </a:lnTo>
                      <a:close/>
                    </a:path>
                  </a:pathLst>
                </a:custGeom>
                <a:grpFill/>
                <a:ln w="9303" cap="flat">
                  <a:noFill/>
                  <a:prstDash val="solid"/>
                  <a:miter/>
                </a:ln>
              </p:spPr>
              <p:txBody>
                <a:bodyPr rtlCol="0" anchor="ctr"/>
                <a:lstStyle/>
                <a:p>
                  <a:pPr defTabSz="609555"/>
                  <a:endParaRPr lang="it-IT" sz="1200">
                    <a:solidFill>
                      <a:srgbClr val="474746"/>
                    </a:solidFill>
                    <a:ea typeface="Segoe UI" panose="020B0502040204020203" pitchFamily="34" charset="0"/>
                    <a:cs typeface="Segoe UI" panose="020B0502040204020203" pitchFamily="34" charset="0"/>
                  </a:endParaRPr>
                </a:p>
              </p:txBody>
            </p:sp>
            <p:sp>
              <p:nvSpPr>
                <p:cNvPr id="304" name="Figura a mano libera 303">
                  <a:extLst>
                    <a:ext uri="{FF2B5EF4-FFF2-40B4-BE49-F238E27FC236}">
                      <a16:creationId xmlns="" xmlns:a16="http://schemas.microsoft.com/office/drawing/2014/main" id="{81B3E8E0-ED6A-CF4A-AA24-68C488658A41}"/>
                    </a:ext>
                  </a:extLst>
                </p:cNvPr>
                <p:cNvSpPr/>
                <p:nvPr/>
              </p:nvSpPr>
              <p:spPr>
                <a:xfrm rot="-1193729">
                  <a:off x="6111956" y="3354555"/>
                  <a:ext cx="11341" cy="23585"/>
                </a:xfrm>
                <a:custGeom>
                  <a:avLst/>
                  <a:gdLst>
                    <a:gd name="connsiteX0" fmla="*/ 0 w 11341"/>
                    <a:gd name="connsiteY0" fmla="*/ 0 h 23585"/>
                    <a:gd name="connsiteX1" fmla="*/ 11341 w 11341"/>
                    <a:gd name="connsiteY1" fmla="*/ 0 h 23585"/>
                    <a:gd name="connsiteX2" fmla="*/ 11341 w 11341"/>
                    <a:gd name="connsiteY2" fmla="*/ 23585 h 23585"/>
                    <a:gd name="connsiteX3" fmla="*/ 0 w 11341"/>
                    <a:gd name="connsiteY3" fmla="*/ 23585 h 23585"/>
                  </a:gdLst>
                  <a:ahLst/>
                  <a:cxnLst>
                    <a:cxn ang="0">
                      <a:pos x="connsiteX0" y="connsiteY0"/>
                    </a:cxn>
                    <a:cxn ang="0">
                      <a:pos x="connsiteX1" y="connsiteY1"/>
                    </a:cxn>
                    <a:cxn ang="0">
                      <a:pos x="connsiteX2" y="connsiteY2"/>
                    </a:cxn>
                    <a:cxn ang="0">
                      <a:pos x="connsiteX3" y="connsiteY3"/>
                    </a:cxn>
                  </a:cxnLst>
                  <a:rect l="l" t="t" r="r" b="b"/>
                  <a:pathLst>
                    <a:path w="11341" h="23585">
                      <a:moveTo>
                        <a:pt x="0" y="0"/>
                      </a:moveTo>
                      <a:lnTo>
                        <a:pt x="11341" y="0"/>
                      </a:lnTo>
                      <a:lnTo>
                        <a:pt x="11341" y="23585"/>
                      </a:lnTo>
                      <a:lnTo>
                        <a:pt x="0" y="23585"/>
                      </a:lnTo>
                      <a:close/>
                    </a:path>
                  </a:pathLst>
                </a:custGeom>
                <a:grpFill/>
                <a:ln w="9303" cap="flat">
                  <a:noFill/>
                  <a:prstDash val="solid"/>
                  <a:miter/>
                </a:ln>
              </p:spPr>
              <p:txBody>
                <a:bodyPr rtlCol="0" anchor="ctr"/>
                <a:lstStyle/>
                <a:p>
                  <a:pPr defTabSz="609555"/>
                  <a:endParaRPr lang="it-IT" sz="1200">
                    <a:solidFill>
                      <a:srgbClr val="474746"/>
                    </a:solidFill>
                    <a:ea typeface="Segoe UI" panose="020B0502040204020203" pitchFamily="34" charset="0"/>
                    <a:cs typeface="Segoe UI" panose="020B0502040204020203" pitchFamily="34" charset="0"/>
                  </a:endParaRPr>
                </a:p>
              </p:txBody>
            </p:sp>
            <p:sp>
              <p:nvSpPr>
                <p:cNvPr id="305" name="Figura a mano libera 304">
                  <a:extLst>
                    <a:ext uri="{FF2B5EF4-FFF2-40B4-BE49-F238E27FC236}">
                      <a16:creationId xmlns="" xmlns:a16="http://schemas.microsoft.com/office/drawing/2014/main" id="{C7257B34-3C43-2C4D-997F-77CF56F250E3}"/>
                    </a:ext>
                  </a:extLst>
                </p:cNvPr>
                <p:cNvSpPr/>
                <p:nvPr/>
              </p:nvSpPr>
              <p:spPr>
                <a:xfrm rot="-4206711">
                  <a:off x="6080017" y="3361851"/>
                  <a:ext cx="23628" cy="11321"/>
                </a:xfrm>
                <a:custGeom>
                  <a:avLst/>
                  <a:gdLst>
                    <a:gd name="connsiteX0" fmla="*/ 0 w 23628"/>
                    <a:gd name="connsiteY0" fmla="*/ 0 h 11321"/>
                    <a:gd name="connsiteX1" fmla="*/ 23629 w 23628"/>
                    <a:gd name="connsiteY1" fmla="*/ 0 h 11321"/>
                    <a:gd name="connsiteX2" fmla="*/ 23629 w 23628"/>
                    <a:gd name="connsiteY2" fmla="*/ 11322 h 11321"/>
                    <a:gd name="connsiteX3" fmla="*/ 0 w 23628"/>
                    <a:gd name="connsiteY3" fmla="*/ 11322 h 11321"/>
                  </a:gdLst>
                  <a:ahLst/>
                  <a:cxnLst>
                    <a:cxn ang="0">
                      <a:pos x="connsiteX0" y="connsiteY0"/>
                    </a:cxn>
                    <a:cxn ang="0">
                      <a:pos x="connsiteX1" y="connsiteY1"/>
                    </a:cxn>
                    <a:cxn ang="0">
                      <a:pos x="connsiteX2" y="connsiteY2"/>
                    </a:cxn>
                    <a:cxn ang="0">
                      <a:pos x="connsiteX3" y="connsiteY3"/>
                    </a:cxn>
                  </a:cxnLst>
                  <a:rect l="l" t="t" r="r" b="b"/>
                  <a:pathLst>
                    <a:path w="23628" h="11321">
                      <a:moveTo>
                        <a:pt x="0" y="0"/>
                      </a:moveTo>
                      <a:lnTo>
                        <a:pt x="23629" y="0"/>
                      </a:lnTo>
                      <a:lnTo>
                        <a:pt x="23629" y="11322"/>
                      </a:lnTo>
                      <a:lnTo>
                        <a:pt x="0" y="11322"/>
                      </a:lnTo>
                      <a:close/>
                    </a:path>
                  </a:pathLst>
                </a:custGeom>
                <a:grpFill/>
                <a:ln w="9303" cap="flat">
                  <a:noFill/>
                  <a:prstDash val="solid"/>
                  <a:miter/>
                </a:ln>
              </p:spPr>
              <p:txBody>
                <a:bodyPr rtlCol="0" anchor="ctr"/>
                <a:lstStyle/>
                <a:p>
                  <a:pPr defTabSz="609555"/>
                  <a:endParaRPr lang="it-IT" sz="1200">
                    <a:solidFill>
                      <a:srgbClr val="474746"/>
                    </a:solidFill>
                    <a:ea typeface="Segoe UI" panose="020B0502040204020203" pitchFamily="34" charset="0"/>
                    <a:cs typeface="Segoe UI" panose="020B0502040204020203" pitchFamily="34" charset="0"/>
                  </a:endParaRPr>
                </a:p>
              </p:txBody>
            </p:sp>
            <p:sp>
              <p:nvSpPr>
                <p:cNvPr id="306" name="Figura a mano libera 305">
                  <a:extLst>
                    <a:ext uri="{FF2B5EF4-FFF2-40B4-BE49-F238E27FC236}">
                      <a16:creationId xmlns="" xmlns:a16="http://schemas.microsoft.com/office/drawing/2014/main" id="{746DD834-026B-7849-A2B4-757F2CD54336}"/>
                    </a:ext>
                  </a:extLst>
                </p:cNvPr>
                <p:cNvSpPr/>
                <p:nvPr/>
              </p:nvSpPr>
              <p:spPr>
                <a:xfrm rot="-4572833">
                  <a:off x="6104925" y="3340921"/>
                  <a:ext cx="13231" cy="11321"/>
                </a:xfrm>
                <a:custGeom>
                  <a:avLst/>
                  <a:gdLst>
                    <a:gd name="connsiteX0" fmla="*/ 0 w 13231"/>
                    <a:gd name="connsiteY0" fmla="*/ 0 h 11321"/>
                    <a:gd name="connsiteX1" fmla="*/ 13232 w 13231"/>
                    <a:gd name="connsiteY1" fmla="*/ 0 h 11321"/>
                    <a:gd name="connsiteX2" fmla="*/ 13232 w 13231"/>
                    <a:gd name="connsiteY2" fmla="*/ 11321 h 11321"/>
                    <a:gd name="connsiteX3" fmla="*/ 0 w 13231"/>
                    <a:gd name="connsiteY3" fmla="*/ 11321 h 11321"/>
                  </a:gdLst>
                  <a:ahLst/>
                  <a:cxnLst>
                    <a:cxn ang="0">
                      <a:pos x="connsiteX0" y="connsiteY0"/>
                    </a:cxn>
                    <a:cxn ang="0">
                      <a:pos x="connsiteX1" y="connsiteY1"/>
                    </a:cxn>
                    <a:cxn ang="0">
                      <a:pos x="connsiteX2" y="connsiteY2"/>
                    </a:cxn>
                    <a:cxn ang="0">
                      <a:pos x="connsiteX3" y="connsiteY3"/>
                    </a:cxn>
                  </a:cxnLst>
                  <a:rect l="l" t="t" r="r" b="b"/>
                  <a:pathLst>
                    <a:path w="13231" h="11321">
                      <a:moveTo>
                        <a:pt x="0" y="0"/>
                      </a:moveTo>
                      <a:lnTo>
                        <a:pt x="13232" y="0"/>
                      </a:lnTo>
                      <a:lnTo>
                        <a:pt x="13232" y="11321"/>
                      </a:lnTo>
                      <a:lnTo>
                        <a:pt x="0" y="11321"/>
                      </a:lnTo>
                      <a:close/>
                    </a:path>
                  </a:pathLst>
                </a:custGeom>
                <a:grpFill/>
                <a:ln w="9303" cap="flat">
                  <a:noFill/>
                  <a:prstDash val="solid"/>
                  <a:miter/>
                </a:ln>
              </p:spPr>
              <p:txBody>
                <a:bodyPr rtlCol="0" anchor="ctr"/>
                <a:lstStyle/>
                <a:p>
                  <a:pPr defTabSz="609555"/>
                  <a:endParaRPr lang="it-IT" sz="1200">
                    <a:solidFill>
                      <a:srgbClr val="474746"/>
                    </a:solidFill>
                    <a:ea typeface="Segoe UI" panose="020B0502040204020203" pitchFamily="34" charset="0"/>
                    <a:cs typeface="Segoe UI" panose="020B0502040204020203" pitchFamily="34" charset="0"/>
                  </a:endParaRPr>
                </a:p>
              </p:txBody>
            </p:sp>
            <p:sp>
              <p:nvSpPr>
                <p:cNvPr id="307" name="Figura a mano libera 306">
                  <a:extLst>
                    <a:ext uri="{FF2B5EF4-FFF2-40B4-BE49-F238E27FC236}">
                      <a16:creationId xmlns="" xmlns:a16="http://schemas.microsoft.com/office/drawing/2014/main" id="{149722A2-1E97-9645-828E-ABF63A3464E6}"/>
                    </a:ext>
                  </a:extLst>
                </p:cNvPr>
                <p:cNvSpPr/>
                <p:nvPr/>
              </p:nvSpPr>
              <p:spPr>
                <a:xfrm rot="-1299914">
                  <a:off x="6092308" y="3341252"/>
                  <a:ext cx="11341" cy="13208"/>
                </a:xfrm>
                <a:custGeom>
                  <a:avLst/>
                  <a:gdLst>
                    <a:gd name="connsiteX0" fmla="*/ 0 w 11341"/>
                    <a:gd name="connsiteY0" fmla="*/ 0 h 13208"/>
                    <a:gd name="connsiteX1" fmla="*/ 11342 w 11341"/>
                    <a:gd name="connsiteY1" fmla="*/ 0 h 13208"/>
                    <a:gd name="connsiteX2" fmla="*/ 11342 w 11341"/>
                    <a:gd name="connsiteY2" fmla="*/ 13209 h 13208"/>
                    <a:gd name="connsiteX3" fmla="*/ 0 w 11341"/>
                    <a:gd name="connsiteY3" fmla="*/ 13209 h 13208"/>
                  </a:gdLst>
                  <a:ahLst/>
                  <a:cxnLst>
                    <a:cxn ang="0">
                      <a:pos x="connsiteX0" y="connsiteY0"/>
                    </a:cxn>
                    <a:cxn ang="0">
                      <a:pos x="connsiteX1" y="connsiteY1"/>
                    </a:cxn>
                    <a:cxn ang="0">
                      <a:pos x="connsiteX2" y="connsiteY2"/>
                    </a:cxn>
                    <a:cxn ang="0">
                      <a:pos x="connsiteX3" y="connsiteY3"/>
                    </a:cxn>
                  </a:cxnLst>
                  <a:rect l="l" t="t" r="r" b="b"/>
                  <a:pathLst>
                    <a:path w="11341" h="13208">
                      <a:moveTo>
                        <a:pt x="0" y="0"/>
                      </a:moveTo>
                      <a:lnTo>
                        <a:pt x="11342" y="0"/>
                      </a:lnTo>
                      <a:lnTo>
                        <a:pt x="11342" y="13209"/>
                      </a:lnTo>
                      <a:lnTo>
                        <a:pt x="0" y="13209"/>
                      </a:lnTo>
                      <a:close/>
                    </a:path>
                  </a:pathLst>
                </a:custGeom>
                <a:grpFill/>
                <a:ln w="9303" cap="flat">
                  <a:noFill/>
                  <a:prstDash val="solid"/>
                  <a:miter/>
                </a:ln>
              </p:spPr>
              <p:txBody>
                <a:bodyPr rtlCol="0" anchor="ctr"/>
                <a:lstStyle/>
                <a:p>
                  <a:pPr defTabSz="609555"/>
                  <a:endParaRPr lang="it-IT" sz="1200">
                    <a:solidFill>
                      <a:srgbClr val="474746"/>
                    </a:solidFill>
                    <a:ea typeface="Segoe UI" panose="020B0502040204020203" pitchFamily="34" charset="0"/>
                    <a:cs typeface="Segoe UI" panose="020B0502040204020203" pitchFamily="34" charset="0"/>
                  </a:endParaRPr>
                </a:p>
              </p:txBody>
            </p:sp>
          </p:grpSp>
          <p:sp>
            <p:nvSpPr>
              <p:cNvPr id="296" name="Figura a mano libera 295">
                <a:extLst>
                  <a:ext uri="{FF2B5EF4-FFF2-40B4-BE49-F238E27FC236}">
                    <a16:creationId xmlns="" xmlns:a16="http://schemas.microsoft.com/office/drawing/2014/main" id="{EA0E9943-5303-FA4E-8B98-434857848206}"/>
                  </a:ext>
                </a:extLst>
              </p:cNvPr>
              <p:cNvSpPr/>
              <p:nvPr/>
            </p:nvSpPr>
            <p:spPr>
              <a:xfrm>
                <a:off x="6064811" y="3395980"/>
                <a:ext cx="64267" cy="82078"/>
              </a:xfrm>
              <a:custGeom>
                <a:avLst/>
                <a:gdLst>
                  <a:gd name="connsiteX0" fmla="*/ 26463 w 64267"/>
                  <a:gd name="connsiteY0" fmla="*/ 37737 h 82078"/>
                  <a:gd name="connsiteX1" fmla="*/ 26463 w 64267"/>
                  <a:gd name="connsiteY1" fmla="*/ 41511 h 82078"/>
                  <a:gd name="connsiteX2" fmla="*/ 26463 w 64267"/>
                  <a:gd name="connsiteY2" fmla="*/ 45285 h 82078"/>
                  <a:gd name="connsiteX3" fmla="*/ 48201 w 64267"/>
                  <a:gd name="connsiteY3" fmla="*/ 45285 h 82078"/>
                  <a:gd name="connsiteX4" fmla="*/ 51036 w 64267"/>
                  <a:gd name="connsiteY4" fmla="*/ 48115 h 82078"/>
                  <a:gd name="connsiteX5" fmla="*/ 51036 w 64267"/>
                  <a:gd name="connsiteY5" fmla="*/ 50945 h 82078"/>
                  <a:gd name="connsiteX6" fmla="*/ 48201 w 64267"/>
                  <a:gd name="connsiteY6" fmla="*/ 53775 h 82078"/>
                  <a:gd name="connsiteX7" fmla="*/ 26463 w 64267"/>
                  <a:gd name="connsiteY7" fmla="*/ 53775 h 82078"/>
                  <a:gd name="connsiteX8" fmla="*/ 43475 w 64267"/>
                  <a:gd name="connsiteY8" fmla="*/ 68870 h 82078"/>
                  <a:gd name="connsiteX9" fmla="*/ 56707 w 64267"/>
                  <a:gd name="connsiteY9" fmla="*/ 66983 h 82078"/>
                  <a:gd name="connsiteX10" fmla="*/ 60487 w 64267"/>
                  <a:gd name="connsiteY10" fmla="*/ 66040 h 82078"/>
                  <a:gd name="connsiteX11" fmla="*/ 62378 w 64267"/>
                  <a:gd name="connsiteY11" fmla="*/ 67927 h 82078"/>
                  <a:gd name="connsiteX12" fmla="*/ 64268 w 64267"/>
                  <a:gd name="connsiteY12" fmla="*/ 76418 h 82078"/>
                  <a:gd name="connsiteX13" fmla="*/ 61433 w 64267"/>
                  <a:gd name="connsiteY13" fmla="*/ 79248 h 82078"/>
                  <a:gd name="connsiteX14" fmla="*/ 39695 w 64267"/>
                  <a:gd name="connsiteY14" fmla="*/ 82078 h 82078"/>
                  <a:gd name="connsiteX15" fmla="*/ 10396 w 64267"/>
                  <a:gd name="connsiteY15" fmla="*/ 53775 h 82078"/>
                  <a:gd name="connsiteX16" fmla="*/ 2835 w 64267"/>
                  <a:gd name="connsiteY16" fmla="*/ 53775 h 82078"/>
                  <a:gd name="connsiteX17" fmla="*/ 0 w 64267"/>
                  <a:gd name="connsiteY17" fmla="*/ 50945 h 82078"/>
                  <a:gd name="connsiteX18" fmla="*/ 0 w 64267"/>
                  <a:gd name="connsiteY18" fmla="*/ 48115 h 82078"/>
                  <a:gd name="connsiteX19" fmla="*/ 2835 w 64267"/>
                  <a:gd name="connsiteY19" fmla="*/ 45285 h 82078"/>
                  <a:gd name="connsiteX20" fmla="*/ 10396 w 64267"/>
                  <a:gd name="connsiteY20" fmla="*/ 45285 h 82078"/>
                  <a:gd name="connsiteX21" fmla="*/ 10396 w 64267"/>
                  <a:gd name="connsiteY21" fmla="*/ 42454 h 82078"/>
                  <a:gd name="connsiteX22" fmla="*/ 10396 w 64267"/>
                  <a:gd name="connsiteY22" fmla="*/ 36794 h 82078"/>
                  <a:gd name="connsiteX23" fmla="*/ 2835 w 64267"/>
                  <a:gd name="connsiteY23" fmla="*/ 36794 h 82078"/>
                  <a:gd name="connsiteX24" fmla="*/ 0 w 64267"/>
                  <a:gd name="connsiteY24" fmla="*/ 33963 h 82078"/>
                  <a:gd name="connsiteX25" fmla="*/ 0 w 64267"/>
                  <a:gd name="connsiteY25" fmla="*/ 31133 h 82078"/>
                  <a:gd name="connsiteX26" fmla="*/ 2835 w 64267"/>
                  <a:gd name="connsiteY26" fmla="*/ 28303 h 82078"/>
                  <a:gd name="connsiteX27" fmla="*/ 10396 w 64267"/>
                  <a:gd name="connsiteY27" fmla="*/ 28303 h 82078"/>
                  <a:gd name="connsiteX28" fmla="*/ 42530 w 64267"/>
                  <a:gd name="connsiteY28" fmla="*/ 0 h 82078"/>
                  <a:gd name="connsiteX29" fmla="*/ 59542 w 64267"/>
                  <a:gd name="connsiteY29" fmla="*/ 1887 h 82078"/>
                  <a:gd name="connsiteX30" fmla="*/ 62378 w 64267"/>
                  <a:gd name="connsiteY30" fmla="*/ 4717 h 82078"/>
                  <a:gd name="connsiteX31" fmla="*/ 60487 w 64267"/>
                  <a:gd name="connsiteY31" fmla="*/ 13208 h 82078"/>
                  <a:gd name="connsiteX32" fmla="*/ 58597 w 64267"/>
                  <a:gd name="connsiteY32" fmla="*/ 15095 h 82078"/>
                  <a:gd name="connsiteX33" fmla="*/ 54817 w 64267"/>
                  <a:gd name="connsiteY33" fmla="*/ 14151 h 82078"/>
                  <a:gd name="connsiteX34" fmla="*/ 44420 w 64267"/>
                  <a:gd name="connsiteY34" fmla="*/ 13208 h 82078"/>
                  <a:gd name="connsiteX35" fmla="*/ 26463 w 64267"/>
                  <a:gd name="connsiteY35" fmla="*/ 28303 h 82078"/>
                  <a:gd name="connsiteX36" fmla="*/ 48201 w 64267"/>
                  <a:gd name="connsiteY36" fmla="*/ 28303 h 82078"/>
                  <a:gd name="connsiteX37" fmla="*/ 51036 w 64267"/>
                  <a:gd name="connsiteY37" fmla="*/ 31133 h 82078"/>
                  <a:gd name="connsiteX38" fmla="*/ 51036 w 64267"/>
                  <a:gd name="connsiteY38" fmla="*/ 33963 h 82078"/>
                  <a:gd name="connsiteX39" fmla="*/ 48201 w 64267"/>
                  <a:gd name="connsiteY39" fmla="*/ 36794 h 82078"/>
                  <a:gd name="connsiteX40" fmla="*/ 26463 w 64267"/>
                  <a:gd name="connsiteY40" fmla="*/ 36794 h 8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4267" h="82078">
                    <a:moveTo>
                      <a:pt x="26463" y="37737"/>
                    </a:moveTo>
                    <a:lnTo>
                      <a:pt x="26463" y="41511"/>
                    </a:lnTo>
                    <a:lnTo>
                      <a:pt x="26463" y="45285"/>
                    </a:lnTo>
                    <a:lnTo>
                      <a:pt x="48201" y="45285"/>
                    </a:lnTo>
                    <a:cubicBezTo>
                      <a:pt x="50091" y="45285"/>
                      <a:pt x="51036" y="46228"/>
                      <a:pt x="51036" y="48115"/>
                    </a:cubicBezTo>
                    <a:lnTo>
                      <a:pt x="51036" y="50945"/>
                    </a:lnTo>
                    <a:cubicBezTo>
                      <a:pt x="51036" y="52832"/>
                      <a:pt x="50091" y="53775"/>
                      <a:pt x="48201" y="53775"/>
                    </a:cubicBezTo>
                    <a:lnTo>
                      <a:pt x="26463" y="53775"/>
                    </a:lnTo>
                    <a:cubicBezTo>
                      <a:pt x="28353" y="64153"/>
                      <a:pt x="32134" y="68870"/>
                      <a:pt x="43475" y="68870"/>
                    </a:cubicBezTo>
                    <a:cubicBezTo>
                      <a:pt x="49146" y="68870"/>
                      <a:pt x="52926" y="67927"/>
                      <a:pt x="56707" y="66983"/>
                    </a:cubicBezTo>
                    <a:cubicBezTo>
                      <a:pt x="58597" y="66983"/>
                      <a:pt x="59542" y="66040"/>
                      <a:pt x="60487" y="66040"/>
                    </a:cubicBezTo>
                    <a:cubicBezTo>
                      <a:pt x="61433" y="66040"/>
                      <a:pt x="62378" y="66040"/>
                      <a:pt x="62378" y="67927"/>
                    </a:cubicBezTo>
                    <a:cubicBezTo>
                      <a:pt x="63323" y="70757"/>
                      <a:pt x="64268" y="74531"/>
                      <a:pt x="64268" y="76418"/>
                    </a:cubicBezTo>
                    <a:cubicBezTo>
                      <a:pt x="64268" y="77361"/>
                      <a:pt x="63323" y="78305"/>
                      <a:pt x="61433" y="79248"/>
                    </a:cubicBezTo>
                    <a:cubicBezTo>
                      <a:pt x="54817" y="81135"/>
                      <a:pt x="48201" y="82078"/>
                      <a:pt x="39695" y="82078"/>
                    </a:cubicBezTo>
                    <a:cubicBezTo>
                      <a:pt x="22683" y="82078"/>
                      <a:pt x="13232" y="75474"/>
                      <a:pt x="10396" y="53775"/>
                    </a:cubicBezTo>
                    <a:lnTo>
                      <a:pt x="2835" y="53775"/>
                    </a:lnTo>
                    <a:cubicBezTo>
                      <a:pt x="945" y="53775"/>
                      <a:pt x="0" y="52832"/>
                      <a:pt x="0" y="50945"/>
                    </a:cubicBezTo>
                    <a:lnTo>
                      <a:pt x="0" y="48115"/>
                    </a:lnTo>
                    <a:cubicBezTo>
                      <a:pt x="0" y="46228"/>
                      <a:pt x="945" y="45285"/>
                      <a:pt x="2835" y="45285"/>
                    </a:cubicBezTo>
                    <a:lnTo>
                      <a:pt x="10396" y="45285"/>
                    </a:lnTo>
                    <a:lnTo>
                      <a:pt x="10396" y="42454"/>
                    </a:lnTo>
                    <a:cubicBezTo>
                      <a:pt x="10396" y="40567"/>
                      <a:pt x="10396" y="38681"/>
                      <a:pt x="10396" y="36794"/>
                    </a:cubicBezTo>
                    <a:lnTo>
                      <a:pt x="2835" y="36794"/>
                    </a:lnTo>
                    <a:cubicBezTo>
                      <a:pt x="945" y="36794"/>
                      <a:pt x="0" y="35850"/>
                      <a:pt x="0" y="33963"/>
                    </a:cubicBezTo>
                    <a:lnTo>
                      <a:pt x="0" y="31133"/>
                    </a:lnTo>
                    <a:cubicBezTo>
                      <a:pt x="0" y="29246"/>
                      <a:pt x="945" y="28303"/>
                      <a:pt x="2835" y="28303"/>
                    </a:cubicBezTo>
                    <a:lnTo>
                      <a:pt x="10396" y="28303"/>
                    </a:lnTo>
                    <a:cubicBezTo>
                      <a:pt x="12287" y="8491"/>
                      <a:pt x="21738" y="0"/>
                      <a:pt x="42530" y="0"/>
                    </a:cubicBezTo>
                    <a:cubicBezTo>
                      <a:pt x="49146" y="0"/>
                      <a:pt x="54817" y="943"/>
                      <a:pt x="59542" y="1887"/>
                    </a:cubicBezTo>
                    <a:cubicBezTo>
                      <a:pt x="61433" y="1887"/>
                      <a:pt x="62378" y="3774"/>
                      <a:pt x="62378" y="4717"/>
                    </a:cubicBezTo>
                    <a:cubicBezTo>
                      <a:pt x="62378" y="6604"/>
                      <a:pt x="61433" y="10378"/>
                      <a:pt x="60487" y="13208"/>
                    </a:cubicBezTo>
                    <a:cubicBezTo>
                      <a:pt x="60487" y="14151"/>
                      <a:pt x="59542" y="15095"/>
                      <a:pt x="58597" y="15095"/>
                    </a:cubicBezTo>
                    <a:cubicBezTo>
                      <a:pt x="57652" y="15095"/>
                      <a:pt x="56707" y="15095"/>
                      <a:pt x="54817" y="14151"/>
                    </a:cubicBezTo>
                    <a:cubicBezTo>
                      <a:pt x="51981" y="14151"/>
                      <a:pt x="49146" y="13208"/>
                      <a:pt x="44420" y="13208"/>
                    </a:cubicBezTo>
                    <a:cubicBezTo>
                      <a:pt x="33079" y="13208"/>
                      <a:pt x="28353" y="17925"/>
                      <a:pt x="26463" y="28303"/>
                    </a:cubicBezTo>
                    <a:lnTo>
                      <a:pt x="48201" y="28303"/>
                    </a:lnTo>
                    <a:cubicBezTo>
                      <a:pt x="50091" y="28303"/>
                      <a:pt x="51036" y="29246"/>
                      <a:pt x="51036" y="31133"/>
                    </a:cubicBezTo>
                    <a:lnTo>
                      <a:pt x="51036" y="33963"/>
                    </a:lnTo>
                    <a:cubicBezTo>
                      <a:pt x="51036" y="35850"/>
                      <a:pt x="50091" y="36794"/>
                      <a:pt x="48201" y="36794"/>
                    </a:cubicBezTo>
                    <a:lnTo>
                      <a:pt x="26463" y="36794"/>
                    </a:lnTo>
                    <a:close/>
                  </a:path>
                </a:pathLst>
              </a:custGeom>
              <a:grpFill/>
              <a:ln w="9303" cap="flat">
                <a:noFill/>
                <a:prstDash val="solid"/>
                <a:miter/>
              </a:ln>
            </p:spPr>
            <p:txBody>
              <a:bodyPr rtlCol="0" anchor="ctr"/>
              <a:lstStyle/>
              <a:p>
                <a:pPr defTabSz="609555"/>
                <a:endParaRPr lang="it-IT" sz="1200">
                  <a:solidFill>
                    <a:srgbClr val="474746"/>
                  </a:solidFill>
                  <a:ea typeface="Segoe UI" panose="020B0502040204020203" pitchFamily="34" charset="0"/>
                  <a:cs typeface="Segoe UI" panose="020B0502040204020203" pitchFamily="34" charset="0"/>
                </a:endParaRPr>
              </a:p>
            </p:txBody>
          </p:sp>
        </p:grpSp>
        <p:cxnSp>
          <p:nvCxnSpPr>
            <p:cNvPr id="275" name="Connettore 1 274"/>
            <p:cNvCxnSpPr/>
            <p:nvPr/>
          </p:nvCxnSpPr>
          <p:spPr>
            <a:xfrm>
              <a:off x="18498663" y="1140741"/>
              <a:ext cx="1462368"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77" name="CasellaDiTesto 276">
              <a:extLst>
                <a:ext uri="{FF2B5EF4-FFF2-40B4-BE49-F238E27FC236}">
                  <a16:creationId xmlns="" xmlns:a16="http://schemas.microsoft.com/office/drawing/2014/main" id="{DF895F04-3735-7741-843B-9E639CA772B4}"/>
                </a:ext>
              </a:extLst>
            </p:cNvPr>
            <p:cNvSpPr txBox="1"/>
            <p:nvPr/>
          </p:nvSpPr>
          <p:spPr>
            <a:xfrm>
              <a:off x="18472053" y="1810499"/>
              <a:ext cx="1811712" cy="369332"/>
            </a:xfrm>
            <a:prstGeom prst="rect">
              <a:avLst/>
            </a:prstGeom>
            <a:noFill/>
          </p:spPr>
          <p:txBody>
            <a:bodyPr wrap="square" rtlCol="0">
              <a:spAutoFit/>
            </a:bodyPr>
            <a:lstStyle/>
            <a:p>
              <a:pPr defTabSz="609555"/>
              <a:r>
                <a:rPr lang="it-IT" sz="600" dirty="0">
                  <a:solidFill>
                    <a:srgbClr val="474746"/>
                  </a:solidFill>
                  <a:ea typeface="Segoe UI" panose="020B0502040204020203" pitchFamily="34" charset="0"/>
                  <a:cs typeface="Segoe UI" panose="020B0502040204020203" pitchFamily="34" charset="0"/>
                </a:rPr>
                <a:t>milioni di euro</a:t>
              </a:r>
            </a:p>
          </p:txBody>
        </p:sp>
        <p:sp>
          <p:nvSpPr>
            <p:cNvPr id="278" name="CasellaDiTesto 277">
              <a:extLst>
                <a:ext uri="{FF2B5EF4-FFF2-40B4-BE49-F238E27FC236}">
                  <a16:creationId xmlns="" xmlns:a16="http://schemas.microsoft.com/office/drawing/2014/main" id="{C781BD73-EEF1-3D4E-B3E4-C3FD086F5FF2}"/>
                </a:ext>
              </a:extLst>
            </p:cNvPr>
            <p:cNvSpPr txBox="1"/>
            <p:nvPr/>
          </p:nvSpPr>
          <p:spPr>
            <a:xfrm>
              <a:off x="18374773" y="3425909"/>
              <a:ext cx="2127584" cy="861774"/>
            </a:xfrm>
            <a:prstGeom prst="rect">
              <a:avLst/>
            </a:prstGeom>
            <a:noFill/>
          </p:spPr>
          <p:txBody>
            <a:bodyPr wrap="square" rtlCol="0">
              <a:spAutoFit/>
            </a:bodyPr>
            <a:lstStyle/>
            <a:p>
              <a:pPr defTabSz="609555"/>
              <a:r>
                <a:rPr lang="it-IT" sz="2200" dirty="0">
                  <a:solidFill>
                    <a:srgbClr val="474746"/>
                  </a:solidFill>
                  <a:ea typeface="Segoe UI" panose="020B0502040204020203" pitchFamily="34" charset="0"/>
                  <a:cs typeface="Segoe UI" panose="020B0502040204020203" pitchFamily="34" charset="0"/>
                </a:rPr>
                <a:t>12.978</a:t>
              </a:r>
            </a:p>
          </p:txBody>
        </p:sp>
        <p:sp>
          <p:nvSpPr>
            <p:cNvPr id="279" name="CasellaDiTesto 278">
              <a:extLst>
                <a:ext uri="{FF2B5EF4-FFF2-40B4-BE49-F238E27FC236}">
                  <a16:creationId xmlns="" xmlns:a16="http://schemas.microsoft.com/office/drawing/2014/main" id="{DC0871C5-F5E5-5B4B-ACC6-EB4294C3B0DA}"/>
                </a:ext>
              </a:extLst>
            </p:cNvPr>
            <p:cNvSpPr txBox="1"/>
            <p:nvPr/>
          </p:nvSpPr>
          <p:spPr>
            <a:xfrm>
              <a:off x="18411243" y="4138567"/>
              <a:ext cx="2045650" cy="369332"/>
            </a:xfrm>
            <a:prstGeom prst="rect">
              <a:avLst/>
            </a:prstGeom>
            <a:noFill/>
          </p:spPr>
          <p:txBody>
            <a:bodyPr wrap="square" rtlCol="0">
              <a:spAutoFit/>
            </a:bodyPr>
            <a:lstStyle/>
            <a:p>
              <a:pPr defTabSz="609555"/>
              <a:r>
                <a:rPr lang="it-IT" sz="600" dirty="0">
                  <a:solidFill>
                    <a:srgbClr val="474746"/>
                  </a:solidFill>
                  <a:ea typeface="Segoe UI" panose="020B0502040204020203" pitchFamily="34" charset="0"/>
                  <a:cs typeface="Segoe UI" panose="020B0502040204020203" pitchFamily="34" charset="0"/>
                </a:rPr>
                <a:t>dipendenti del Gruppo</a:t>
              </a:r>
              <a:endParaRPr lang="it-IT" sz="600" baseline="30000" dirty="0">
                <a:solidFill>
                  <a:srgbClr val="474746"/>
                </a:solidFill>
                <a:ea typeface="Segoe UI" panose="020B0502040204020203" pitchFamily="34" charset="0"/>
                <a:cs typeface="Segoe UI" panose="020B0502040204020203" pitchFamily="34" charset="0"/>
              </a:endParaRPr>
            </a:p>
          </p:txBody>
        </p:sp>
        <p:cxnSp>
          <p:nvCxnSpPr>
            <p:cNvPr id="281" name="Connettore 1 280">
              <a:extLst>
                <a:ext uri="{FF2B5EF4-FFF2-40B4-BE49-F238E27FC236}">
                  <a16:creationId xmlns="" xmlns:a16="http://schemas.microsoft.com/office/drawing/2014/main" id="{21F400E0-FC4A-C340-8CED-B0FB7ABA4F9F}"/>
                </a:ext>
              </a:extLst>
            </p:cNvPr>
            <p:cNvCxnSpPr>
              <a:cxnSpLocks/>
            </p:cNvCxnSpPr>
            <p:nvPr/>
          </p:nvCxnSpPr>
          <p:spPr>
            <a:xfrm>
              <a:off x="18512671" y="3330663"/>
              <a:ext cx="1713856" cy="0"/>
            </a:xfrm>
            <a:prstGeom prst="line">
              <a:avLst/>
            </a:prstGeom>
            <a:ln w="9525" cmpd="sng">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282" name="Immagine 281" descr="Immagine che contiene candelabro&#10;&#10;Descrizione generata automaticamente">
              <a:extLst>
                <a:ext uri="{FF2B5EF4-FFF2-40B4-BE49-F238E27FC236}">
                  <a16:creationId xmlns="" xmlns:a16="http://schemas.microsoft.com/office/drawing/2014/main" id="{DAC3C18E-CDE1-2E43-87C4-A613DB43B6DB}"/>
                </a:ext>
              </a:extLst>
            </p:cNvPr>
            <p:cNvPicPr>
              <a:picLocks noChangeAspect="1"/>
            </p:cNvPicPr>
            <p:nvPr/>
          </p:nvPicPr>
          <p:blipFill>
            <a:blip r:embed="rId11">
              <a:duotone>
                <a:prstClr val="black"/>
                <a:schemeClr val="tx2">
                  <a:tint val="45000"/>
                  <a:satMod val="400000"/>
                </a:schemeClr>
              </a:duotone>
              <a:extLst>
                <a:ext uri="{BEBA8EAE-BF5A-486C-A8C5-ECC9F3942E4B}">
                  <a14:imgProps xmlns:a14="http://schemas.microsoft.com/office/drawing/2010/main">
                    <a14:imgLayer r:embed="rId12">
                      <a14:imgEffect>
                        <a14:brightnessContrast bright="-40000" contrast="-40000"/>
                      </a14:imgEffect>
                    </a14:imgLayer>
                  </a14:imgProps>
                </a:ext>
              </a:extLst>
            </a:blip>
            <a:stretch>
              <a:fillRect/>
            </a:stretch>
          </p:blipFill>
          <p:spPr>
            <a:xfrm>
              <a:off x="18480026" y="2814190"/>
              <a:ext cx="543759" cy="522540"/>
            </a:xfrm>
            <a:prstGeom prst="rect">
              <a:avLst/>
            </a:prstGeom>
          </p:spPr>
        </p:pic>
        <p:sp>
          <p:nvSpPr>
            <p:cNvPr id="283" name="CasellaDiTesto 282">
              <a:extLst>
                <a:ext uri="{FF2B5EF4-FFF2-40B4-BE49-F238E27FC236}">
                  <a16:creationId xmlns="" xmlns:a16="http://schemas.microsoft.com/office/drawing/2014/main" id="{AC95221A-0ED2-1E40-A697-354DB1A015FC}"/>
                </a:ext>
              </a:extLst>
            </p:cNvPr>
            <p:cNvSpPr txBox="1"/>
            <p:nvPr/>
          </p:nvSpPr>
          <p:spPr>
            <a:xfrm>
              <a:off x="18407303" y="2539975"/>
              <a:ext cx="2245792" cy="332398"/>
            </a:xfrm>
            <a:prstGeom prst="rect">
              <a:avLst/>
            </a:prstGeom>
            <a:noFill/>
          </p:spPr>
          <p:txBody>
            <a:bodyPr wrap="square" rtlCol="0">
              <a:spAutoFit/>
            </a:bodyPr>
            <a:lstStyle/>
            <a:p>
              <a:pPr defTabSz="609555">
                <a:lnSpc>
                  <a:spcPct val="80000"/>
                </a:lnSpc>
              </a:pPr>
              <a:r>
                <a:rPr lang="it-IT" sz="600" b="1" dirty="0">
                  <a:solidFill>
                    <a:srgbClr val="474746"/>
                  </a:solidFill>
                  <a:ea typeface="Segoe UI" panose="020B0502040204020203" pitchFamily="34" charset="0"/>
                  <a:cs typeface="Segoe UI" panose="020B0502040204020203" pitchFamily="34" charset="0"/>
                </a:rPr>
                <a:t>Dipendenti</a:t>
              </a:r>
            </a:p>
          </p:txBody>
        </p:sp>
        <p:sp>
          <p:nvSpPr>
            <p:cNvPr id="285" name="CasellaDiTesto 284">
              <a:extLst>
                <a:ext uri="{FF2B5EF4-FFF2-40B4-BE49-F238E27FC236}">
                  <a16:creationId xmlns="" xmlns:a16="http://schemas.microsoft.com/office/drawing/2014/main" id="{03CAA944-14C1-2F4D-8AAD-8B5BE3FC0BD8}"/>
                </a:ext>
              </a:extLst>
            </p:cNvPr>
            <p:cNvSpPr txBox="1"/>
            <p:nvPr/>
          </p:nvSpPr>
          <p:spPr>
            <a:xfrm>
              <a:off x="20608937" y="3425909"/>
              <a:ext cx="1804972" cy="861774"/>
            </a:xfrm>
            <a:prstGeom prst="rect">
              <a:avLst/>
            </a:prstGeom>
            <a:noFill/>
          </p:spPr>
          <p:txBody>
            <a:bodyPr wrap="square" rtlCol="0">
              <a:spAutoFit/>
            </a:bodyPr>
            <a:lstStyle/>
            <a:p>
              <a:pPr defTabSz="609555"/>
              <a:r>
                <a:rPr lang="it-IT" sz="2200" dirty="0">
                  <a:solidFill>
                    <a:srgbClr val="474746"/>
                  </a:solidFill>
                  <a:ea typeface="Segoe UI" panose="020B0502040204020203" pitchFamily="34" charset="0"/>
                  <a:cs typeface="Segoe UI" panose="020B0502040204020203" pitchFamily="34" charset="0"/>
                </a:rPr>
                <a:t>1.077</a:t>
              </a:r>
            </a:p>
          </p:txBody>
        </p:sp>
        <p:sp>
          <p:nvSpPr>
            <p:cNvPr id="286" name="CasellaDiTesto 285">
              <a:extLst>
                <a:ext uri="{FF2B5EF4-FFF2-40B4-BE49-F238E27FC236}">
                  <a16:creationId xmlns="" xmlns:a16="http://schemas.microsoft.com/office/drawing/2014/main" id="{A83899F4-8822-6E4B-ABF3-B555018700DB}"/>
                </a:ext>
              </a:extLst>
            </p:cNvPr>
            <p:cNvSpPr txBox="1"/>
            <p:nvPr/>
          </p:nvSpPr>
          <p:spPr>
            <a:xfrm>
              <a:off x="20672939" y="4134181"/>
              <a:ext cx="1179110" cy="369332"/>
            </a:xfrm>
            <a:prstGeom prst="rect">
              <a:avLst/>
            </a:prstGeom>
            <a:noFill/>
          </p:spPr>
          <p:txBody>
            <a:bodyPr wrap="square" rtlCol="0">
              <a:spAutoFit/>
            </a:bodyPr>
            <a:lstStyle/>
            <a:p>
              <a:pPr defTabSz="609555"/>
              <a:r>
                <a:rPr lang="it-IT" sz="600" dirty="0">
                  <a:solidFill>
                    <a:srgbClr val="474746"/>
                  </a:solidFill>
                  <a:ea typeface="Segoe UI" panose="020B0502040204020203" pitchFamily="34" charset="0"/>
                  <a:cs typeface="Segoe UI" panose="020B0502040204020203" pitchFamily="34" charset="0"/>
                </a:rPr>
                <a:t>assunzioni</a:t>
              </a:r>
              <a:endParaRPr lang="it-IT" sz="600" baseline="30000" dirty="0">
                <a:solidFill>
                  <a:srgbClr val="474746"/>
                </a:solidFill>
                <a:ea typeface="Segoe UI" panose="020B0502040204020203" pitchFamily="34" charset="0"/>
                <a:cs typeface="Segoe UI" panose="020B0502040204020203" pitchFamily="34" charset="0"/>
              </a:endParaRPr>
            </a:p>
          </p:txBody>
        </p:sp>
        <p:cxnSp>
          <p:nvCxnSpPr>
            <p:cNvPr id="288" name="Connettore 1 287">
              <a:extLst>
                <a:ext uri="{FF2B5EF4-FFF2-40B4-BE49-F238E27FC236}">
                  <a16:creationId xmlns="" xmlns:a16="http://schemas.microsoft.com/office/drawing/2014/main" id="{D70B7AF1-8473-2342-805D-A9C3992F74CB}"/>
                </a:ext>
              </a:extLst>
            </p:cNvPr>
            <p:cNvCxnSpPr>
              <a:cxnSpLocks/>
            </p:cNvCxnSpPr>
            <p:nvPr/>
          </p:nvCxnSpPr>
          <p:spPr>
            <a:xfrm>
              <a:off x="20746833" y="3330663"/>
              <a:ext cx="1475919" cy="0"/>
            </a:xfrm>
            <a:prstGeom prst="line">
              <a:avLst/>
            </a:prstGeom>
            <a:ln w="9525" cmpd="sng">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289" name="Immagine 288">
              <a:extLst>
                <a:ext uri="{FF2B5EF4-FFF2-40B4-BE49-F238E27FC236}">
                  <a16:creationId xmlns="" xmlns:a16="http://schemas.microsoft.com/office/drawing/2014/main" id="{2A8F4D8E-03B4-C248-8E16-85A0D575F45E}"/>
                </a:ext>
              </a:extLst>
            </p:cNvPr>
            <p:cNvPicPr>
              <a:picLocks noChangeAspect="1"/>
            </p:cNvPicPr>
            <p:nvPr/>
          </p:nvPicPr>
          <p:blipFill>
            <a:blip r:embed="rId13">
              <a:duotone>
                <a:prstClr val="black"/>
                <a:schemeClr val="tx2">
                  <a:tint val="45000"/>
                  <a:satMod val="400000"/>
                </a:schemeClr>
              </a:duotone>
              <a:extLst>
                <a:ext uri="{BEBA8EAE-BF5A-486C-A8C5-ECC9F3942E4B}">
                  <a14:imgProps xmlns:a14="http://schemas.microsoft.com/office/drawing/2010/main">
                    <a14:imgLayer r:embed="rId14">
                      <a14:imgEffect>
                        <a14:brightnessContrast bright="-40000" contrast="-40000"/>
                      </a14:imgEffect>
                    </a14:imgLayer>
                  </a14:imgProps>
                </a:ext>
              </a:extLst>
            </a:blip>
            <a:stretch>
              <a:fillRect/>
            </a:stretch>
          </p:blipFill>
          <p:spPr>
            <a:xfrm>
              <a:off x="20661131" y="2804854"/>
              <a:ext cx="543759" cy="522541"/>
            </a:xfrm>
            <a:prstGeom prst="rect">
              <a:avLst/>
            </a:prstGeom>
          </p:spPr>
        </p:pic>
        <p:sp>
          <p:nvSpPr>
            <p:cNvPr id="191" name="CasellaDiTesto 190">
              <a:extLst>
                <a:ext uri="{FF2B5EF4-FFF2-40B4-BE49-F238E27FC236}">
                  <a16:creationId xmlns="" xmlns:a16="http://schemas.microsoft.com/office/drawing/2014/main" id="{AC95221A-0ED2-1E40-A697-354DB1A015FC}"/>
                </a:ext>
              </a:extLst>
            </p:cNvPr>
            <p:cNvSpPr txBox="1"/>
            <p:nvPr/>
          </p:nvSpPr>
          <p:spPr>
            <a:xfrm>
              <a:off x="20648925" y="2539975"/>
              <a:ext cx="2245792" cy="332398"/>
            </a:xfrm>
            <a:prstGeom prst="rect">
              <a:avLst/>
            </a:prstGeom>
            <a:noFill/>
          </p:spPr>
          <p:txBody>
            <a:bodyPr wrap="square" rtlCol="0">
              <a:spAutoFit/>
            </a:bodyPr>
            <a:lstStyle/>
            <a:p>
              <a:pPr defTabSz="609555">
                <a:lnSpc>
                  <a:spcPct val="80000"/>
                </a:lnSpc>
              </a:pPr>
              <a:r>
                <a:rPr lang="it-IT" sz="600" b="1" dirty="0">
                  <a:solidFill>
                    <a:srgbClr val="474746"/>
                  </a:solidFill>
                  <a:ea typeface="Segoe UI" panose="020B0502040204020203" pitchFamily="34" charset="0"/>
                  <a:cs typeface="Segoe UI" panose="020B0502040204020203" pitchFamily="34" charset="0"/>
                </a:rPr>
                <a:t>Assunzioni</a:t>
              </a:r>
            </a:p>
          </p:txBody>
        </p:sp>
        <p:sp>
          <p:nvSpPr>
            <p:cNvPr id="5" name="Rettangolo arrotondato 4"/>
            <p:cNvSpPr/>
            <p:nvPr/>
          </p:nvSpPr>
          <p:spPr>
            <a:xfrm>
              <a:off x="21943818" y="1626932"/>
              <a:ext cx="1178209" cy="553742"/>
            </a:xfrm>
            <a:prstGeom prst="roundRect">
              <a:avLst/>
            </a:prstGeom>
            <a:solidFill>
              <a:srgbClr val="009FDA"/>
            </a:solidFill>
            <a:ln w="7471" cap="flat">
              <a:noFill/>
              <a:prstDash val="solid"/>
              <a:miter/>
            </a:ln>
          </p:spPr>
          <p:txBody>
            <a:bodyPr rtlCol="0" anchor="ctr"/>
            <a:lstStyle/>
            <a:p>
              <a:pPr defTabSz="609555">
                <a:lnSpc>
                  <a:spcPct val="80000"/>
                </a:lnSpc>
              </a:pPr>
              <a:r>
                <a:rPr lang="it-IT" sz="900" b="1">
                  <a:solidFill>
                    <a:schemeClr val="bg1"/>
                  </a:solidFill>
                  <a:ea typeface="Segoe UI" panose="020B0502040204020203" pitchFamily="34" charset="0"/>
                  <a:cs typeface="Segoe UI" panose="020B0502040204020203" pitchFamily="34" charset="0"/>
                </a:rPr>
                <a:t>80%</a:t>
              </a:r>
              <a:r>
                <a:rPr lang="it-IT" sz="700">
                  <a:solidFill>
                    <a:schemeClr val="bg1"/>
                  </a:solidFill>
                  <a:ea typeface="Segoe UI" panose="020B0502040204020203" pitchFamily="34" charset="0"/>
                  <a:cs typeface="Segoe UI" panose="020B0502040204020203" pitchFamily="34" charset="0"/>
                </a:rPr>
                <a:t> SDG aligned</a:t>
              </a:r>
              <a:endParaRPr lang="it-IT" sz="700" dirty="0">
                <a:solidFill>
                  <a:schemeClr val="bg1"/>
                </a:solidFill>
                <a:ea typeface="Segoe UI" panose="020B0502040204020203" pitchFamily="34" charset="0"/>
                <a:cs typeface="Segoe UI" panose="020B0502040204020203" pitchFamily="34" charset="0"/>
              </a:endParaRPr>
            </a:p>
          </p:txBody>
        </p:sp>
        <p:sp>
          <p:nvSpPr>
            <p:cNvPr id="192" name="Rettangolo arrotondato 191"/>
            <p:cNvSpPr/>
            <p:nvPr/>
          </p:nvSpPr>
          <p:spPr>
            <a:xfrm>
              <a:off x="21943818" y="4001813"/>
              <a:ext cx="1178209" cy="553742"/>
            </a:xfrm>
            <a:prstGeom prst="roundRect">
              <a:avLst/>
            </a:prstGeom>
            <a:solidFill>
              <a:srgbClr val="009FDA"/>
            </a:solidFill>
            <a:ln w="7471" cap="flat">
              <a:noFill/>
              <a:prstDash val="solid"/>
              <a:miter/>
            </a:ln>
          </p:spPr>
          <p:txBody>
            <a:bodyPr rtlCol="0" anchor="ctr"/>
            <a:lstStyle/>
            <a:p>
              <a:pPr defTabSz="609555"/>
              <a:r>
                <a:rPr lang="it-IT" sz="800" b="1" dirty="0">
                  <a:solidFill>
                    <a:schemeClr val="bg1"/>
                  </a:solidFill>
                  <a:ea typeface="Segoe UI" panose="020B0502040204020203" pitchFamily="34" charset="0"/>
                  <a:cs typeface="Segoe UI" panose="020B0502040204020203" pitchFamily="34" charset="0"/>
                </a:rPr>
                <a:t>45% </a:t>
              </a:r>
              <a:r>
                <a:rPr lang="it-IT" sz="700" dirty="0">
                  <a:solidFill>
                    <a:schemeClr val="bg1"/>
                  </a:solidFill>
                  <a:ea typeface="Segoe UI" panose="020B0502040204020203" pitchFamily="34" charset="0"/>
                  <a:cs typeface="Segoe UI" panose="020B0502040204020203" pitchFamily="34" charset="0"/>
                </a:rPr>
                <a:t>UNDER 30</a:t>
              </a:r>
            </a:p>
          </p:txBody>
        </p:sp>
      </p:grpSp>
      <p:sp>
        <p:nvSpPr>
          <p:cNvPr id="7" name="Rettangolo 6"/>
          <p:cNvSpPr/>
          <p:nvPr/>
        </p:nvSpPr>
        <p:spPr>
          <a:xfrm>
            <a:off x="9186134" y="0"/>
            <a:ext cx="2591504" cy="238534"/>
          </a:xfrm>
          <a:prstGeom prst="rect">
            <a:avLst/>
          </a:prstGeom>
          <a:solidFill>
            <a:srgbClr val="009FDA"/>
          </a:solidFill>
          <a:ln w="7471" cap="flat">
            <a:noFill/>
            <a:prstDash val="solid"/>
            <a:miter/>
          </a:ln>
        </p:spPr>
        <p:txBody>
          <a:bodyPr rtlCol="0" anchor="ctr"/>
          <a:lstStyle/>
          <a:p>
            <a:pPr algn="l"/>
            <a:r>
              <a:rPr lang="it-IT" sz="1200" dirty="0">
                <a:solidFill>
                  <a:schemeClr val="bg1"/>
                </a:solidFill>
              </a:rPr>
              <a:t>Performance sul territorio, 2020</a:t>
            </a:r>
          </a:p>
        </p:txBody>
      </p:sp>
    </p:spTree>
    <p:extLst>
      <p:ext uri="{BB962C8B-B14F-4D97-AF65-F5344CB8AC3E}">
        <p14:creationId xmlns:p14="http://schemas.microsoft.com/office/powerpoint/2010/main" val="1544776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ggetto 5" hidden="1"/>
          <p:cNvGraphicFramePr>
            <a:graphicFrameLocks noChangeAspect="1"/>
          </p:cNvGraphicFramePr>
          <p:nvPr>
            <p:custDataLst>
              <p:tags r:id="rId2"/>
            </p:custDataLst>
          </p:nvPr>
        </p:nvGraphicFramePr>
        <p:xfrm>
          <a:off x="1191" y="794"/>
          <a:ext cx="794" cy="794"/>
        </p:xfrm>
        <a:graphic>
          <a:graphicData uri="http://schemas.openxmlformats.org/presentationml/2006/ole">
            <mc:AlternateContent xmlns:mc="http://schemas.openxmlformats.org/markup-compatibility/2006">
              <mc:Choice xmlns:v="urn:schemas-microsoft-com:vml" Requires="v">
                <p:oleObj spid="_x0000_s4236" name="Diapositiva think-cell" r:id="rId5" imgW="360" imgH="360" progId="TCLayout.ActiveDocument.1">
                  <p:embed/>
                </p:oleObj>
              </mc:Choice>
              <mc:Fallback>
                <p:oleObj name="Diapositiva think-cell" r:id="rId5" imgW="360" imgH="360" progId="TCLayout.ActiveDocument.1">
                  <p:embed/>
                  <p:pic>
                    <p:nvPicPr>
                      <p:cNvPr id="6" name="Oggetto 5" hidden="1"/>
                      <p:cNvPicPr/>
                      <p:nvPr/>
                    </p:nvPicPr>
                    <p:blipFill>
                      <a:blip r:embed="rId6"/>
                      <a:stretch>
                        <a:fillRect/>
                      </a:stretch>
                    </p:blipFill>
                    <p:spPr>
                      <a:xfrm>
                        <a:off x="1191" y="794"/>
                        <a:ext cx="794" cy="794"/>
                      </a:xfrm>
                      <a:prstGeom prst="rect">
                        <a:avLst/>
                      </a:prstGeom>
                    </p:spPr>
                  </p:pic>
                </p:oleObj>
              </mc:Fallback>
            </mc:AlternateContent>
          </a:graphicData>
        </a:graphic>
      </p:graphicFrame>
      <p:sp>
        <p:nvSpPr>
          <p:cNvPr id="9" name="Titolo 3">
            <a:extLst>
              <a:ext uri="{FF2B5EF4-FFF2-40B4-BE49-F238E27FC236}">
                <a16:creationId xmlns="" xmlns:a16="http://schemas.microsoft.com/office/drawing/2014/main" id="{E94A5D4A-1822-524A-A8E5-552AB264C8E9}"/>
              </a:ext>
            </a:extLst>
          </p:cNvPr>
          <p:cNvSpPr>
            <a:spLocks noGrp="1"/>
          </p:cNvSpPr>
          <p:nvPr>
            <p:ph type="title"/>
          </p:nvPr>
        </p:nvSpPr>
        <p:spPr/>
        <p:txBody>
          <a:bodyPr vert="horz"/>
          <a:lstStyle/>
          <a:p>
            <a:r>
              <a:rPr lang="en-US" cap="none" dirty="0"/>
              <a:t>2030: LIFE IS OUR DUTY</a:t>
            </a:r>
          </a:p>
        </p:txBody>
      </p:sp>
      <p:sp>
        <p:nvSpPr>
          <p:cNvPr id="10" name="Segnaposto contenuto 2">
            <a:extLst>
              <a:ext uri="{FF2B5EF4-FFF2-40B4-BE49-F238E27FC236}">
                <a16:creationId xmlns="" xmlns:a16="http://schemas.microsoft.com/office/drawing/2014/main" id="{6BAEA7A4-A460-844F-87DF-6DEB17E36155}"/>
              </a:ext>
            </a:extLst>
          </p:cNvPr>
          <p:cNvSpPr>
            <a:spLocks noGrp="1"/>
          </p:cNvSpPr>
          <p:nvPr>
            <p:ph idx="15"/>
          </p:nvPr>
        </p:nvSpPr>
        <p:spPr/>
        <p:txBody>
          <a:bodyPr>
            <a:noAutofit/>
          </a:bodyPr>
          <a:lstStyle/>
          <a:p>
            <a:r>
              <a:rPr lang="it-IT" sz="1800" dirty="0"/>
              <a:t>La sostenibilità guida la nostra nuova strategia</a:t>
            </a:r>
          </a:p>
        </p:txBody>
      </p:sp>
      <p:sp>
        <p:nvSpPr>
          <p:cNvPr id="19" name="CasellaDiTesto 18">
            <a:extLst>
              <a:ext uri="{FF2B5EF4-FFF2-40B4-BE49-F238E27FC236}">
                <a16:creationId xmlns="" xmlns:a16="http://schemas.microsoft.com/office/drawing/2014/main" id="{253C1221-3F6D-6445-A659-F4D450C741A8}"/>
              </a:ext>
            </a:extLst>
          </p:cNvPr>
          <p:cNvSpPr txBox="1"/>
          <p:nvPr/>
        </p:nvSpPr>
        <p:spPr>
          <a:xfrm>
            <a:off x="3570679" y="4519678"/>
            <a:ext cx="0" cy="0"/>
          </a:xfrm>
          <a:prstGeom prst="rect">
            <a:avLst/>
          </a:prstGeom>
        </p:spPr>
        <p:txBody>
          <a:bodyPr vert="horz" wrap="none" lIns="0" tIns="0" rIns="0" bIns="0" rtlCol="0">
            <a:noAutofit/>
          </a:bodyPr>
          <a:lstStyle/>
          <a:p>
            <a:endParaRPr lang="it-IT" sz="2000" dirty="0" err="1">
              <a:solidFill>
                <a:srgbClr val="878787"/>
              </a:solidFill>
            </a:endParaRPr>
          </a:p>
        </p:txBody>
      </p:sp>
      <p:sp>
        <p:nvSpPr>
          <p:cNvPr id="45" name="Rettangolo 44">
            <a:extLst>
              <a:ext uri="{FF2B5EF4-FFF2-40B4-BE49-F238E27FC236}">
                <a16:creationId xmlns="" xmlns:a16="http://schemas.microsoft.com/office/drawing/2014/main" id="{FA155379-EFC3-425A-9872-C290F919F9BE}"/>
              </a:ext>
            </a:extLst>
          </p:cNvPr>
          <p:cNvSpPr/>
          <p:nvPr/>
        </p:nvSpPr>
        <p:spPr>
          <a:xfrm>
            <a:off x="6053323" y="224"/>
            <a:ext cx="5668440" cy="6857554"/>
          </a:xfrm>
          <a:prstGeom prst="rect">
            <a:avLst/>
          </a:prstGeom>
          <a:solidFill>
            <a:srgbClr val="009FD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2400">
              <a:solidFill>
                <a:schemeClr val="tx2"/>
              </a:solidFill>
              <a:ea typeface="Roboto" panose="02000000000000000000" pitchFamily="2" charset="0"/>
              <a:cs typeface="Verdana"/>
            </a:endParaRPr>
          </a:p>
        </p:txBody>
      </p:sp>
      <p:sp>
        <p:nvSpPr>
          <p:cNvPr id="87" name="CasellaDiTesto 86">
            <a:extLst>
              <a:ext uri="{FF2B5EF4-FFF2-40B4-BE49-F238E27FC236}">
                <a16:creationId xmlns="" xmlns:a16="http://schemas.microsoft.com/office/drawing/2014/main" id="{6A064F0F-335A-4963-9AC7-0FE5777A2826}"/>
              </a:ext>
            </a:extLst>
          </p:cNvPr>
          <p:cNvSpPr txBox="1"/>
          <p:nvPr/>
        </p:nvSpPr>
        <p:spPr>
          <a:xfrm>
            <a:off x="572603" y="1582196"/>
            <a:ext cx="5290232" cy="1600438"/>
          </a:xfrm>
          <a:prstGeom prst="rect">
            <a:avLst/>
          </a:prstGeom>
          <a:noFill/>
        </p:spPr>
        <p:txBody>
          <a:bodyPr wrap="square">
            <a:spAutoFit/>
          </a:bodyPr>
          <a:lstStyle/>
          <a:p>
            <a:r>
              <a:rPr lang="it-IT" sz="1400" dirty="0">
                <a:solidFill>
                  <a:srgbClr val="474746"/>
                </a:solidFill>
                <a:cs typeface="Segoe UI Light" panose="020B0502040204020203" pitchFamily="34" charset="0"/>
              </a:rPr>
              <a:t>Abbracciamo una visione del mondo condivisa, sostenibile e rispettosa del futuro. Abbiamo intrapreso un percorso di trasformazione lungo dieci anni, guidato da una </a:t>
            </a:r>
            <a:r>
              <a:rPr lang="it-IT" sz="1400" b="1" dirty="0">
                <a:solidFill>
                  <a:srgbClr val="474746"/>
                </a:solidFill>
                <a:cs typeface="Segoe UI Light" panose="020B0502040204020203" pitchFamily="34" charset="0"/>
              </a:rPr>
              <a:t>strategia al 2030 </a:t>
            </a:r>
            <a:r>
              <a:rPr lang="it-IT" sz="1400" dirty="0">
                <a:solidFill>
                  <a:srgbClr val="474746"/>
                </a:solidFill>
                <a:cs typeface="Segoe UI Light" panose="020B0502040204020203" pitchFamily="34" charset="0"/>
              </a:rPr>
              <a:t>che, attraverso </a:t>
            </a:r>
            <a:r>
              <a:rPr lang="it-IT" sz="1400" b="1" dirty="0">
                <a:solidFill>
                  <a:srgbClr val="474746"/>
                </a:solidFill>
                <a:cs typeface="Segoe UI Light" panose="020B0502040204020203" pitchFamily="34" charset="0"/>
              </a:rPr>
              <a:t>16 miliardi € di investimenti</a:t>
            </a:r>
            <a:r>
              <a:rPr lang="it-IT" sz="1400" dirty="0">
                <a:solidFill>
                  <a:srgbClr val="474746"/>
                </a:solidFill>
                <a:cs typeface="Segoe UI Light" panose="020B0502040204020203" pitchFamily="34" charset="0"/>
              </a:rPr>
              <a:t>, metterà al centro ambiente e innovazione. Queste sono le solide basi che ci consentiranno di realizzare infrastrutture strategiche, innovative ed essenziali per la </a:t>
            </a:r>
            <a:r>
              <a:rPr lang="it-IT" sz="1400" b="1" dirty="0">
                <a:solidFill>
                  <a:srgbClr val="474746"/>
                </a:solidFill>
                <a:cs typeface="Segoe UI Light" panose="020B0502040204020203" pitchFamily="34" charset="0"/>
              </a:rPr>
              <a:t>crescita</a:t>
            </a:r>
            <a:r>
              <a:rPr lang="it-IT" sz="1400" dirty="0">
                <a:solidFill>
                  <a:srgbClr val="474746"/>
                </a:solidFill>
                <a:cs typeface="Segoe UI Light" panose="020B0502040204020203" pitchFamily="34" charset="0"/>
              </a:rPr>
              <a:t> e il </a:t>
            </a:r>
            <a:r>
              <a:rPr lang="it-IT" sz="1400" b="1" dirty="0">
                <a:solidFill>
                  <a:srgbClr val="474746"/>
                </a:solidFill>
                <a:cs typeface="Segoe UI Light" panose="020B0502040204020203" pitchFamily="34" charset="0"/>
              </a:rPr>
              <a:t>rilancio del Paese. </a:t>
            </a:r>
            <a:endParaRPr lang="it-IT" sz="1400" dirty="0">
              <a:solidFill>
                <a:srgbClr val="474746"/>
              </a:solidFill>
              <a:cs typeface="Segoe UI Light" panose="020B0502040204020203" pitchFamily="34" charset="0"/>
            </a:endParaRPr>
          </a:p>
        </p:txBody>
      </p:sp>
      <p:sp>
        <p:nvSpPr>
          <p:cNvPr id="88" name="CasellaDiTesto 87">
            <a:extLst>
              <a:ext uri="{FF2B5EF4-FFF2-40B4-BE49-F238E27FC236}">
                <a16:creationId xmlns="" xmlns:a16="http://schemas.microsoft.com/office/drawing/2014/main" id="{A7ED38D8-C815-4DB4-84D0-C8FB1439C3B3}"/>
              </a:ext>
            </a:extLst>
          </p:cNvPr>
          <p:cNvSpPr txBox="1"/>
          <p:nvPr/>
        </p:nvSpPr>
        <p:spPr>
          <a:xfrm>
            <a:off x="1634884" y="3976718"/>
            <a:ext cx="3900147" cy="738664"/>
          </a:xfrm>
          <a:prstGeom prst="rect">
            <a:avLst/>
          </a:prstGeom>
          <a:noFill/>
        </p:spPr>
        <p:txBody>
          <a:bodyPr wrap="square">
            <a:spAutoFit/>
          </a:bodyPr>
          <a:lstStyle/>
          <a:p>
            <a:r>
              <a:rPr lang="it-IT" sz="1400">
                <a:solidFill>
                  <a:srgbClr val="000000"/>
                </a:solidFill>
                <a:cs typeface="Segoe UI Light" panose="020B0502040204020203" pitchFamily="34" charset="0"/>
              </a:rPr>
              <a:t>A servizio dell’</a:t>
            </a:r>
            <a:r>
              <a:rPr lang="it-IT" sz="1400" b="1">
                <a:solidFill>
                  <a:srgbClr val="000000"/>
                </a:solidFill>
                <a:cs typeface="Segoe UI Light" panose="020B0502040204020203" pitchFamily="34" charset="0"/>
              </a:rPr>
              <a:t>economia circolare</a:t>
            </a:r>
            <a:r>
              <a:rPr lang="it-IT" sz="1400">
                <a:solidFill>
                  <a:srgbClr val="000000"/>
                </a:solidFill>
                <a:cs typeface="Segoe UI Light" panose="020B0502040204020203" pitchFamily="34" charset="0"/>
              </a:rPr>
              <a:t>, per preservare le risorse del pianeta e proteggere l'ambiente. </a:t>
            </a:r>
          </a:p>
        </p:txBody>
      </p:sp>
      <p:sp>
        <p:nvSpPr>
          <p:cNvPr id="89" name="CasellaDiTesto 88">
            <a:extLst>
              <a:ext uri="{FF2B5EF4-FFF2-40B4-BE49-F238E27FC236}">
                <a16:creationId xmlns="" xmlns:a16="http://schemas.microsoft.com/office/drawing/2014/main" id="{2341DB5D-B926-47FB-AA15-3744F1FD0FF6}"/>
              </a:ext>
            </a:extLst>
          </p:cNvPr>
          <p:cNvSpPr txBox="1"/>
          <p:nvPr/>
        </p:nvSpPr>
        <p:spPr>
          <a:xfrm>
            <a:off x="1685680" y="5158161"/>
            <a:ext cx="4051791" cy="954107"/>
          </a:xfrm>
          <a:prstGeom prst="rect">
            <a:avLst/>
          </a:prstGeom>
          <a:noFill/>
        </p:spPr>
        <p:txBody>
          <a:bodyPr wrap="square">
            <a:spAutoFit/>
          </a:bodyPr>
          <a:lstStyle/>
          <a:p>
            <a:r>
              <a:rPr lang="it-IT" sz="1400" dirty="0">
                <a:solidFill>
                  <a:srgbClr val="000000"/>
                </a:solidFill>
                <a:cs typeface="Segoe UI Light" panose="020B0502040204020203" pitchFamily="34" charset="0"/>
              </a:rPr>
              <a:t>A servizio della </a:t>
            </a:r>
            <a:r>
              <a:rPr lang="it-IT" sz="1400" b="1" dirty="0">
                <a:solidFill>
                  <a:srgbClr val="000000"/>
                </a:solidFill>
                <a:cs typeface="Segoe UI Light" panose="020B0502040204020203" pitchFamily="34" charset="0"/>
              </a:rPr>
              <a:t>transizione energetica </a:t>
            </a:r>
            <a:r>
              <a:rPr lang="it-IT" sz="1400" dirty="0">
                <a:solidFill>
                  <a:srgbClr val="000000"/>
                </a:solidFill>
                <a:cs typeface="Segoe UI Light" panose="020B0502040204020203" pitchFamily="34" charset="0"/>
              </a:rPr>
              <a:t>per garantire la produzione e l'utilizzo di energia pulita velocizzando la decarbonizzazione e abilitando l'elettrificazione dei consumi.</a:t>
            </a:r>
            <a:endParaRPr lang="it-IT" sz="1400" dirty="0">
              <a:solidFill>
                <a:srgbClr val="474746"/>
              </a:solidFill>
              <a:cs typeface="Segoe UI Light" panose="020B0502040204020203" pitchFamily="34" charset="0"/>
            </a:endParaRPr>
          </a:p>
        </p:txBody>
      </p:sp>
      <p:sp>
        <p:nvSpPr>
          <p:cNvPr id="90" name="CasellaDiTesto 89">
            <a:extLst>
              <a:ext uri="{FF2B5EF4-FFF2-40B4-BE49-F238E27FC236}">
                <a16:creationId xmlns="" xmlns:a16="http://schemas.microsoft.com/office/drawing/2014/main" id="{C9AC55F9-D814-4AA4-8430-AAC3805F13F2}"/>
              </a:ext>
            </a:extLst>
          </p:cNvPr>
          <p:cNvSpPr txBox="1"/>
          <p:nvPr/>
        </p:nvSpPr>
        <p:spPr>
          <a:xfrm>
            <a:off x="1634884" y="3672418"/>
            <a:ext cx="3607281" cy="424732"/>
          </a:xfrm>
          <a:prstGeom prst="rect">
            <a:avLst/>
          </a:prstGeom>
          <a:noFill/>
        </p:spPr>
        <p:txBody>
          <a:bodyPr wrap="square">
            <a:spAutoFit/>
          </a:bodyPr>
          <a:lstStyle/>
          <a:p>
            <a:pPr>
              <a:lnSpc>
                <a:spcPct val="90000"/>
              </a:lnSpc>
            </a:pPr>
            <a:r>
              <a:rPr lang="it-IT" sz="2400" dirty="0">
                <a:solidFill>
                  <a:srgbClr val="009FD9"/>
                </a:solidFill>
                <a:ea typeface="Roboto" panose="02000000000000000000" pitchFamily="2" charset="0"/>
                <a:cs typeface="Segoe UI Light" panose="020B0502040204020203" pitchFamily="34" charset="0"/>
              </a:rPr>
              <a:t>6 miliardi €</a:t>
            </a:r>
          </a:p>
        </p:txBody>
      </p:sp>
      <p:sp>
        <p:nvSpPr>
          <p:cNvPr id="91" name="CasellaDiTesto 90">
            <a:extLst>
              <a:ext uri="{FF2B5EF4-FFF2-40B4-BE49-F238E27FC236}">
                <a16:creationId xmlns="" xmlns:a16="http://schemas.microsoft.com/office/drawing/2014/main" id="{D259BC74-3FE1-4350-A0E1-5EFD08C404DD}"/>
              </a:ext>
            </a:extLst>
          </p:cNvPr>
          <p:cNvSpPr txBox="1"/>
          <p:nvPr/>
        </p:nvSpPr>
        <p:spPr>
          <a:xfrm>
            <a:off x="1622184" y="4852642"/>
            <a:ext cx="2162416" cy="424732"/>
          </a:xfrm>
          <a:prstGeom prst="rect">
            <a:avLst/>
          </a:prstGeom>
          <a:noFill/>
        </p:spPr>
        <p:txBody>
          <a:bodyPr wrap="square">
            <a:spAutoFit/>
          </a:bodyPr>
          <a:lstStyle/>
          <a:p>
            <a:pPr>
              <a:lnSpc>
                <a:spcPct val="90000"/>
              </a:lnSpc>
            </a:pPr>
            <a:r>
              <a:rPr lang="it-IT" sz="2400" dirty="0">
                <a:solidFill>
                  <a:srgbClr val="009FD9"/>
                </a:solidFill>
                <a:ea typeface="Roboto" panose="02000000000000000000" pitchFamily="2" charset="0"/>
                <a:cs typeface="Segoe UI Light" panose="020B0502040204020203" pitchFamily="34" charset="0"/>
              </a:rPr>
              <a:t>10 miliardi €</a:t>
            </a:r>
          </a:p>
        </p:txBody>
      </p:sp>
      <p:pic>
        <p:nvPicPr>
          <p:cNvPr id="92" name="Immagine 91">
            <a:extLst>
              <a:ext uri="{FF2B5EF4-FFF2-40B4-BE49-F238E27FC236}">
                <a16:creationId xmlns="" xmlns:a16="http://schemas.microsoft.com/office/drawing/2014/main" id="{A0101085-1C02-4031-A25C-68A426F177DC}"/>
              </a:ext>
            </a:extLst>
          </p:cNvPr>
          <p:cNvPicPr>
            <a:picLocks noChangeAspect="1"/>
          </p:cNvPicPr>
          <p:nvPr/>
        </p:nvPicPr>
        <p:blipFill rotWithShape="1">
          <a:blip r:embed="rId7" cstate="print">
            <a:clrChange>
              <a:clrFrom>
                <a:srgbClr val="000000"/>
              </a:clrFrom>
              <a:clrTo>
                <a:srgbClr val="000000">
                  <a:alpha val="0"/>
                </a:srgbClr>
              </a:clrTo>
            </a:clrChange>
            <a:extLst>
              <a:ext uri="{28A0092B-C50C-407E-A947-70E740481C1C}">
                <a14:useLocalDpi xmlns:a14="http://schemas.microsoft.com/office/drawing/2010/main" val="0"/>
              </a:ext>
            </a:extLst>
          </a:blip>
          <a:srcRect l="6908" t="7017" r="6576" b="7780"/>
          <a:stretch/>
        </p:blipFill>
        <p:spPr>
          <a:xfrm>
            <a:off x="626521" y="4980346"/>
            <a:ext cx="943857" cy="925064"/>
          </a:xfrm>
          <a:prstGeom prst="ellipse">
            <a:avLst/>
          </a:prstGeom>
          <a:ln>
            <a:noFill/>
          </a:ln>
          <a:effectLst>
            <a:outerShdw blurRad="50800" dist="38100" dir="2700000" algn="tl" rotWithShape="0">
              <a:prstClr val="black">
                <a:alpha val="40000"/>
              </a:prstClr>
            </a:outerShdw>
          </a:effectLst>
        </p:spPr>
      </p:pic>
      <p:pic>
        <p:nvPicPr>
          <p:cNvPr id="93" name="Immagine 92">
            <a:extLst>
              <a:ext uri="{FF2B5EF4-FFF2-40B4-BE49-F238E27FC236}">
                <a16:creationId xmlns="" xmlns:a16="http://schemas.microsoft.com/office/drawing/2014/main" id="{3684CE0A-0D79-464A-86AB-9AE5FBF1ED9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433" t="7626" r="8528" b="7335"/>
          <a:stretch/>
        </p:blipFill>
        <p:spPr>
          <a:xfrm>
            <a:off x="572603" y="3607628"/>
            <a:ext cx="929251" cy="930374"/>
          </a:xfrm>
          <a:prstGeom prst="ellipse">
            <a:avLst/>
          </a:prstGeom>
          <a:effectLst>
            <a:outerShdw blurRad="50800" dist="38100" dir="2700000" algn="tl" rotWithShape="0">
              <a:prstClr val="black">
                <a:alpha val="40000"/>
              </a:prstClr>
            </a:outerShdw>
          </a:effectLst>
        </p:spPr>
      </p:pic>
      <p:sp>
        <p:nvSpPr>
          <p:cNvPr id="94" name="Rettangolo 93">
            <a:extLst>
              <a:ext uri="{FF2B5EF4-FFF2-40B4-BE49-F238E27FC236}">
                <a16:creationId xmlns="" xmlns:a16="http://schemas.microsoft.com/office/drawing/2014/main" id="{FA155379-EFC3-425A-9872-C290F919F9BE}"/>
              </a:ext>
            </a:extLst>
          </p:cNvPr>
          <p:cNvSpPr/>
          <p:nvPr/>
        </p:nvSpPr>
        <p:spPr>
          <a:xfrm>
            <a:off x="6053323" y="224"/>
            <a:ext cx="5668440" cy="6857554"/>
          </a:xfrm>
          <a:prstGeom prst="rect">
            <a:avLst/>
          </a:prstGeom>
          <a:solidFill>
            <a:srgbClr val="009FD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2400">
              <a:solidFill>
                <a:srgbClr val="FFFFFF"/>
              </a:solidFill>
              <a:ea typeface="Roboto" panose="02000000000000000000" pitchFamily="2" charset="0"/>
              <a:cs typeface="Verdana"/>
            </a:endParaRPr>
          </a:p>
        </p:txBody>
      </p:sp>
      <p:sp>
        <p:nvSpPr>
          <p:cNvPr id="96" name="Ovale 23">
            <a:extLst>
              <a:ext uri="{FF2B5EF4-FFF2-40B4-BE49-F238E27FC236}">
                <a16:creationId xmlns="" xmlns:a16="http://schemas.microsoft.com/office/drawing/2014/main" id="{4AA451E5-1666-482D-9362-30E9A096DBD8}"/>
              </a:ext>
            </a:extLst>
          </p:cNvPr>
          <p:cNvSpPr/>
          <p:nvPr/>
        </p:nvSpPr>
        <p:spPr>
          <a:xfrm>
            <a:off x="7350369" y="2544903"/>
            <a:ext cx="1118381" cy="866513"/>
          </a:xfrm>
          <a:prstGeom prst="ellipse">
            <a:avLst/>
          </a:prstGeom>
          <a:gradFill flip="none" rotWithShape="1">
            <a:gsLst>
              <a:gs pos="0">
                <a:srgbClr val="D4EDFC"/>
              </a:gs>
              <a:gs pos="75000">
                <a:srgbClr val="D4EDFC"/>
              </a:gs>
              <a:gs pos="89000">
                <a:srgbClr val="9BE2FF"/>
              </a:gs>
              <a:gs pos="100000">
                <a:srgbClr val="009FD9"/>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it-IT" sz="1600" dirty="0">
                <a:solidFill>
                  <a:srgbClr val="009FD9"/>
                </a:solidFill>
                <a:ea typeface="Roboto" panose="02000000000000000000" pitchFamily="2" charset="0"/>
                <a:cs typeface="Segoe UI Light" panose="020B0502040204020203" pitchFamily="34" charset="0"/>
              </a:rPr>
              <a:t>2,5 MLD€ </a:t>
            </a:r>
          </a:p>
          <a:p>
            <a:pPr algn="ctr">
              <a:lnSpc>
                <a:spcPct val="90000"/>
              </a:lnSpc>
            </a:pPr>
            <a:r>
              <a:rPr lang="it-IT" sz="1000" dirty="0">
                <a:solidFill>
                  <a:srgbClr val="000000">
                    <a:lumMod val="65000"/>
                    <a:lumOff val="35000"/>
                  </a:srgbClr>
                </a:solidFill>
                <a:ea typeface="Roboto" panose="02000000000000000000" pitchFamily="2" charset="0"/>
                <a:cs typeface="Segoe UI Light" panose="020B0502040204020203" pitchFamily="34" charset="0"/>
              </a:rPr>
              <a:t>EBITDA @2030</a:t>
            </a:r>
          </a:p>
        </p:txBody>
      </p:sp>
      <p:sp>
        <p:nvSpPr>
          <p:cNvPr id="97" name="Ovale 38">
            <a:extLst>
              <a:ext uri="{FF2B5EF4-FFF2-40B4-BE49-F238E27FC236}">
                <a16:creationId xmlns="" xmlns:a16="http://schemas.microsoft.com/office/drawing/2014/main" id="{755AD1D9-7E6E-4977-BD80-BBB9B4CDB4AE}"/>
              </a:ext>
            </a:extLst>
          </p:cNvPr>
          <p:cNvSpPr/>
          <p:nvPr/>
        </p:nvSpPr>
        <p:spPr>
          <a:xfrm>
            <a:off x="6124575" y="2535133"/>
            <a:ext cx="1172917" cy="933105"/>
          </a:xfrm>
          <a:prstGeom prst="ellipse">
            <a:avLst/>
          </a:prstGeom>
          <a:gradFill flip="none" rotWithShape="1">
            <a:gsLst>
              <a:gs pos="0">
                <a:srgbClr val="D4EDFC"/>
              </a:gs>
              <a:gs pos="75000">
                <a:srgbClr val="D4EDFC"/>
              </a:gs>
              <a:gs pos="89000">
                <a:srgbClr val="9BE2FF"/>
              </a:gs>
              <a:gs pos="100000">
                <a:srgbClr val="009FD9"/>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it-IT" sz="1600" dirty="0">
                <a:solidFill>
                  <a:srgbClr val="009FD9"/>
                </a:solidFill>
                <a:ea typeface="Roboto" panose="02000000000000000000" pitchFamily="2" charset="0"/>
                <a:cs typeface="Segoe UI Light" panose="020B0502040204020203" pitchFamily="34" charset="0"/>
              </a:rPr>
              <a:t>16 MLD€</a:t>
            </a:r>
          </a:p>
          <a:p>
            <a:pPr algn="ctr">
              <a:lnSpc>
                <a:spcPct val="90000"/>
              </a:lnSpc>
            </a:pPr>
            <a:r>
              <a:rPr lang="it-IT" sz="1000" dirty="0">
                <a:solidFill>
                  <a:srgbClr val="000000">
                    <a:lumMod val="65000"/>
                    <a:lumOff val="35000"/>
                  </a:srgbClr>
                </a:solidFill>
                <a:ea typeface="Roboto" panose="02000000000000000000" pitchFamily="2" charset="0"/>
                <a:cs typeface="Segoe UI Light" panose="020B0502040204020203" pitchFamily="34" charset="0"/>
              </a:rPr>
              <a:t>CAPEX cumulati su 10 anni </a:t>
            </a:r>
          </a:p>
        </p:txBody>
      </p:sp>
      <p:sp>
        <p:nvSpPr>
          <p:cNvPr id="98" name="Ovale 39">
            <a:extLst>
              <a:ext uri="{FF2B5EF4-FFF2-40B4-BE49-F238E27FC236}">
                <a16:creationId xmlns="" xmlns:a16="http://schemas.microsoft.com/office/drawing/2014/main" id="{4992F985-4135-44AF-80F8-2BFEDB5F8B11}"/>
              </a:ext>
            </a:extLst>
          </p:cNvPr>
          <p:cNvSpPr/>
          <p:nvPr/>
        </p:nvSpPr>
        <p:spPr>
          <a:xfrm>
            <a:off x="8522226" y="2511784"/>
            <a:ext cx="952678" cy="933105"/>
          </a:xfrm>
          <a:prstGeom prst="ellipse">
            <a:avLst/>
          </a:prstGeom>
          <a:gradFill flip="none" rotWithShape="1">
            <a:gsLst>
              <a:gs pos="0">
                <a:srgbClr val="D4EDFC"/>
              </a:gs>
              <a:gs pos="75000">
                <a:srgbClr val="D4EDFC"/>
              </a:gs>
              <a:gs pos="89000">
                <a:srgbClr val="9BE2FF"/>
              </a:gs>
              <a:gs pos="100000">
                <a:srgbClr val="009FD9"/>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it-IT" sz="2000" dirty="0">
                <a:solidFill>
                  <a:srgbClr val="009FD9"/>
                </a:solidFill>
                <a:ea typeface="Roboto" panose="02000000000000000000" pitchFamily="2" charset="0"/>
                <a:cs typeface="Segoe UI Light" panose="020B0502040204020203" pitchFamily="34" charset="0"/>
              </a:rPr>
              <a:t>&gt;8</a:t>
            </a:r>
            <a:r>
              <a:rPr lang="it-IT" sz="1000" dirty="0">
                <a:solidFill>
                  <a:srgbClr val="009FD9"/>
                </a:solidFill>
                <a:ea typeface="Roboto" panose="02000000000000000000" pitchFamily="2" charset="0"/>
                <a:cs typeface="Segoe UI Light" panose="020B0502040204020203" pitchFamily="34" charset="0"/>
              </a:rPr>
              <a:t>%</a:t>
            </a:r>
          </a:p>
          <a:p>
            <a:pPr algn="ctr">
              <a:lnSpc>
                <a:spcPct val="90000"/>
              </a:lnSpc>
            </a:pPr>
            <a:r>
              <a:rPr lang="it-IT" sz="1000" dirty="0">
                <a:solidFill>
                  <a:srgbClr val="000000">
                    <a:lumMod val="65000"/>
                    <a:lumOff val="35000"/>
                  </a:srgbClr>
                </a:solidFill>
                <a:ea typeface="Roboto" panose="02000000000000000000" pitchFamily="2" charset="0"/>
                <a:cs typeface="Segoe UI Light" panose="020B0502040204020203" pitchFamily="34" charset="0"/>
              </a:rPr>
              <a:t>Utile netto CAGR 2020-30</a:t>
            </a:r>
          </a:p>
        </p:txBody>
      </p:sp>
      <p:sp>
        <p:nvSpPr>
          <p:cNvPr id="99" name="Ovale 41">
            <a:extLst>
              <a:ext uri="{FF2B5EF4-FFF2-40B4-BE49-F238E27FC236}">
                <a16:creationId xmlns="" xmlns:a16="http://schemas.microsoft.com/office/drawing/2014/main" id="{1C51B1F1-F34D-47F4-8118-08AC7D4F4A07}"/>
              </a:ext>
            </a:extLst>
          </p:cNvPr>
          <p:cNvSpPr/>
          <p:nvPr/>
        </p:nvSpPr>
        <p:spPr>
          <a:xfrm>
            <a:off x="9486296" y="2509733"/>
            <a:ext cx="952678" cy="933105"/>
          </a:xfrm>
          <a:prstGeom prst="ellipse">
            <a:avLst/>
          </a:prstGeom>
          <a:gradFill flip="none" rotWithShape="1">
            <a:gsLst>
              <a:gs pos="0">
                <a:srgbClr val="D4EDFC"/>
              </a:gs>
              <a:gs pos="75000">
                <a:srgbClr val="D4EDFC"/>
              </a:gs>
              <a:gs pos="89000">
                <a:srgbClr val="9BE2FF"/>
              </a:gs>
              <a:gs pos="100000">
                <a:srgbClr val="009FD9"/>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it-IT" sz="2000">
                <a:solidFill>
                  <a:srgbClr val="009FD9"/>
                </a:solidFill>
                <a:ea typeface="Roboto" panose="02000000000000000000" pitchFamily="2" charset="0"/>
                <a:cs typeface="Segoe UI Light" panose="020B0502040204020203" pitchFamily="34" charset="0"/>
              </a:rPr>
              <a:t>2,5</a:t>
            </a:r>
            <a:r>
              <a:rPr lang="it-IT" sz="1000">
                <a:solidFill>
                  <a:srgbClr val="009FD9"/>
                </a:solidFill>
                <a:ea typeface="Roboto" panose="02000000000000000000" pitchFamily="2" charset="0"/>
                <a:cs typeface="Segoe UI Light" panose="020B0502040204020203" pitchFamily="34" charset="0"/>
              </a:rPr>
              <a:t>x</a:t>
            </a:r>
          </a:p>
          <a:p>
            <a:pPr algn="ctr">
              <a:lnSpc>
                <a:spcPct val="90000"/>
              </a:lnSpc>
            </a:pPr>
            <a:r>
              <a:rPr lang="it-IT" sz="1000">
                <a:solidFill>
                  <a:srgbClr val="000000">
                    <a:lumMod val="65000"/>
                    <a:lumOff val="35000"/>
                  </a:srgbClr>
                </a:solidFill>
                <a:ea typeface="Roboto" panose="02000000000000000000" pitchFamily="2" charset="0"/>
                <a:cs typeface="Segoe UI Light" panose="020B0502040204020203" pitchFamily="34" charset="0"/>
              </a:rPr>
              <a:t>PFN/EBITDA @2030</a:t>
            </a:r>
          </a:p>
        </p:txBody>
      </p:sp>
      <p:sp>
        <p:nvSpPr>
          <p:cNvPr id="100" name="Ovale 42">
            <a:extLst>
              <a:ext uri="{FF2B5EF4-FFF2-40B4-BE49-F238E27FC236}">
                <a16:creationId xmlns="" xmlns:a16="http://schemas.microsoft.com/office/drawing/2014/main" id="{FA5DD575-1C88-4BAF-8FE3-999AD23C64E5}"/>
              </a:ext>
            </a:extLst>
          </p:cNvPr>
          <p:cNvSpPr/>
          <p:nvPr/>
        </p:nvSpPr>
        <p:spPr>
          <a:xfrm>
            <a:off x="10606868" y="2509733"/>
            <a:ext cx="952678" cy="933105"/>
          </a:xfrm>
          <a:prstGeom prst="ellipse">
            <a:avLst/>
          </a:prstGeom>
          <a:gradFill flip="none" rotWithShape="1">
            <a:gsLst>
              <a:gs pos="0">
                <a:srgbClr val="D4EDFC"/>
              </a:gs>
              <a:gs pos="75000">
                <a:srgbClr val="D4EDFC"/>
              </a:gs>
              <a:gs pos="89000">
                <a:srgbClr val="9BE2FF"/>
              </a:gs>
              <a:gs pos="100000">
                <a:srgbClr val="009FD9"/>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it-IT" sz="2000">
                <a:solidFill>
                  <a:srgbClr val="009FD9"/>
                </a:solidFill>
                <a:ea typeface="Roboto" panose="02000000000000000000" pitchFamily="2" charset="0"/>
                <a:cs typeface="Segoe UI Light" panose="020B0502040204020203" pitchFamily="34" charset="0"/>
              </a:rPr>
              <a:t>6</a:t>
            </a:r>
            <a:r>
              <a:rPr lang="it-IT" sz="1000">
                <a:solidFill>
                  <a:srgbClr val="009FD9"/>
                </a:solidFill>
                <a:ea typeface="Roboto" panose="02000000000000000000" pitchFamily="2" charset="0"/>
                <a:cs typeface="Segoe UI Light" panose="020B0502040204020203" pitchFamily="34" charset="0"/>
              </a:rPr>
              <a:t>k</a:t>
            </a:r>
          </a:p>
          <a:p>
            <a:pPr algn="ctr">
              <a:lnSpc>
                <a:spcPct val="90000"/>
              </a:lnSpc>
            </a:pPr>
            <a:r>
              <a:rPr lang="it-IT" sz="1000">
                <a:solidFill>
                  <a:srgbClr val="000000">
                    <a:lumMod val="65000"/>
                    <a:lumOff val="35000"/>
                  </a:srgbClr>
                </a:solidFill>
                <a:ea typeface="Roboto" panose="02000000000000000000" pitchFamily="2" charset="0"/>
                <a:cs typeface="Segoe UI Light" panose="020B0502040204020203" pitchFamily="34" charset="0"/>
              </a:rPr>
              <a:t>Assunzioni dirette 2021-30</a:t>
            </a:r>
          </a:p>
        </p:txBody>
      </p:sp>
      <p:sp>
        <p:nvSpPr>
          <p:cNvPr id="101" name="Freccia a gallone 3">
            <a:extLst>
              <a:ext uri="{FF2B5EF4-FFF2-40B4-BE49-F238E27FC236}">
                <a16:creationId xmlns="" xmlns:a16="http://schemas.microsoft.com/office/drawing/2014/main" id="{BE5BBA54-917F-464B-8E95-6BACC58E43F3}"/>
              </a:ext>
            </a:extLst>
          </p:cNvPr>
          <p:cNvSpPr/>
          <p:nvPr/>
        </p:nvSpPr>
        <p:spPr>
          <a:xfrm rot="5400000">
            <a:off x="8741764" y="-12246"/>
            <a:ext cx="312251" cy="4504330"/>
          </a:xfrm>
          <a:prstGeom prst="chevron">
            <a:avLst>
              <a:gd name="adj" fmla="val 94686"/>
            </a:avLst>
          </a:prstGeom>
          <a:solidFill>
            <a:srgbClr val="BFBFB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a:solidFill>
                <a:srgbClr val="FFFFFF"/>
              </a:solidFill>
              <a:ea typeface="Roboto" panose="02000000000000000000" pitchFamily="2" charset="0"/>
              <a:cs typeface="Verdana"/>
            </a:endParaRPr>
          </a:p>
        </p:txBody>
      </p:sp>
      <p:sp>
        <p:nvSpPr>
          <p:cNvPr id="102" name="CasellaDiTesto 27">
            <a:extLst>
              <a:ext uri="{FF2B5EF4-FFF2-40B4-BE49-F238E27FC236}">
                <a16:creationId xmlns="" xmlns:a16="http://schemas.microsoft.com/office/drawing/2014/main" id="{1B84A77E-6E68-4570-9F57-AFECAD5CDAA8}"/>
              </a:ext>
            </a:extLst>
          </p:cNvPr>
          <p:cNvSpPr txBox="1"/>
          <p:nvPr/>
        </p:nvSpPr>
        <p:spPr>
          <a:xfrm>
            <a:off x="6274328" y="369055"/>
            <a:ext cx="5247121" cy="584775"/>
          </a:xfrm>
          <a:prstGeom prst="rect">
            <a:avLst/>
          </a:prstGeom>
          <a:noFill/>
        </p:spPr>
        <p:txBody>
          <a:bodyPr wrap="square">
            <a:spAutoFit/>
          </a:bodyPr>
          <a:lstStyle/>
          <a:p>
            <a:pPr algn="ctr"/>
            <a:r>
              <a:rPr lang="it-IT" sz="1600">
                <a:solidFill>
                  <a:srgbClr val="009FD9"/>
                </a:solidFill>
                <a:cs typeface="Segoe UI Light" panose="020B0502040204020203" pitchFamily="34" charset="0"/>
              </a:rPr>
              <a:t>Ambiziosi target di sostenibilità traguardano importanti obiettivi economici e sociali…</a:t>
            </a:r>
          </a:p>
        </p:txBody>
      </p:sp>
      <p:sp>
        <p:nvSpPr>
          <p:cNvPr id="103" name="CasellaDiTesto 102">
            <a:extLst>
              <a:ext uri="{FF2B5EF4-FFF2-40B4-BE49-F238E27FC236}">
                <a16:creationId xmlns="" xmlns:a16="http://schemas.microsoft.com/office/drawing/2014/main" id="{82DBB483-8BDE-4408-867F-B02246A7730A}"/>
              </a:ext>
            </a:extLst>
          </p:cNvPr>
          <p:cNvSpPr txBox="1"/>
          <p:nvPr/>
        </p:nvSpPr>
        <p:spPr>
          <a:xfrm>
            <a:off x="6175963" y="3663611"/>
            <a:ext cx="5443853" cy="338554"/>
          </a:xfrm>
          <a:prstGeom prst="rect">
            <a:avLst/>
          </a:prstGeom>
          <a:noFill/>
        </p:spPr>
        <p:txBody>
          <a:bodyPr wrap="square">
            <a:spAutoFit/>
          </a:bodyPr>
          <a:lstStyle/>
          <a:p>
            <a:pPr algn="ctr"/>
            <a:r>
              <a:rPr lang="it-IT" sz="1600">
                <a:solidFill>
                  <a:srgbClr val="009FD9"/>
                </a:solidFill>
                <a:cs typeface="Segoe UI Light" panose="020B0502040204020203" pitchFamily="34" charset="0"/>
              </a:rPr>
              <a:t>…raggiungibili grazie a un set distintivo di leve abilitanti</a:t>
            </a:r>
          </a:p>
        </p:txBody>
      </p:sp>
      <p:graphicFrame>
        <p:nvGraphicFramePr>
          <p:cNvPr id="104" name="Grafico 103">
            <a:extLst>
              <a:ext uri="{FF2B5EF4-FFF2-40B4-BE49-F238E27FC236}">
                <a16:creationId xmlns="" xmlns:a16="http://schemas.microsoft.com/office/drawing/2014/main" id="{BF297902-5C62-43B7-B030-A77D46C4F17E}"/>
              </a:ext>
            </a:extLst>
          </p:cNvPr>
          <p:cNvGraphicFramePr/>
          <p:nvPr/>
        </p:nvGraphicFramePr>
        <p:xfrm>
          <a:off x="7310287" y="4158493"/>
          <a:ext cx="3175202" cy="2116801"/>
        </p:xfrm>
        <a:graphic>
          <a:graphicData uri="http://schemas.openxmlformats.org/drawingml/2006/chart">
            <c:chart xmlns:c="http://schemas.openxmlformats.org/drawingml/2006/chart" xmlns:r="http://schemas.openxmlformats.org/officeDocument/2006/relationships" r:id="rId9"/>
          </a:graphicData>
        </a:graphic>
      </p:graphicFrame>
      <p:sp>
        <p:nvSpPr>
          <p:cNvPr id="105" name="Ovale 19">
            <a:extLst>
              <a:ext uri="{FF2B5EF4-FFF2-40B4-BE49-F238E27FC236}">
                <a16:creationId xmlns="" xmlns:a16="http://schemas.microsoft.com/office/drawing/2014/main" id="{E0EE25F5-0204-4E1B-91DC-6D13A0ED60E7}"/>
              </a:ext>
            </a:extLst>
          </p:cNvPr>
          <p:cNvSpPr/>
          <p:nvPr/>
        </p:nvSpPr>
        <p:spPr>
          <a:xfrm>
            <a:off x="8472503" y="4745366"/>
            <a:ext cx="933106" cy="933106"/>
          </a:xfrm>
          <a:prstGeom prst="ellipse">
            <a:avLst/>
          </a:prstGeom>
          <a:gradFill flip="none" rotWithShape="1">
            <a:gsLst>
              <a:gs pos="0">
                <a:schemeClr val="bg1">
                  <a:lumMod val="95000"/>
                </a:schemeClr>
              </a:gs>
              <a:gs pos="74000">
                <a:schemeClr val="bg1">
                  <a:lumMod val="95000"/>
                </a:schemeClr>
              </a:gs>
              <a:gs pos="83000">
                <a:schemeClr val="bg2">
                  <a:lumMod val="20000"/>
                  <a:lumOff val="80000"/>
                </a:schemeClr>
              </a:gs>
              <a:gs pos="100000">
                <a:schemeClr val="bg1">
                  <a:lumMod val="85000"/>
                </a:scheme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35998" bIns="0" rtlCol="0" anchor="ctr"/>
          <a:lstStyle/>
          <a:p>
            <a:pPr algn="ctr">
              <a:lnSpc>
                <a:spcPct val="90000"/>
              </a:lnSpc>
              <a:defRPr/>
            </a:pPr>
            <a:r>
              <a:rPr lang="it-IT" sz="2400" b="1">
                <a:solidFill>
                  <a:srgbClr val="009FD9"/>
                </a:solidFill>
                <a:ea typeface="Roboto" panose="02000000000000000000" pitchFamily="2" charset="0"/>
                <a:cs typeface="Segoe UI Light" panose="020B0502040204020203" pitchFamily="34" charset="0"/>
              </a:rPr>
              <a:t>€2,8</a:t>
            </a:r>
          </a:p>
          <a:p>
            <a:pPr algn="ctr">
              <a:lnSpc>
                <a:spcPct val="90000"/>
              </a:lnSpc>
              <a:defRPr/>
            </a:pPr>
            <a:r>
              <a:rPr lang="it-IT" sz="1400">
                <a:solidFill>
                  <a:srgbClr val="009FD9"/>
                </a:solidFill>
                <a:ea typeface="Roboto" panose="02000000000000000000" pitchFamily="2" charset="0"/>
                <a:cs typeface="Segoe UI Light" panose="020B0502040204020203" pitchFamily="34" charset="0"/>
              </a:rPr>
              <a:t> mld</a:t>
            </a:r>
          </a:p>
        </p:txBody>
      </p:sp>
      <p:sp>
        <p:nvSpPr>
          <p:cNvPr id="106" name="CasellaDiTesto 105">
            <a:extLst>
              <a:ext uri="{FF2B5EF4-FFF2-40B4-BE49-F238E27FC236}">
                <a16:creationId xmlns="" xmlns:a16="http://schemas.microsoft.com/office/drawing/2014/main" id="{9BECF5B3-F7D0-422C-BC65-2B9D1A09B7A0}"/>
              </a:ext>
            </a:extLst>
          </p:cNvPr>
          <p:cNvSpPr txBox="1"/>
          <p:nvPr/>
        </p:nvSpPr>
        <p:spPr>
          <a:xfrm>
            <a:off x="6220764" y="4158493"/>
            <a:ext cx="1993394" cy="400110"/>
          </a:xfrm>
          <a:prstGeom prst="rect">
            <a:avLst/>
          </a:prstGeom>
          <a:noFill/>
        </p:spPr>
        <p:txBody>
          <a:bodyPr wrap="square">
            <a:spAutoFit/>
          </a:bodyPr>
          <a:lstStyle/>
          <a:p>
            <a:pPr algn="r"/>
            <a:r>
              <a:rPr lang="it-IT" sz="1000">
                <a:solidFill>
                  <a:srgbClr val="474746"/>
                </a:solidFill>
                <a:cs typeface="Segoe UI Light" panose="020B0502040204020203" pitchFamily="34" charset="0"/>
              </a:rPr>
              <a:t>Tecnologie di generazione, accumulo e idrogeno</a:t>
            </a:r>
          </a:p>
        </p:txBody>
      </p:sp>
      <p:sp>
        <p:nvSpPr>
          <p:cNvPr id="107" name="CasellaDiTesto 106">
            <a:extLst>
              <a:ext uri="{FF2B5EF4-FFF2-40B4-BE49-F238E27FC236}">
                <a16:creationId xmlns="" xmlns:a16="http://schemas.microsoft.com/office/drawing/2014/main" id="{DA517A3B-449E-4D45-9D22-E51353086094}"/>
              </a:ext>
            </a:extLst>
          </p:cNvPr>
          <p:cNvSpPr txBox="1"/>
          <p:nvPr/>
        </p:nvSpPr>
        <p:spPr>
          <a:xfrm>
            <a:off x="6252861" y="4933204"/>
            <a:ext cx="1617502" cy="400110"/>
          </a:xfrm>
          <a:prstGeom prst="rect">
            <a:avLst/>
          </a:prstGeom>
          <a:noFill/>
        </p:spPr>
        <p:txBody>
          <a:bodyPr wrap="square">
            <a:spAutoFit/>
          </a:bodyPr>
          <a:lstStyle/>
          <a:p>
            <a:pPr algn="r"/>
            <a:r>
              <a:rPr lang="it-IT" sz="1000">
                <a:solidFill>
                  <a:srgbClr val="474746"/>
                </a:solidFill>
                <a:cs typeface="Segoe UI Light" panose="020B0502040204020203" pitchFamily="34" charset="0"/>
              </a:rPr>
              <a:t>Flessibilità e resilienza reti</a:t>
            </a:r>
          </a:p>
        </p:txBody>
      </p:sp>
      <p:sp>
        <p:nvSpPr>
          <p:cNvPr id="108" name="CasellaDiTesto 107">
            <a:extLst>
              <a:ext uri="{FF2B5EF4-FFF2-40B4-BE49-F238E27FC236}">
                <a16:creationId xmlns="" xmlns:a16="http://schemas.microsoft.com/office/drawing/2014/main" id="{54180FBF-A78D-4B86-8A0C-B63996D4AA54}"/>
              </a:ext>
            </a:extLst>
          </p:cNvPr>
          <p:cNvSpPr txBox="1"/>
          <p:nvPr/>
        </p:nvSpPr>
        <p:spPr>
          <a:xfrm>
            <a:off x="6548629" y="5844435"/>
            <a:ext cx="1665530" cy="400110"/>
          </a:xfrm>
          <a:prstGeom prst="rect">
            <a:avLst/>
          </a:prstGeom>
          <a:noFill/>
        </p:spPr>
        <p:txBody>
          <a:bodyPr wrap="square">
            <a:spAutoFit/>
          </a:bodyPr>
          <a:lstStyle/>
          <a:p>
            <a:pPr algn="r"/>
            <a:r>
              <a:rPr lang="it-IT" sz="1000" dirty="0">
                <a:solidFill>
                  <a:srgbClr val="474746"/>
                </a:solidFill>
                <a:cs typeface="Segoe UI Light" panose="020B0502040204020203" pitchFamily="34" charset="0"/>
              </a:rPr>
              <a:t>Open </a:t>
            </a:r>
            <a:r>
              <a:rPr lang="it-IT" sz="1000" dirty="0" err="1">
                <a:solidFill>
                  <a:srgbClr val="474746"/>
                </a:solidFill>
                <a:cs typeface="Segoe UI Light" panose="020B0502040204020203" pitchFamily="34" charset="0"/>
              </a:rPr>
              <a:t>innovation</a:t>
            </a:r>
            <a:r>
              <a:rPr lang="it-IT" sz="1000" dirty="0">
                <a:solidFill>
                  <a:srgbClr val="474746"/>
                </a:solidFill>
                <a:cs typeface="Segoe UI Light" panose="020B0502040204020203" pitchFamily="34" charset="0"/>
              </a:rPr>
              <a:t> tramite startup e CVC</a:t>
            </a:r>
          </a:p>
        </p:txBody>
      </p:sp>
      <p:sp>
        <p:nvSpPr>
          <p:cNvPr id="109" name="CasellaDiTesto 108">
            <a:extLst>
              <a:ext uri="{FF2B5EF4-FFF2-40B4-BE49-F238E27FC236}">
                <a16:creationId xmlns="" xmlns:a16="http://schemas.microsoft.com/office/drawing/2014/main" id="{14919364-D7CB-48F0-8055-D54B27F0A89A}"/>
              </a:ext>
            </a:extLst>
          </p:cNvPr>
          <p:cNvSpPr txBox="1"/>
          <p:nvPr/>
        </p:nvSpPr>
        <p:spPr>
          <a:xfrm>
            <a:off x="9759187" y="4173881"/>
            <a:ext cx="1993394" cy="400110"/>
          </a:xfrm>
          <a:prstGeom prst="rect">
            <a:avLst/>
          </a:prstGeom>
          <a:noFill/>
        </p:spPr>
        <p:txBody>
          <a:bodyPr wrap="square">
            <a:spAutoFit/>
          </a:bodyPr>
          <a:lstStyle/>
          <a:p>
            <a:r>
              <a:rPr lang="it-IT" sz="1000">
                <a:solidFill>
                  <a:srgbClr val="474746"/>
                </a:solidFill>
                <a:cs typeface="Segoe UI Light" panose="020B0502040204020203" pitchFamily="34" charset="0"/>
              </a:rPr>
              <a:t>Incremento performance e disponibilità degli impianti</a:t>
            </a:r>
          </a:p>
        </p:txBody>
      </p:sp>
      <p:sp>
        <p:nvSpPr>
          <p:cNvPr id="110" name="CasellaDiTesto 109">
            <a:extLst>
              <a:ext uri="{FF2B5EF4-FFF2-40B4-BE49-F238E27FC236}">
                <a16:creationId xmlns="" xmlns:a16="http://schemas.microsoft.com/office/drawing/2014/main" id="{9DBDF328-F29A-4D1F-9889-1C5B6D6197BC}"/>
              </a:ext>
            </a:extLst>
          </p:cNvPr>
          <p:cNvSpPr txBox="1"/>
          <p:nvPr/>
        </p:nvSpPr>
        <p:spPr>
          <a:xfrm>
            <a:off x="9940905" y="4637683"/>
            <a:ext cx="1880056" cy="400110"/>
          </a:xfrm>
          <a:prstGeom prst="rect">
            <a:avLst/>
          </a:prstGeom>
          <a:noFill/>
        </p:spPr>
        <p:txBody>
          <a:bodyPr wrap="square">
            <a:spAutoFit/>
          </a:bodyPr>
          <a:lstStyle/>
          <a:p>
            <a:r>
              <a:rPr lang="it-IT" sz="1000">
                <a:solidFill>
                  <a:srgbClr val="474746"/>
                </a:solidFill>
                <a:cs typeface="Segoe UI Light" panose="020B0502040204020203" pitchFamily="34" charset="0"/>
              </a:rPr>
              <a:t>Efficienza e automazione operations</a:t>
            </a:r>
          </a:p>
        </p:txBody>
      </p:sp>
      <p:sp>
        <p:nvSpPr>
          <p:cNvPr id="111" name="CasellaDiTesto 110">
            <a:extLst>
              <a:ext uri="{FF2B5EF4-FFF2-40B4-BE49-F238E27FC236}">
                <a16:creationId xmlns="" xmlns:a16="http://schemas.microsoft.com/office/drawing/2014/main" id="{1CA2772B-0328-4A2D-8476-FDF2AFB5FEEA}"/>
              </a:ext>
            </a:extLst>
          </p:cNvPr>
          <p:cNvSpPr txBox="1"/>
          <p:nvPr/>
        </p:nvSpPr>
        <p:spPr>
          <a:xfrm>
            <a:off x="9940905" y="5380634"/>
            <a:ext cx="1483841" cy="400110"/>
          </a:xfrm>
          <a:prstGeom prst="rect">
            <a:avLst/>
          </a:prstGeom>
          <a:noFill/>
        </p:spPr>
        <p:txBody>
          <a:bodyPr wrap="square">
            <a:spAutoFit/>
          </a:bodyPr>
          <a:lstStyle/>
          <a:p>
            <a:r>
              <a:rPr lang="it-IT" sz="1000">
                <a:solidFill>
                  <a:srgbClr val="474746"/>
                </a:solidFill>
                <a:cs typeface="Segoe UI Light" panose="020B0502040204020203" pitchFamily="34" charset="0"/>
              </a:rPr>
              <a:t>Customer experience multi-canale</a:t>
            </a:r>
          </a:p>
        </p:txBody>
      </p:sp>
      <p:sp>
        <p:nvSpPr>
          <p:cNvPr id="112" name="CasellaDiTesto 111">
            <a:extLst>
              <a:ext uri="{FF2B5EF4-FFF2-40B4-BE49-F238E27FC236}">
                <a16:creationId xmlns="" xmlns:a16="http://schemas.microsoft.com/office/drawing/2014/main" id="{4B1AF860-E224-4461-A83C-EE169A9A37D9}"/>
              </a:ext>
            </a:extLst>
          </p:cNvPr>
          <p:cNvSpPr txBox="1"/>
          <p:nvPr/>
        </p:nvSpPr>
        <p:spPr>
          <a:xfrm>
            <a:off x="9740138" y="5844435"/>
            <a:ext cx="1993394" cy="400110"/>
          </a:xfrm>
          <a:prstGeom prst="rect">
            <a:avLst/>
          </a:prstGeom>
          <a:noFill/>
        </p:spPr>
        <p:txBody>
          <a:bodyPr wrap="square">
            <a:spAutoFit/>
          </a:bodyPr>
          <a:lstStyle/>
          <a:p>
            <a:r>
              <a:rPr lang="it-IT" sz="1000">
                <a:solidFill>
                  <a:srgbClr val="474746"/>
                </a:solidFill>
                <a:cs typeface="Segoe UI Light" panose="020B0502040204020203" pitchFamily="34" charset="0"/>
              </a:rPr>
              <a:t>Nuovi strumenti di lavoro evoluti</a:t>
            </a:r>
          </a:p>
        </p:txBody>
      </p:sp>
      <p:grpSp>
        <p:nvGrpSpPr>
          <p:cNvPr id="113" name="Gruppo 112">
            <a:extLst>
              <a:ext uri="{FF2B5EF4-FFF2-40B4-BE49-F238E27FC236}">
                <a16:creationId xmlns="" xmlns:a16="http://schemas.microsoft.com/office/drawing/2014/main" id="{2CBA7AC6-1D64-42DC-A4C1-176230CF316D}"/>
              </a:ext>
            </a:extLst>
          </p:cNvPr>
          <p:cNvGrpSpPr/>
          <p:nvPr/>
        </p:nvGrpSpPr>
        <p:grpSpPr>
          <a:xfrm>
            <a:off x="7532969" y="6329484"/>
            <a:ext cx="1372233" cy="215444"/>
            <a:chOff x="6564426" y="6498112"/>
            <a:chExt cx="1372322" cy="215457"/>
          </a:xfrm>
        </p:grpSpPr>
        <p:sp>
          <p:nvSpPr>
            <p:cNvPr id="114" name="Rettangolo 113">
              <a:extLst>
                <a:ext uri="{FF2B5EF4-FFF2-40B4-BE49-F238E27FC236}">
                  <a16:creationId xmlns="" xmlns:a16="http://schemas.microsoft.com/office/drawing/2014/main" id="{CF76547A-9554-429B-AE7A-CC0493317835}"/>
                </a:ext>
              </a:extLst>
            </p:cNvPr>
            <p:cNvSpPr/>
            <p:nvPr/>
          </p:nvSpPr>
          <p:spPr>
            <a:xfrm>
              <a:off x="7858841" y="6566881"/>
              <a:ext cx="77907" cy="77907"/>
            </a:xfrm>
            <a:prstGeom prst="rect">
              <a:avLst/>
            </a:prstGeom>
            <a:solidFill>
              <a:srgbClr val="004E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a:solidFill>
                  <a:srgbClr val="FFFFFF"/>
                </a:solidFill>
                <a:ea typeface="Roboto" panose="02000000000000000000" pitchFamily="2" charset="0"/>
                <a:cs typeface="Segoe UI Light" panose="020B0502040204020203" pitchFamily="34" charset="0"/>
              </a:endParaRPr>
            </a:p>
          </p:txBody>
        </p:sp>
        <p:sp>
          <p:nvSpPr>
            <p:cNvPr id="115" name="CasellaDiTesto 114">
              <a:extLst>
                <a:ext uri="{FF2B5EF4-FFF2-40B4-BE49-F238E27FC236}">
                  <a16:creationId xmlns="" xmlns:a16="http://schemas.microsoft.com/office/drawing/2014/main" id="{AAB7CC14-18F7-4FFD-B862-DAAA083A8163}"/>
                </a:ext>
              </a:extLst>
            </p:cNvPr>
            <p:cNvSpPr txBox="1"/>
            <p:nvPr/>
          </p:nvSpPr>
          <p:spPr>
            <a:xfrm>
              <a:off x="6564426" y="6498112"/>
              <a:ext cx="1333367" cy="215457"/>
            </a:xfrm>
            <a:prstGeom prst="rect">
              <a:avLst/>
            </a:prstGeom>
            <a:noFill/>
          </p:spPr>
          <p:txBody>
            <a:bodyPr wrap="square">
              <a:spAutoFit/>
            </a:bodyPr>
            <a:lstStyle/>
            <a:p>
              <a:pPr algn="r"/>
              <a:r>
                <a:rPr lang="it-IT" sz="800" i="1">
                  <a:solidFill>
                    <a:srgbClr val="474746"/>
                  </a:solidFill>
                  <a:cs typeface="Segoe UI Light" panose="020B0502040204020203" pitchFamily="34" charset="0"/>
                </a:rPr>
                <a:t>Innovazione tecnologica</a:t>
              </a:r>
            </a:p>
          </p:txBody>
        </p:sp>
      </p:grpSp>
      <p:grpSp>
        <p:nvGrpSpPr>
          <p:cNvPr id="116" name="Gruppo 115">
            <a:extLst>
              <a:ext uri="{FF2B5EF4-FFF2-40B4-BE49-F238E27FC236}">
                <a16:creationId xmlns="" xmlns:a16="http://schemas.microsoft.com/office/drawing/2014/main" id="{5F5E7E36-12C9-479A-92D0-AC82C4C8751B}"/>
              </a:ext>
            </a:extLst>
          </p:cNvPr>
          <p:cNvGrpSpPr/>
          <p:nvPr/>
        </p:nvGrpSpPr>
        <p:grpSpPr>
          <a:xfrm>
            <a:off x="8930598" y="6329484"/>
            <a:ext cx="1411182" cy="215444"/>
            <a:chOff x="6056670" y="6650512"/>
            <a:chExt cx="1411274" cy="215457"/>
          </a:xfrm>
        </p:grpSpPr>
        <p:sp>
          <p:nvSpPr>
            <p:cNvPr id="117" name="Rettangolo 116">
              <a:extLst>
                <a:ext uri="{FF2B5EF4-FFF2-40B4-BE49-F238E27FC236}">
                  <a16:creationId xmlns="" xmlns:a16="http://schemas.microsoft.com/office/drawing/2014/main" id="{A7C52231-3F97-418B-8BD5-FE2E691DDBD7}"/>
                </a:ext>
              </a:extLst>
            </p:cNvPr>
            <p:cNvSpPr/>
            <p:nvPr/>
          </p:nvSpPr>
          <p:spPr>
            <a:xfrm>
              <a:off x="6056670" y="6719281"/>
              <a:ext cx="77907" cy="77907"/>
            </a:xfrm>
            <a:prstGeom prst="rect">
              <a:avLst/>
            </a:prstGeom>
            <a:solidFill>
              <a:srgbClr val="009F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90000"/>
                </a:lnSpc>
              </a:pPr>
              <a:endParaRPr lang="it-IT" sz="1600">
                <a:solidFill>
                  <a:srgbClr val="FFFFFF"/>
                </a:solidFill>
                <a:ea typeface="Roboto" panose="02000000000000000000" pitchFamily="2" charset="0"/>
                <a:cs typeface="Segoe UI Light" panose="020B0502040204020203" pitchFamily="34" charset="0"/>
              </a:endParaRPr>
            </a:p>
          </p:txBody>
        </p:sp>
        <p:sp>
          <p:nvSpPr>
            <p:cNvPr id="118" name="CasellaDiTesto 117">
              <a:extLst>
                <a:ext uri="{FF2B5EF4-FFF2-40B4-BE49-F238E27FC236}">
                  <a16:creationId xmlns="" xmlns:a16="http://schemas.microsoft.com/office/drawing/2014/main" id="{3EE39575-2176-455F-8BE6-D48997146C40}"/>
                </a:ext>
              </a:extLst>
            </p:cNvPr>
            <p:cNvSpPr txBox="1"/>
            <p:nvPr/>
          </p:nvSpPr>
          <p:spPr>
            <a:xfrm>
              <a:off x="6134577" y="6650512"/>
              <a:ext cx="1333367" cy="215457"/>
            </a:xfrm>
            <a:prstGeom prst="rect">
              <a:avLst/>
            </a:prstGeom>
            <a:noFill/>
          </p:spPr>
          <p:txBody>
            <a:bodyPr wrap="square">
              <a:spAutoFit/>
            </a:bodyPr>
            <a:lstStyle/>
            <a:p>
              <a:r>
                <a:rPr lang="it-IT" sz="800" i="1">
                  <a:solidFill>
                    <a:srgbClr val="474746"/>
                  </a:solidFill>
                  <a:cs typeface="Segoe UI Light" panose="020B0502040204020203" pitchFamily="34" charset="0"/>
                </a:rPr>
                <a:t>Digitalizzazione</a:t>
              </a:r>
            </a:p>
          </p:txBody>
        </p:sp>
      </p:grpSp>
      <p:grpSp>
        <p:nvGrpSpPr>
          <p:cNvPr id="119" name="Gruppo 118">
            <a:extLst>
              <a:ext uri="{FF2B5EF4-FFF2-40B4-BE49-F238E27FC236}">
                <a16:creationId xmlns="" xmlns:a16="http://schemas.microsoft.com/office/drawing/2014/main" id="{28770326-B646-4AA7-9C6E-4AA7277B9D60}"/>
              </a:ext>
            </a:extLst>
          </p:cNvPr>
          <p:cNvGrpSpPr/>
          <p:nvPr/>
        </p:nvGrpSpPr>
        <p:grpSpPr>
          <a:xfrm>
            <a:off x="6236230" y="1036996"/>
            <a:ext cx="5323316" cy="933106"/>
            <a:chOff x="6292745" y="1036839"/>
            <a:chExt cx="5323662" cy="933167"/>
          </a:xfrm>
        </p:grpSpPr>
        <p:sp>
          <p:nvSpPr>
            <p:cNvPr id="120" name="Ovale 12">
              <a:extLst>
                <a:ext uri="{FF2B5EF4-FFF2-40B4-BE49-F238E27FC236}">
                  <a16:creationId xmlns="" xmlns:a16="http://schemas.microsoft.com/office/drawing/2014/main" id="{2AE248E8-E272-4E39-9308-D58722205589}"/>
                </a:ext>
              </a:extLst>
            </p:cNvPr>
            <p:cNvSpPr/>
            <p:nvPr/>
          </p:nvSpPr>
          <p:spPr>
            <a:xfrm>
              <a:off x="6292745" y="1036839"/>
              <a:ext cx="933167" cy="933167"/>
            </a:xfrm>
            <a:prstGeom prst="ellipse">
              <a:avLst/>
            </a:prstGeom>
            <a:gradFill flip="none" rotWithShape="1">
              <a:gsLst>
                <a:gs pos="0">
                  <a:schemeClr val="bg1"/>
                </a:gs>
                <a:gs pos="74000">
                  <a:schemeClr val="bg1">
                    <a:lumMod val="95000"/>
                  </a:schemeClr>
                </a:gs>
                <a:gs pos="89000">
                  <a:schemeClr val="bg2">
                    <a:lumMod val="20000"/>
                    <a:lumOff val="80000"/>
                  </a:schemeClr>
                </a:gs>
                <a:gs pos="100000">
                  <a:schemeClr val="bg1">
                    <a:lumMod val="95000"/>
                  </a:scheme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it-IT" sz="2000">
                  <a:solidFill>
                    <a:srgbClr val="009FDA"/>
                  </a:solidFill>
                  <a:ea typeface="Roboto" panose="02000000000000000000" pitchFamily="2" charset="0"/>
                  <a:cs typeface="Segoe UI Light" panose="020B0502040204020203" pitchFamily="34" charset="0"/>
                </a:rPr>
                <a:t>-30</a:t>
              </a:r>
              <a:r>
                <a:rPr lang="it-IT" sz="1000">
                  <a:solidFill>
                    <a:srgbClr val="009FDA"/>
                  </a:solidFill>
                  <a:ea typeface="Roboto" panose="02000000000000000000" pitchFamily="2" charset="0"/>
                  <a:cs typeface="Segoe UI Light" panose="020B0502040204020203" pitchFamily="34" charset="0"/>
                </a:rPr>
                <a:t>%</a:t>
              </a:r>
            </a:p>
            <a:p>
              <a:pPr algn="ctr">
                <a:lnSpc>
                  <a:spcPct val="90000"/>
                </a:lnSpc>
              </a:pPr>
              <a:r>
                <a:rPr lang="it-IT" sz="1000">
                  <a:solidFill>
                    <a:srgbClr val="000000">
                      <a:lumMod val="65000"/>
                      <a:lumOff val="35000"/>
                    </a:srgbClr>
                  </a:solidFill>
                  <a:ea typeface="Roboto" panose="02000000000000000000" pitchFamily="2" charset="0"/>
                  <a:cs typeface="Segoe UI Light" panose="020B0502040204020203" pitchFamily="34" charset="0"/>
                </a:rPr>
                <a:t>Fattore emissivo </a:t>
              </a:r>
              <a:r>
                <a:rPr lang="it-IT" sz="800">
                  <a:solidFill>
                    <a:srgbClr val="000000">
                      <a:lumMod val="65000"/>
                      <a:lumOff val="35000"/>
                    </a:srgbClr>
                  </a:solidFill>
                  <a:ea typeface="Roboto" panose="02000000000000000000" pitchFamily="2" charset="0"/>
                  <a:cs typeface="Segoe UI Light" panose="020B0502040204020203" pitchFamily="34" charset="0"/>
                </a:rPr>
                <a:t>(gCO</a:t>
              </a:r>
              <a:r>
                <a:rPr lang="it-IT" sz="800" baseline="-25000">
                  <a:solidFill>
                    <a:srgbClr val="000000">
                      <a:lumMod val="65000"/>
                      <a:lumOff val="35000"/>
                    </a:srgbClr>
                  </a:solidFill>
                  <a:ea typeface="Roboto" panose="02000000000000000000" pitchFamily="2" charset="0"/>
                  <a:cs typeface="Segoe UI Light" panose="020B0502040204020203" pitchFamily="34" charset="0"/>
                </a:rPr>
                <a:t>2</a:t>
              </a:r>
              <a:r>
                <a:rPr lang="it-IT" sz="800">
                  <a:solidFill>
                    <a:srgbClr val="000000">
                      <a:lumMod val="65000"/>
                      <a:lumOff val="35000"/>
                    </a:srgbClr>
                  </a:solidFill>
                  <a:ea typeface="Roboto" panose="02000000000000000000" pitchFamily="2" charset="0"/>
                  <a:cs typeface="Segoe UI Light" panose="020B0502040204020203" pitchFamily="34" charset="0"/>
                </a:rPr>
                <a:t>/kWh)</a:t>
              </a:r>
              <a:endParaRPr lang="it-IT" sz="1000">
                <a:solidFill>
                  <a:srgbClr val="000000">
                    <a:lumMod val="65000"/>
                    <a:lumOff val="35000"/>
                  </a:srgbClr>
                </a:solidFill>
                <a:ea typeface="Roboto" panose="02000000000000000000" pitchFamily="2" charset="0"/>
                <a:cs typeface="Segoe UI Light" panose="020B0502040204020203" pitchFamily="34" charset="0"/>
              </a:endParaRPr>
            </a:p>
          </p:txBody>
        </p:sp>
        <p:sp>
          <p:nvSpPr>
            <p:cNvPr id="121" name="Ovale 81">
              <a:extLst>
                <a:ext uri="{FF2B5EF4-FFF2-40B4-BE49-F238E27FC236}">
                  <a16:creationId xmlns="" xmlns:a16="http://schemas.microsoft.com/office/drawing/2014/main" id="{996D3B9B-5545-4175-B5C9-F05BC23EF44C}"/>
                </a:ext>
              </a:extLst>
            </p:cNvPr>
            <p:cNvSpPr/>
            <p:nvPr/>
          </p:nvSpPr>
          <p:spPr>
            <a:xfrm>
              <a:off x="7390369" y="1036839"/>
              <a:ext cx="933167" cy="933167"/>
            </a:xfrm>
            <a:prstGeom prst="ellipse">
              <a:avLst/>
            </a:prstGeom>
            <a:gradFill flip="none" rotWithShape="1">
              <a:gsLst>
                <a:gs pos="0">
                  <a:schemeClr val="bg1"/>
                </a:gs>
                <a:gs pos="74000">
                  <a:schemeClr val="bg1">
                    <a:lumMod val="95000"/>
                  </a:schemeClr>
                </a:gs>
                <a:gs pos="89000">
                  <a:schemeClr val="bg2">
                    <a:lumMod val="20000"/>
                    <a:lumOff val="80000"/>
                  </a:schemeClr>
                </a:gs>
                <a:gs pos="100000">
                  <a:schemeClr val="bg1">
                    <a:lumMod val="95000"/>
                  </a:scheme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defRPr/>
              </a:pPr>
              <a:r>
                <a:rPr lang="it-IT" sz="857" dirty="0">
                  <a:solidFill>
                    <a:srgbClr val="009FDA"/>
                  </a:solidFill>
                  <a:ea typeface="Roboto" panose="02000000000000000000" pitchFamily="2" charset="0"/>
                  <a:cs typeface="Segoe UI Light" panose="020B0502040204020203" pitchFamily="34" charset="0"/>
                </a:rPr>
                <a:t>+3,7</a:t>
              </a:r>
              <a:r>
                <a:rPr lang="it-IT" sz="900" dirty="0">
                  <a:solidFill>
                    <a:srgbClr val="009FDA"/>
                  </a:solidFill>
                  <a:ea typeface="Roboto" panose="02000000000000000000" pitchFamily="2" charset="0"/>
                  <a:cs typeface="Segoe UI Light" panose="020B0502040204020203" pitchFamily="34" charset="0"/>
                </a:rPr>
                <a:t>GW</a:t>
              </a:r>
            </a:p>
            <a:p>
              <a:pPr algn="ctr">
                <a:lnSpc>
                  <a:spcPct val="90000"/>
                </a:lnSpc>
                <a:defRPr/>
              </a:pPr>
              <a:r>
                <a:rPr lang="it-IT" sz="1000" dirty="0">
                  <a:solidFill>
                    <a:srgbClr val="000000">
                      <a:lumMod val="65000"/>
                      <a:lumOff val="35000"/>
                    </a:srgbClr>
                  </a:solidFill>
                  <a:ea typeface="Roboto" panose="02000000000000000000" pitchFamily="2" charset="0"/>
                  <a:cs typeface="Segoe UI Light" panose="020B0502040204020203" pitchFamily="34" charset="0"/>
                </a:rPr>
                <a:t>Nuova capacità FER</a:t>
              </a:r>
            </a:p>
          </p:txBody>
        </p:sp>
        <p:sp>
          <p:nvSpPr>
            <p:cNvPr id="122" name="Ovale 82">
              <a:extLst>
                <a:ext uri="{FF2B5EF4-FFF2-40B4-BE49-F238E27FC236}">
                  <a16:creationId xmlns="" xmlns:a16="http://schemas.microsoft.com/office/drawing/2014/main" id="{05420514-4CC8-4B1C-ADCF-B9EE497F2591}"/>
                </a:ext>
              </a:extLst>
            </p:cNvPr>
            <p:cNvSpPr/>
            <p:nvPr/>
          </p:nvSpPr>
          <p:spPr>
            <a:xfrm>
              <a:off x="8487993" y="1036839"/>
              <a:ext cx="933167" cy="933167"/>
            </a:xfrm>
            <a:prstGeom prst="ellipse">
              <a:avLst/>
            </a:prstGeom>
            <a:gradFill flip="none" rotWithShape="1">
              <a:gsLst>
                <a:gs pos="0">
                  <a:schemeClr val="bg1"/>
                </a:gs>
                <a:gs pos="74000">
                  <a:schemeClr val="bg1">
                    <a:lumMod val="95000"/>
                  </a:schemeClr>
                </a:gs>
                <a:gs pos="89000">
                  <a:schemeClr val="bg2">
                    <a:lumMod val="20000"/>
                    <a:lumOff val="80000"/>
                  </a:schemeClr>
                </a:gs>
                <a:gs pos="100000">
                  <a:schemeClr val="bg1">
                    <a:lumMod val="95000"/>
                  </a:scheme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defRPr/>
              </a:pPr>
              <a:r>
                <a:rPr lang="it-IT" sz="2000" dirty="0">
                  <a:solidFill>
                    <a:srgbClr val="009FDA"/>
                  </a:solidFill>
                  <a:ea typeface="Roboto" panose="02000000000000000000" pitchFamily="2" charset="0"/>
                  <a:cs typeface="Segoe UI Light" panose="020B0502040204020203" pitchFamily="34" charset="0"/>
                </a:rPr>
                <a:t>+</a:t>
              </a:r>
              <a:r>
                <a:rPr lang="it-IT" sz="857" dirty="0">
                  <a:solidFill>
                    <a:srgbClr val="009FDA"/>
                  </a:solidFill>
                  <a:ea typeface="Roboto" panose="02000000000000000000" pitchFamily="2" charset="0"/>
                  <a:cs typeface="Segoe UI Light" panose="020B0502040204020203" pitchFamily="34" charset="0"/>
                </a:rPr>
                <a:t>4,4</a:t>
              </a:r>
              <a:r>
                <a:rPr lang="it-IT" sz="1000" dirty="0">
                  <a:solidFill>
                    <a:srgbClr val="009FDA"/>
                  </a:solidFill>
                  <a:ea typeface="Roboto" panose="02000000000000000000" pitchFamily="2" charset="0"/>
                  <a:cs typeface="Segoe UI Light" panose="020B0502040204020203" pitchFamily="34" charset="0"/>
                </a:rPr>
                <a:t>Mt</a:t>
              </a:r>
              <a:r>
                <a:rPr lang="it-IT" sz="2400" dirty="0">
                  <a:solidFill>
                    <a:srgbClr val="009FDA"/>
                  </a:solidFill>
                  <a:ea typeface="Roboto" panose="02000000000000000000" pitchFamily="2" charset="0"/>
                  <a:cs typeface="Segoe UI Light" panose="020B0502040204020203" pitchFamily="34" charset="0"/>
                </a:rPr>
                <a:t> </a:t>
              </a:r>
              <a:r>
                <a:rPr lang="it-IT" sz="1000" dirty="0">
                  <a:solidFill>
                    <a:srgbClr val="000000">
                      <a:lumMod val="65000"/>
                      <a:lumOff val="35000"/>
                    </a:srgbClr>
                  </a:solidFill>
                  <a:ea typeface="Roboto" panose="02000000000000000000" pitchFamily="2" charset="0"/>
                  <a:cs typeface="Segoe UI Light" panose="020B0502040204020203" pitchFamily="34" charset="0"/>
                </a:rPr>
                <a:t>Rifiuti sottratti a discarica</a:t>
              </a:r>
            </a:p>
          </p:txBody>
        </p:sp>
        <p:sp>
          <p:nvSpPr>
            <p:cNvPr id="123" name="Ovale 83">
              <a:extLst>
                <a:ext uri="{FF2B5EF4-FFF2-40B4-BE49-F238E27FC236}">
                  <a16:creationId xmlns="" xmlns:a16="http://schemas.microsoft.com/office/drawing/2014/main" id="{D0997EBF-0571-4FCA-8DAA-12C761325C3A}"/>
                </a:ext>
              </a:extLst>
            </p:cNvPr>
            <p:cNvSpPr/>
            <p:nvPr/>
          </p:nvSpPr>
          <p:spPr>
            <a:xfrm>
              <a:off x="9585617" y="1036839"/>
              <a:ext cx="933167" cy="933167"/>
            </a:xfrm>
            <a:prstGeom prst="ellipse">
              <a:avLst/>
            </a:prstGeom>
            <a:gradFill flip="none" rotWithShape="1">
              <a:gsLst>
                <a:gs pos="0">
                  <a:schemeClr val="bg1"/>
                </a:gs>
                <a:gs pos="74000">
                  <a:schemeClr val="bg1">
                    <a:lumMod val="95000"/>
                  </a:schemeClr>
                </a:gs>
                <a:gs pos="89000">
                  <a:schemeClr val="bg2">
                    <a:lumMod val="20000"/>
                    <a:lumOff val="80000"/>
                  </a:schemeClr>
                </a:gs>
                <a:gs pos="100000">
                  <a:schemeClr val="bg1">
                    <a:lumMod val="95000"/>
                  </a:scheme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defRPr/>
              </a:pPr>
              <a:r>
                <a:rPr lang="it-IT" sz="2000">
                  <a:solidFill>
                    <a:srgbClr val="009FDA"/>
                  </a:solidFill>
                  <a:ea typeface="Roboto" panose="02000000000000000000" pitchFamily="2" charset="0"/>
                  <a:cs typeface="Segoe UI Light" panose="020B0502040204020203" pitchFamily="34" charset="0"/>
                </a:rPr>
                <a:t>31</a:t>
              </a:r>
              <a:r>
                <a:rPr lang="it-IT" sz="1000">
                  <a:solidFill>
                    <a:srgbClr val="009FDA"/>
                  </a:solidFill>
                  <a:ea typeface="Roboto" panose="02000000000000000000" pitchFamily="2" charset="0"/>
                  <a:cs typeface="Segoe UI Light" panose="020B0502040204020203" pitchFamily="34" charset="0"/>
                </a:rPr>
                <a:t>Mt</a:t>
              </a:r>
            </a:p>
            <a:p>
              <a:pPr algn="ctr">
                <a:lnSpc>
                  <a:spcPct val="90000"/>
                </a:lnSpc>
                <a:defRPr/>
              </a:pPr>
              <a:r>
                <a:rPr lang="it-IT" sz="1000">
                  <a:solidFill>
                    <a:srgbClr val="000000">
                      <a:lumMod val="65000"/>
                      <a:lumOff val="35000"/>
                    </a:srgbClr>
                  </a:solidFill>
                  <a:ea typeface="Roboto" panose="02000000000000000000" pitchFamily="2" charset="0"/>
                  <a:cs typeface="Segoe UI Light" panose="020B0502040204020203" pitchFamily="34" charset="0"/>
                </a:rPr>
                <a:t>CO</a:t>
              </a:r>
              <a:r>
                <a:rPr lang="it-IT" sz="1000" baseline="-25000">
                  <a:solidFill>
                    <a:srgbClr val="000000">
                      <a:lumMod val="65000"/>
                      <a:lumOff val="35000"/>
                    </a:srgbClr>
                  </a:solidFill>
                  <a:ea typeface="Roboto" panose="02000000000000000000" pitchFamily="2" charset="0"/>
                  <a:cs typeface="Segoe UI Light" panose="020B0502040204020203" pitchFamily="34" charset="0"/>
                </a:rPr>
                <a:t>2</a:t>
              </a:r>
              <a:r>
                <a:rPr lang="it-IT" sz="1000">
                  <a:solidFill>
                    <a:srgbClr val="000000">
                      <a:lumMod val="65000"/>
                      <a:lumOff val="35000"/>
                    </a:srgbClr>
                  </a:solidFill>
                  <a:ea typeface="Roboto" panose="02000000000000000000" pitchFamily="2" charset="0"/>
                  <a:cs typeface="Segoe UI Light" panose="020B0502040204020203" pitchFamily="34" charset="0"/>
                </a:rPr>
                <a:t> evitata in 10 anni dal Gruppo</a:t>
              </a:r>
            </a:p>
          </p:txBody>
        </p:sp>
        <p:sp>
          <p:nvSpPr>
            <p:cNvPr id="124" name="Ovale 84">
              <a:extLst>
                <a:ext uri="{FF2B5EF4-FFF2-40B4-BE49-F238E27FC236}">
                  <a16:creationId xmlns="" xmlns:a16="http://schemas.microsoft.com/office/drawing/2014/main" id="{262C438C-2879-4265-8216-A28FE8172E82}"/>
                </a:ext>
              </a:extLst>
            </p:cNvPr>
            <p:cNvSpPr/>
            <p:nvPr/>
          </p:nvSpPr>
          <p:spPr>
            <a:xfrm>
              <a:off x="10683240" y="1036839"/>
              <a:ext cx="933167" cy="933167"/>
            </a:xfrm>
            <a:prstGeom prst="ellipse">
              <a:avLst/>
            </a:prstGeom>
            <a:gradFill flip="none" rotWithShape="1">
              <a:gsLst>
                <a:gs pos="0">
                  <a:schemeClr val="bg1"/>
                </a:gs>
                <a:gs pos="74000">
                  <a:schemeClr val="bg1">
                    <a:lumMod val="95000"/>
                  </a:schemeClr>
                </a:gs>
                <a:gs pos="89000">
                  <a:schemeClr val="bg2">
                    <a:lumMod val="20000"/>
                    <a:lumOff val="80000"/>
                  </a:schemeClr>
                </a:gs>
                <a:gs pos="100000">
                  <a:schemeClr val="bg1">
                    <a:lumMod val="95000"/>
                  </a:scheme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defRPr/>
              </a:pPr>
              <a:r>
                <a:rPr lang="it-IT" sz="2000">
                  <a:solidFill>
                    <a:srgbClr val="009FDA"/>
                  </a:solidFill>
                  <a:ea typeface="Roboto" panose="02000000000000000000" pitchFamily="2" charset="0"/>
                  <a:cs typeface="Segoe UI Light" panose="020B0502040204020203" pitchFamily="34" charset="0"/>
                </a:rPr>
                <a:t>~90</a:t>
              </a:r>
              <a:r>
                <a:rPr lang="it-IT" sz="1000">
                  <a:solidFill>
                    <a:srgbClr val="009FDA"/>
                  </a:solidFill>
                  <a:ea typeface="Roboto" panose="02000000000000000000" pitchFamily="2" charset="0"/>
                  <a:cs typeface="Segoe UI Light" panose="020B0502040204020203" pitchFamily="34" charset="0"/>
                </a:rPr>
                <a:t>%</a:t>
              </a:r>
            </a:p>
            <a:p>
              <a:pPr algn="ctr">
                <a:lnSpc>
                  <a:spcPct val="90000"/>
                </a:lnSpc>
                <a:defRPr/>
              </a:pPr>
              <a:r>
                <a:rPr lang="it-IT" sz="1000">
                  <a:solidFill>
                    <a:srgbClr val="000000">
                      <a:lumMod val="65000"/>
                      <a:lumOff val="35000"/>
                    </a:srgbClr>
                  </a:solidFill>
                  <a:ea typeface="Roboto" panose="02000000000000000000" pitchFamily="2" charset="0"/>
                  <a:cs typeface="Segoe UI Light" panose="020B0502040204020203" pitchFamily="34" charset="0"/>
                </a:rPr>
                <a:t>CAPEX legati agli UN SDGs</a:t>
              </a:r>
            </a:p>
          </p:txBody>
        </p:sp>
      </p:grpSp>
      <p:sp>
        <p:nvSpPr>
          <p:cNvPr id="125" name="CasellaDiTesto 124">
            <a:extLst>
              <a:ext uri="{FF2B5EF4-FFF2-40B4-BE49-F238E27FC236}">
                <a16:creationId xmlns="" xmlns:a16="http://schemas.microsoft.com/office/drawing/2014/main" id="{FBC1BABF-603C-46C8-9815-704C0783CE59}"/>
              </a:ext>
            </a:extLst>
          </p:cNvPr>
          <p:cNvSpPr txBox="1"/>
          <p:nvPr/>
        </p:nvSpPr>
        <p:spPr>
          <a:xfrm>
            <a:off x="10104262" y="5086097"/>
            <a:ext cx="1617502" cy="246221"/>
          </a:xfrm>
          <a:prstGeom prst="rect">
            <a:avLst/>
          </a:prstGeom>
          <a:noFill/>
        </p:spPr>
        <p:txBody>
          <a:bodyPr wrap="square">
            <a:spAutoFit/>
          </a:bodyPr>
          <a:lstStyle/>
          <a:p>
            <a:r>
              <a:rPr lang="it-IT" sz="1000">
                <a:solidFill>
                  <a:srgbClr val="474746"/>
                </a:solidFill>
                <a:cs typeface="Segoe UI Light" panose="020B0502040204020203" pitchFamily="34" charset="0"/>
              </a:rPr>
              <a:t>Smart City</a:t>
            </a:r>
          </a:p>
        </p:txBody>
      </p:sp>
    </p:spTree>
    <p:extLst>
      <p:ext uri="{BB962C8B-B14F-4D97-AF65-F5344CB8AC3E}">
        <p14:creationId xmlns:p14="http://schemas.microsoft.com/office/powerpoint/2010/main" val="1092044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 xmlns:a16="http://schemas.microsoft.com/office/drawing/2014/main" id="{98A4A220-4106-5649-9E26-A0EF9F961FE3}"/>
              </a:ext>
            </a:extLst>
          </p:cNvPr>
          <p:cNvSpPr>
            <a:spLocks noGrp="1"/>
          </p:cNvSpPr>
          <p:nvPr>
            <p:ph type="title"/>
          </p:nvPr>
        </p:nvSpPr>
        <p:spPr/>
        <p:txBody>
          <a:bodyPr>
            <a:spAutoFit/>
          </a:bodyPr>
          <a:lstStyle/>
          <a:p>
            <a:pPr algn="r"/>
            <a:r>
              <a:rPr lang="it-IT" dirty="0"/>
              <a:t>Agenda</a:t>
            </a:r>
            <a:endParaRPr lang="x-none" dirty="0"/>
          </a:p>
        </p:txBody>
      </p:sp>
      <p:graphicFrame>
        <p:nvGraphicFramePr>
          <p:cNvPr id="5" name="Tabella 3">
            <a:extLst>
              <a:ext uri="{FF2B5EF4-FFF2-40B4-BE49-F238E27FC236}">
                <a16:creationId xmlns="" xmlns:a16="http://schemas.microsoft.com/office/drawing/2014/main" id="{BFCE3EA3-5737-44F0-BC3B-20964A6D2181}"/>
              </a:ext>
            </a:extLst>
          </p:cNvPr>
          <p:cNvGraphicFramePr>
            <a:graphicFrameLocks noGrp="1"/>
          </p:cNvGraphicFramePr>
          <p:nvPr>
            <p:extLst>
              <p:ext uri="{D42A27DB-BD31-4B8C-83A1-F6EECF244321}">
                <p14:modId xmlns:p14="http://schemas.microsoft.com/office/powerpoint/2010/main" val="3978062785"/>
              </p:ext>
            </p:extLst>
          </p:nvPr>
        </p:nvGraphicFramePr>
        <p:xfrm>
          <a:off x="5071621" y="2262884"/>
          <a:ext cx="6526145" cy="2123440"/>
        </p:xfrm>
        <a:graphic>
          <a:graphicData uri="http://schemas.openxmlformats.org/drawingml/2006/table">
            <a:tbl>
              <a:tblPr firstRow="1" bandRow="1">
                <a:tableStyleId>{5940675A-B579-460E-94D1-54222C63F5DA}</a:tableStyleId>
              </a:tblPr>
              <a:tblGrid>
                <a:gridCol w="1093484">
                  <a:extLst>
                    <a:ext uri="{9D8B030D-6E8A-4147-A177-3AD203B41FA5}">
                      <a16:colId xmlns="" xmlns:a16="http://schemas.microsoft.com/office/drawing/2014/main" val="3074021072"/>
                    </a:ext>
                  </a:extLst>
                </a:gridCol>
                <a:gridCol w="5218821">
                  <a:extLst>
                    <a:ext uri="{9D8B030D-6E8A-4147-A177-3AD203B41FA5}">
                      <a16:colId xmlns="" xmlns:a16="http://schemas.microsoft.com/office/drawing/2014/main" val="921064218"/>
                    </a:ext>
                  </a:extLst>
                </a:gridCol>
                <a:gridCol w="213840">
                  <a:extLst>
                    <a:ext uri="{9D8B030D-6E8A-4147-A177-3AD203B41FA5}">
                      <a16:colId xmlns="" xmlns:a16="http://schemas.microsoft.com/office/drawing/2014/main" val="2573046742"/>
                    </a:ext>
                  </a:extLst>
                </a:gridCol>
              </a:tblGrid>
              <a:tr h="370840">
                <a:tc>
                  <a:txBody>
                    <a:bodyPr/>
                    <a:lstStyle/>
                    <a:p>
                      <a:pPr algn="ctr">
                        <a:lnSpc>
                          <a:spcPct val="100000"/>
                        </a:lnSpc>
                      </a:pPr>
                      <a:r>
                        <a:rPr lang="it-IT" sz="1800" b="1" dirty="0">
                          <a:solidFill>
                            <a:srgbClr val="009FDA"/>
                          </a:solidFill>
                        </a:rPr>
                        <a:t>01</a:t>
                      </a:r>
                      <a:endParaRPr lang="x-none" sz="1800"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1219194" rtl="0" eaLnBrk="1" fontAlgn="auto" latinLnBrk="0" hangingPunct="1">
                        <a:lnSpc>
                          <a:spcPct val="100000"/>
                        </a:lnSpc>
                        <a:spcBef>
                          <a:spcPts val="0"/>
                        </a:spcBef>
                        <a:spcAft>
                          <a:spcPts val="0"/>
                        </a:spcAft>
                        <a:buClrTx/>
                        <a:buSzTx/>
                        <a:buFontTx/>
                        <a:buNone/>
                        <a:tabLst/>
                        <a:defRPr/>
                      </a:pPr>
                      <a:r>
                        <a:rPr lang="it-IT" sz="1800" kern="1200" dirty="0">
                          <a:solidFill>
                            <a:schemeClr val="tx2"/>
                          </a:solidFill>
                          <a:latin typeface="+mn-lt"/>
                          <a:ea typeface="+mn-ea"/>
                          <a:cs typeface="+mn-cs"/>
                        </a:rPr>
                        <a:t>Breve presentazione A2A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r" defTabSz="1219194"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srgbClr val="474746"/>
                        </a:solidFill>
                        <a:effectLst/>
                        <a:uLnTx/>
                        <a:uFillTx/>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3632981157"/>
                  </a:ext>
                </a:extLst>
              </a:tr>
              <a:tr h="370840">
                <a:tc>
                  <a:txBody>
                    <a:bodyPr/>
                    <a:lstStyle/>
                    <a:p>
                      <a:pPr marL="0" marR="0" lvl="0" indent="0" algn="ctr" defTabSz="1219194" rtl="0" eaLnBrk="1" fontAlgn="auto" latinLnBrk="0" hangingPunct="1">
                        <a:lnSpc>
                          <a:spcPct val="100000"/>
                        </a:lnSpc>
                        <a:spcBef>
                          <a:spcPts val="0"/>
                        </a:spcBef>
                        <a:spcAft>
                          <a:spcPts val="0"/>
                        </a:spcAft>
                        <a:buClrTx/>
                        <a:buSzTx/>
                        <a:buFontTx/>
                        <a:buNone/>
                        <a:tabLst/>
                        <a:defRPr/>
                      </a:pPr>
                      <a:r>
                        <a:rPr lang="it-IT" sz="1800" b="1" dirty="0">
                          <a:solidFill>
                            <a:srgbClr val="009FDA"/>
                          </a:solidFill>
                        </a:rPr>
                        <a:t>02</a:t>
                      </a:r>
                      <a:endParaRPr lang="x-none" sz="1800"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1219194" rtl="0" eaLnBrk="1" fontAlgn="auto" latinLnBrk="0" hangingPunct="1">
                        <a:lnSpc>
                          <a:spcPct val="100000"/>
                        </a:lnSpc>
                        <a:spcBef>
                          <a:spcPts val="0"/>
                        </a:spcBef>
                        <a:spcAft>
                          <a:spcPts val="0"/>
                        </a:spcAft>
                        <a:buClrTx/>
                        <a:buSzTx/>
                        <a:buFontTx/>
                        <a:buNone/>
                        <a:tabLst/>
                        <a:defRPr/>
                      </a:pPr>
                      <a:r>
                        <a:rPr lang="it-IT" sz="1800" b="1" kern="1200" dirty="0">
                          <a:solidFill>
                            <a:srgbClr val="E6326E"/>
                          </a:solidFill>
                          <a:latin typeface="+mn-lt"/>
                          <a:ea typeface="+mn-ea"/>
                          <a:cs typeface="+mn-cs"/>
                        </a:rPr>
                        <a:t>Commenti e osservazioni al Quadro Strategico ARERA 2022-2025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r" defTabSz="1219194"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srgbClr val="474746"/>
                        </a:solidFill>
                        <a:effectLst/>
                        <a:uLnTx/>
                        <a:uFillTx/>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367760513"/>
                  </a:ext>
                </a:extLst>
              </a:tr>
              <a:tr h="370840">
                <a:tc>
                  <a:txBody>
                    <a:bodyPr/>
                    <a:lstStyle/>
                    <a:p>
                      <a:pPr marL="0" marR="0" lvl="0" indent="0" algn="ctr" defTabSz="1219194" rtl="0" eaLnBrk="1" fontAlgn="auto" latinLnBrk="0" hangingPunct="1">
                        <a:lnSpc>
                          <a:spcPct val="100000"/>
                        </a:lnSpc>
                        <a:spcBef>
                          <a:spcPts val="0"/>
                        </a:spcBef>
                        <a:spcAft>
                          <a:spcPts val="0"/>
                        </a:spcAft>
                        <a:buClrTx/>
                        <a:buSzTx/>
                        <a:buFontTx/>
                        <a:buNone/>
                        <a:tabLst/>
                        <a:defRPr/>
                      </a:pPr>
                      <a:r>
                        <a:rPr lang="it-IT" sz="1800" b="1" dirty="0">
                          <a:solidFill>
                            <a:srgbClr val="009FDA"/>
                          </a:solidFill>
                        </a:rPr>
                        <a:t>03</a:t>
                      </a:r>
                      <a:endParaRPr lang="x-none" sz="1800"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1219194" rtl="0" eaLnBrk="1" fontAlgn="auto" latinLnBrk="0" hangingPunct="1">
                        <a:lnSpc>
                          <a:spcPct val="100000"/>
                        </a:lnSpc>
                        <a:spcBef>
                          <a:spcPts val="0"/>
                        </a:spcBef>
                        <a:spcAft>
                          <a:spcPts val="0"/>
                        </a:spcAft>
                        <a:buClrTx/>
                        <a:buSzTx/>
                        <a:buFontTx/>
                        <a:buNone/>
                        <a:tabLst/>
                        <a:defRPr/>
                      </a:pPr>
                      <a:r>
                        <a:rPr lang="it-IT" sz="1800" dirty="0" err="1">
                          <a:solidFill>
                            <a:schemeClr val="tx2"/>
                          </a:solidFill>
                        </a:rPr>
                        <a:t>Annex</a:t>
                      </a:r>
                      <a:r>
                        <a:rPr lang="it-IT" sz="1800" dirty="0">
                          <a:solidFill>
                            <a:schemeClr val="tx2"/>
                          </a:solidFill>
                        </a:rPr>
                        <a:t> (osservazioni puntuali)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r" defTabSz="1219194"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srgbClr val="474746"/>
                        </a:solidFill>
                        <a:effectLst/>
                        <a:uLnTx/>
                        <a:uFillTx/>
                        <a:latin typeface="Segoe UI"/>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392620265"/>
                  </a:ext>
                </a:extLst>
              </a:tr>
              <a:tr h="370840">
                <a:tc>
                  <a:txBody>
                    <a:bodyPr/>
                    <a:lstStyle/>
                    <a:p>
                      <a:pPr marL="0" marR="0" lvl="0" indent="0" algn="ctr" defTabSz="1219194" rtl="0" eaLnBrk="1" fontAlgn="auto" latinLnBrk="0" hangingPunct="1">
                        <a:lnSpc>
                          <a:spcPct val="100000"/>
                        </a:lnSpc>
                        <a:spcBef>
                          <a:spcPts val="0"/>
                        </a:spcBef>
                        <a:spcAft>
                          <a:spcPts val="0"/>
                        </a:spcAft>
                        <a:buClrTx/>
                        <a:buSzTx/>
                        <a:buFontTx/>
                        <a:buNone/>
                        <a:tabLst/>
                        <a:defRPr/>
                      </a:pPr>
                      <a:endParaRPr lang="x-none" sz="1800"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1219194" rtl="0" eaLnBrk="1" fontAlgn="auto" latinLnBrk="0" hangingPunct="1">
                        <a:lnSpc>
                          <a:spcPct val="100000"/>
                        </a:lnSpc>
                        <a:spcBef>
                          <a:spcPts val="0"/>
                        </a:spcBef>
                        <a:spcAft>
                          <a:spcPts val="0"/>
                        </a:spcAft>
                        <a:buClrTx/>
                        <a:buSzTx/>
                        <a:buFontTx/>
                        <a:buNone/>
                        <a:tabLst/>
                        <a:defRPr/>
                      </a:pPr>
                      <a:endParaRPr lang="it-IT" sz="1800" dirty="0">
                        <a:solidFill>
                          <a:schemeClr val="tx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r" defTabSz="1219194"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srgbClr val="474746"/>
                        </a:solidFill>
                        <a:effectLst/>
                        <a:uLnTx/>
                        <a:uFillTx/>
                        <a:latin typeface="Segoe UI"/>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2057255053"/>
                  </a:ext>
                </a:extLst>
              </a:tr>
              <a:tr h="370840">
                <a:tc>
                  <a:txBody>
                    <a:bodyPr/>
                    <a:lstStyle/>
                    <a:p>
                      <a:pPr marL="0" marR="0" lvl="0" indent="0" algn="ctr" defTabSz="1219194" rtl="0" eaLnBrk="1" fontAlgn="auto" latinLnBrk="0" hangingPunct="1">
                        <a:lnSpc>
                          <a:spcPct val="100000"/>
                        </a:lnSpc>
                        <a:spcBef>
                          <a:spcPts val="0"/>
                        </a:spcBef>
                        <a:spcAft>
                          <a:spcPts val="0"/>
                        </a:spcAft>
                        <a:buClrTx/>
                        <a:buSzTx/>
                        <a:buFontTx/>
                        <a:buNone/>
                        <a:tabLst/>
                        <a:defRPr/>
                      </a:pPr>
                      <a:endParaRPr lang="x-none" sz="1800"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1219194" rtl="0" eaLnBrk="1" fontAlgn="auto" latinLnBrk="0" hangingPunct="1">
                        <a:lnSpc>
                          <a:spcPct val="100000"/>
                        </a:lnSpc>
                        <a:spcBef>
                          <a:spcPts val="0"/>
                        </a:spcBef>
                        <a:spcAft>
                          <a:spcPts val="0"/>
                        </a:spcAft>
                        <a:buClrTx/>
                        <a:buSzTx/>
                        <a:buFontTx/>
                        <a:buNone/>
                        <a:tabLst/>
                        <a:defRPr/>
                      </a:pPr>
                      <a:endParaRPr lang="it-IT" sz="1800" dirty="0">
                        <a:solidFill>
                          <a:schemeClr val="tx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r" defTabSz="1219194"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srgbClr val="474746"/>
                        </a:solidFill>
                        <a:effectLst/>
                        <a:uLnTx/>
                        <a:uFillTx/>
                        <a:latin typeface="Segoe UI"/>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517507315"/>
                  </a:ext>
                </a:extLst>
              </a:tr>
            </a:tbl>
          </a:graphicData>
        </a:graphic>
      </p:graphicFrame>
    </p:spTree>
    <p:extLst>
      <p:ext uri="{BB962C8B-B14F-4D97-AF65-F5344CB8AC3E}">
        <p14:creationId xmlns:p14="http://schemas.microsoft.com/office/powerpoint/2010/main" val="3192821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 xmlns:a16="http://schemas.microsoft.com/office/drawing/2014/main" id="{18E8937E-A487-4E60-BB9B-C230376579C4}"/>
              </a:ext>
            </a:extLst>
          </p:cNvPr>
          <p:cNvSpPr>
            <a:spLocks noGrp="1"/>
          </p:cNvSpPr>
          <p:nvPr>
            <p:ph type="title"/>
          </p:nvPr>
        </p:nvSpPr>
        <p:spPr>
          <a:xfrm>
            <a:off x="418523" y="409465"/>
            <a:ext cx="11089875" cy="454613"/>
          </a:xfrm>
        </p:spPr>
        <p:txBody>
          <a:bodyPr/>
          <a:lstStyle/>
          <a:p>
            <a:r>
              <a:rPr lang="it-IT" dirty="0"/>
              <a:t>IL RUOLO DELLA REGOLAZIONE</a:t>
            </a:r>
          </a:p>
        </p:txBody>
      </p:sp>
      <p:sp>
        <p:nvSpPr>
          <p:cNvPr id="4" name="Segnaposto contenuto 3">
            <a:extLst>
              <a:ext uri="{FF2B5EF4-FFF2-40B4-BE49-F238E27FC236}">
                <a16:creationId xmlns="" xmlns:a16="http://schemas.microsoft.com/office/drawing/2014/main" id="{1F863127-8F67-43B7-AF5F-88DBF08C40D9}"/>
              </a:ext>
            </a:extLst>
          </p:cNvPr>
          <p:cNvSpPr>
            <a:spLocks noGrp="1"/>
          </p:cNvSpPr>
          <p:nvPr>
            <p:ph idx="15"/>
          </p:nvPr>
        </p:nvSpPr>
        <p:spPr>
          <a:xfrm>
            <a:off x="421548" y="912709"/>
            <a:ext cx="11089875" cy="369332"/>
          </a:xfrm>
        </p:spPr>
        <p:txBody>
          <a:bodyPr/>
          <a:lstStyle/>
          <a:p>
            <a:r>
              <a:rPr lang="it-IT" dirty="0"/>
              <a:t>ARERA è uno stakeholder rilevante per abilitare gli investimenti di una </a:t>
            </a:r>
            <a:r>
              <a:rPr lang="it-IT" dirty="0" err="1"/>
              <a:t>multiutility</a:t>
            </a:r>
            <a:r>
              <a:rPr lang="it-IT" dirty="0"/>
              <a:t> come A2A</a:t>
            </a:r>
          </a:p>
        </p:txBody>
      </p:sp>
      <p:sp>
        <p:nvSpPr>
          <p:cNvPr id="36" name="Rettangolo 35">
            <a:extLst>
              <a:ext uri="{FF2B5EF4-FFF2-40B4-BE49-F238E27FC236}">
                <a16:creationId xmlns="" xmlns:a16="http://schemas.microsoft.com/office/drawing/2014/main" id="{741AD8C4-EDF3-4D9A-A9E6-2D0FF7292767}"/>
              </a:ext>
            </a:extLst>
          </p:cNvPr>
          <p:cNvSpPr/>
          <p:nvPr/>
        </p:nvSpPr>
        <p:spPr>
          <a:xfrm>
            <a:off x="313069" y="4191103"/>
            <a:ext cx="10668967" cy="19880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cxnSp>
        <p:nvCxnSpPr>
          <p:cNvPr id="38" name="Connettore diritto 37">
            <a:extLst>
              <a:ext uri="{FF2B5EF4-FFF2-40B4-BE49-F238E27FC236}">
                <a16:creationId xmlns="" xmlns:a16="http://schemas.microsoft.com/office/drawing/2014/main" id="{0326D3C4-B9CE-4547-B544-B4C269BA5DB6}"/>
              </a:ext>
            </a:extLst>
          </p:cNvPr>
          <p:cNvCxnSpPr>
            <a:cxnSpLocks/>
          </p:cNvCxnSpPr>
          <p:nvPr/>
        </p:nvCxnSpPr>
        <p:spPr>
          <a:xfrm>
            <a:off x="293661" y="4191105"/>
            <a:ext cx="10688375" cy="0"/>
          </a:xfrm>
          <a:prstGeom prst="line">
            <a:avLst/>
          </a:prstGeom>
          <a:ln w="12700" cap="rnd" cmpd="sng">
            <a:solidFill>
              <a:srgbClr val="009FDA"/>
            </a:solidFill>
            <a:prstDash val="solid"/>
            <a:round/>
          </a:ln>
        </p:spPr>
        <p:style>
          <a:lnRef idx="1">
            <a:schemeClr val="accent1"/>
          </a:lnRef>
          <a:fillRef idx="0">
            <a:schemeClr val="accent1"/>
          </a:fillRef>
          <a:effectRef idx="0">
            <a:schemeClr val="accent1"/>
          </a:effectRef>
          <a:fontRef idx="minor">
            <a:schemeClr val="tx1"/>
          </a:fontRef>
        </p:style>
      </p:cxnSp>
      <p:sp>
        <p:nvSpPr>
          <p:cNvPr id="44" name="Inhaltsplatzhalter 39">
            <a:extLst>
              <a:ext uri="{FF2B5EF4-FFF2-40B4-BE49-F238E27FC236}">
                <a16:creationId xmlns="" xmlns:a16="http://schemas.microsoft.com/office/drawing/2014/main" id="{58DD961B-8F7D-4060-9B89-692BC28E4EB5}"/>
              </a:ext>
            </a:extLst>
          </p:cNvPr>
          <p:cNvSpPr txBox="1">
            <a:spLocks/>
          </p:cNvSpPr>
          <p:nvPr/>
        </p:nvSpPr>
        <p:spPr>
          <a:xfrm>
            <a:off x="293660" y="1444605"/>
            <a:ext cx="11089876" cy="258532"/>
          </a:xfrm>
          <a:prstGeom prst="rect">
            <a:avLst/>
          </a:prstGeom>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285750" indent="-285750">
              <a:buClr>
                <a:srgbClr val="00B0F0"/>
              </a:buClr>
              <a:buFont typeface="Arial" panose="020B0604020202020204" pitchFamily="34" charset="0"/>
              <a:buChar char="•"/>
            </a:pPr>
            <a:r>
              <a:rPr lang="it-IT" sz="1400" dirty="0"/>
              <a:t>Siamo tra le poche realtà in Italia </a:t>
            </a:r>
            <a:r>
              <a:rPr lang="it-IT" sz="1400" b="1" dirty="0"/>
              <a:t>attive in tutti i settori regolati </a:t>
            </a:r>
            <a:r>
              <a:rPr lang="it-IT" sz="1400" dirty="0"/>
              <a:t>da ARERA</a:t>
            </a:r>
          </a:p>
        </p:txBody>
      </p:sp>
      <p:grpSp>
        <p:nvGrpSpPr>
          <p:cNvPr id="45" name="Gruppo 44">
            <a:extLst>
              <a:ext uri="{FF2B5EF4-FFF2-40B4-BE49-F238E27FC236}">
                <a16:creationId xmlns="" xmlns:a16="http://schemas.microsoft.com/office/drawing/2014/main" id="{B79BEC24-29C7-4A3B-8C2A-11634C6699E9}"/>
              </a:ext>
            </a:extLst>
          </p:cNvPr>
          <p:cNvGrpSpPr/>
          <p:nvPr/>
        </p:nvGrpSpPr>
        <p:grpSpPr>
          <a:xfrm>
            <a:off x="830630" y="1886904"/>
            <a:ext cx="1249523" cy="558060"/>
            <a:chOff x="5732181" y="1336847"/>
            <a:chExt cx="1249523" cy="558060"/>
          </a:xfrm>
        </p:grpSpPr>
        <p:grpSp>
          <p:nvGrpSpPr>
            <p:cNvPr id="46" name="Gruppo 45">
              <a:extLst>
                <a:ext uri="{FF2B5EF4-FFF2-40B4-BE49-F238E27FC236}">
                  <a16:creationId xmlns="" xmlns:a16="http://schemas.microsoft.com/office/drawing/2014/main" id="{6275040C-7B58-4EA5-AB06-C78F134EF24B}"/>
                </a:ext>
              </a:extLst>
            </p:cNvPr>
            <p:cNvGrpSpPr/>
            <p:nvPr/>
          </p:nvGrpSpPr>
          <p:grpSpPr>
            <a:xfrm>
              <a:off x="6423016" y="1336847"/>
              <a:ext cx="558688" cy="558060"/>
              <a:chOff x="846677" y="831428"/>
              <a:chExt cx="558688" cy="558060"/>
            </a:xfrm>
          </p:grpSpPr>
          <p:sp>
            <p:nvSpPr>
              <p:cNvPr id="50" name="Ovale 49">
                <a:extLst>
                  <a:ext uri="{FF2B5EF4-FFF2-40B4-BE49-F238E27FC236}">
                    <a16:creationId xmlns="" xmlns:a16="http://schemas.microsoft.com/office/drawing/2014/main" id="{79AE8474-25F1-49FE-89E9-8427D10A71FC}"/>
                  </a:ext>
                </a:extLst>
              </p:cNvPr>
              <p:cNvSpPr>
                <a:spLocks noChangeAspect="1"/>
              </p:cNvSpPr>
              <p:nvPr/>
            </p:nvSpPr>
            <p:spPr>
              <a:xfrm>
                <a:off x="846677" y="831428"/>
                <a:ext cx="558688" cy="558060"/>
              </a:xfrm>
              <a:prstGeom prst="ellipse">
                <a:avLst/>
              </a:prstGeom>
              <a:solidFill>
                <a:srgbClr val="FE6702"/>
              </a:solidFill>
              <a:ln>
                <a:solidFill>
                  <a:srgbClr val="FE67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1" name="Immagine 50">
                <a:extLst>
                  <a:ext uri="{FF2B5EF4-FFF2-40B4-BE49-F238E27FC236}">
                    <a16:creationId xmlns="" xmlns:a16="http://schemas.microsoft.com/office/drawing/2014/main" id="{CDB8CC0A-0865-4FBF-B92D-4AF3120CED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8166" y="919288"/>
                <a:ext cx="164565" cy="375487"/>
              </a:xfrm>
              <a:prstGeom prst="rect">
                <a:avLst/>
              </a:prstGeom>
            </p:spPr>
          </p:pic>
          <p:pic>
            <p:nvPicPr>
              <p:cNvPr id="52" name="Immagine 51">
                <a:extLst>
                  <a:ext uri="{FF2B5EF4-FFF2-40B4-BE49-F238E27FC236}">
                    <a16:creationId xmlns="" xmlns:a16="http://schemas.microsoft.com/office/drawing/2014/main" id="{B4B29D15-0E6B-43E4-92D6-BD9FCE440B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0163" y="974831"/>
                <a:ext cx="225406" cy="274214"/>
              </a:xfrm>
              <a:prstGeom prst="rect">
                <a:avLst/>
              </a:prstGeom>
            </p:spPr>
          </p:pic>
        </p:grpSp>
        <p:grpSp>
          <p:nvGrpSpPr>
            <p:cNvPr id="47" name="Gruppo 46">
              <a:extLst>
                <a:ext uri="{FF2B5EF4-FFF2-40B4-BE49-F238E27FC236}">
                  <a16:creationId xmlns="" xmlns:a16="http://schemas.microsoft.com/office/drawing/2014/main" id="{A27A6B87-4CA2-4954-AB2A-AD9B145EB247}"/>
                </a:ext>
              </a:extLst>
            </p:cNvPr>
            <p:cNvGrpSpPr/>
            <p:nvPr/>
          </p:nvGrpSpPr>
          <p:grpSpPr>
            <a:xfrm>
              <a:off x="5732181" y="1336847"/>
              <a:ext cx="558688" cy="558060"/>
              <a:chOff x="10936420" y="1284670"/>
              <a:chExt cx="558688" cy="558060"/>
            </a:xfrm>
          </p:grpSpPr>
          <p:sp>
            <p:nvSpPr>
              <p:cNvPr id="48" name="Ovale 47">
                <a:extLst>
                  <a:ext uri="{FF2B5EF4-FFF2-40B4-BE49-F238E27FC236}">
                    <a16:creationId xmlns="" xmlns:a16="http://schemas.microsoft.com/office/drawing/2014/main" id="{9EBB6F88-7DC5-466F-96BA-4EB199C1E789}"/>
                  </a:ext>
                </a:extLst>
              </p:cNvPr>
              <p:cNvSpPr>
                <a:spLocks noChangeAspect="1"/>
              </p:cNvSpPr>
              <p:nvPr/>
            </p:nvSpPr>
            <p:spPr>
              <a:xfrm>
                <a:off x="10936420" y="1284670"/>
                <a:ext cx="558688" cy="558060"/>
              </a:xfrm>
              <a:prstGeom prst="ellipse">
                <a:avLst/>
              </a:prstGeom>
              <a:solidFill>
                <a:srgbClr val="FE6702"/>
              </a:solidFill>
              <a:ln>
                <a:solidFill>
                  <a:srgbClr val="FE67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9" name="Immagine 48">
                <a:extLst>
                  <a:ext uri="{FF2B5EF4-FFF2-40B4-BE49-F238E27FC236}">
                    <a16:creationId xmlns="" xmlns:a16="http://schemas.microsoft.com/office/drawing/2014/main" id="{6430C452-36A6-4353-8B6C-7A0AFDC75D3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6534" y="1392091"/>
                <a:ext cx="364872" cy="343218"/>
              </a:xfrm>
              <a:prstGeom prst="rect">
                <a:avLst/>
              </a:prstGeom>
            </p:spPr>
          </p:pic>
        </p:grpSp>
      </p:grpSp>
      <p:grpSp>
        <p:nvGrpSpPr>
          <p:cNvPr id="53" name="Gruppo 52">
            <a:extLst>
              <a:ext uri="{FF2B5EF4-FFF2-40B4-BE49-F238E27FC236}">
                <a16:creationId xmlns="" xmlns:a16="http://schemas.microsoft.com/office/drawing/2014/main" id="{F69C2698-7650-4B2A-9BFE-2A4D9598D1D3}"/>
              </a:ext>
            </a:extLst>
          </p:cNvPr>
          <p:cNvGrpSpPr/>
          <p:nvPr/>
        </p:nvGrpSpPr>
        <p:grpSpPr>
          <a:xfrm>
            <a:off x="5145578" y="1886904"/>
            <a:ext cx="1240459" cy="558060"/>
            <a:chOff x="5755387" y="2982098"/>
            <a:chExt cx="1240459" cy="558060"/>
          </a:xfrm>
        </p:grpSpPr>
        <p:grpSp>
          <p:nvGrpSpPr>
            <p:cNvPr id="54" name="Gruppo 53">
              <a:extLst>
                <a:ext uri="{FF2B5EF4-FFF2-40B4-BE49-F238E27FC236}">
                  <a16:creationId xmlns="" xmlns:a16="http://schemas.microsoft.com/office/drawing/2014/main" id="{1268FE66-B1C9-4D52-A8DA-4BD119A184CA}"/>
                </a:ext>
              </a:extLst>
            </p:cNvPr>
            <p:cNvGrpSpPr/>
            <p:nvPr/>
          </p:nvGrpSpPr>
          <p:grpSpPr>
            <a:xfrm>
              <a:off x="6437158" y="2982098"/>
              <a:ext cx="558688" cy="558060"/>
              <a:chOff x="10949710" y="3538369"/>
              <a:chExt cx="558688" cy="558060"/>
            </a:xfrm>
          </p:grpSpPr>
          <p:sp>
            <p:nvSpPr>
              <p:cNvPr id="58" name="Ovale 57">
                <a:extLst>
                  <a:ext uri="{FF2B5EF4-FFF2-40B4-BE49-F238E27FC236}">
                    <a16:creationId xmlns="" xmlns:a16="http://schemas.microsoft.com/office/drawing/2014/main" id="{2B688766-501C-402A-BF5C-9C22E342F35B}"/>
                  </a:ext>
                </a:extLst>
              </p:cNvPr>
              <p:cNvSpPr>
                <a:spLocks noChangeAspect="1"/>
              </p:cNvSpPr>
              <p:nvPr/>
            </p:nvSpPr>
            <p:spPr>
              <a:xfrm>
                <a:off x="10949710" y="3538369"/>
                <a:ext cx="558688" cy="558060"/>
              </a:xfrm>
              <a:prstGeom prst="ellipse">
                <a:avLst/>
              </a:prstGeom>
              <a:solidFill>
                <a:srgbClr val="1442B0"/>
              </a:solidFill>
              <a:ln>
                <a:solidFill>
                  <a:srgbClr val="144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9" name="Immagine 58" descr="Immagine che contiene ascia&#10;&#10;Descrizione generata automaticamente">
                <a:extLst>
                  <a:ext uri="{FF2B5EF4-FFF2-40B4-BE49-F238E27FC236}">
                    <a16:creationId xmlns="" xmlns:a16="http://schemas.microsoft.com/office/drawing/2014/main" id="{2F2C24FF-34F9-4770-AB23-F65E0915B5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18138" y="3623298"/>
                <a:ext cx="234246" cy="377639"/>
              </a:xfrm>
              <a:prstGeom prst="rect">
                <a:avLst/>
              </a:prstGeom>
            </p:spPr>
          </p:pic>
        </p:grpSp>
        <p:grpSp>
          <p:nvGrpSpPr>
            <p:cNvPr id="55" name="Gruppo 54">
              <a:extLst>
                <a:ext uri="{FF2B5EF4-FFF2-40B4-BE49-F238E27FC236}">
                  <a16:creationId xmlns="" xmlns:a16="http://schemas.microsoft.com/office/drawing/2014/main" id="{AE4B8FB0-3FFA-46E0-A526-6A3FDBDC1951}"/>
                </a:ext>
              </a:extLst>
            </p:cNvPr>
            <p:cNvGrpSpPr/>
            <p:nvPr/>
          </p:nvGrpSpPr>
          <p:grpSpPr>
            <a:xfrm>
              <a:off x="5755387" y="2982098"/>
              <a:ext cx="558688" cy="558060"/>
              <a:chOff x="10949710" y="2804269"/>
              <a:chExt cx="558688" cy="558060"/>
            </a:xfrm>
          </p:grpSpPr>
          <p:sp>
            <p:nvSpPr>
              <p:cNvPr id="56" name="Ovale 55">
                <a:extLst>
                  <a:ext uri="{FF2B5EF4-FFF2-40B4-BE49-F238E27FC236}">
                    <a16:creationId xmlns="" xmlns:a16="http://schemas.microsoft.com/office/drawing/2014/main" id="{88F80F2E-E6E8-40C7-B4A7-8146E0E1CC8D}"/>
                  </a:ext>
                </a:extLst>
              </p:cNvPr>
              <p:cNvSpPr>
                <a:spLocks noChangeAspect="1"/>
              </p:cNvSpPr>
              <p:nvPr/>
            </p:nvSpPr>
            <p:spPr>
              <a:xfrm>
                <a:off x="10949710" y="2804269"/>
                <a:ext cx="558688" cy="558060"/>
              </a:xfrm>
              <a:prstGeom prst="ellipse">
                <a:avLst/>
              </a:prstGeom>
              <a:solidFill>
                <a:srgbClr val="1442B0"/>
              </a:solidFill>
              <a:ln>
                <a:solidFill>
                  <a:srgbClr val="144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7" name="Immagine 56">
                <a:extLst>
                  <a:ext uri="{FF2B5EF4-FFF2-40B4-BE49-F238E27FC236}">
                    <a16:creationId xmlns="" xmlns:a16="http://schemas.microsoft.com/office/drawing/2014/main" id="{E2BAE71E-78AD-4D6B-A70F-4B82B3D7D0A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22183" y="2895667"/>
                <a:ext cx="223546" cy="363790"/>
              </a:xfrm>
              <a:prstGeom prst="rect">
                <a:avLst/>
              </a:prstGeom>
            </p:spPr>
          </p:pic>
        </p:grpSp>
      </p:grpSp>
      <p:grpSp>
        <p:nvGrpSpPr>
          <p:cNvPr id="60" name="Gruppo 59">
            <a:extLst>
              <a:ext uri="{FF2B5EF4-FFF2-40B4-BE49-F238E27FC236}">
                <a16:creationId xmlns="" xmlns:a16="http://schemas.microsoft.com/office/drawing/2014/main" id="{1BE3F50A-D6D3-4C9B-BA92-C9C65972F6C4}"/>
              </a:ext>
            </a:extLst>
          </p:cNvPr>
          <p:cNvGrpSpPr/>
          <p:nvPr/>
        </p:nvGrpSpPr>
        <p:grpSpPr>
          <a:xfrm>
            <a:off x="2988104" y="1886904"/>
            <a:ext cx="1249523" cy="558060"/>
            <a:chOff x="5732181" y="2138407"/>
            <a:chExt cx="1249523" cy="558060"/>
          </a:xfrm>
        </p:grpSpPr>
        <p:grpSp>
          <p:nvGrpSpPr>
            <p:cNvPr id="61" name="Gruppo 60">
              <a:extLst>
                <a:ext uri="{FF2B5EF4-FFF2-40B4-BE49-F238E27FC236}">
                  <a16:creationId xmlns="" xmlns:a16="http://schemas.microsoft.com/office/drawing/2014/main" id="{5E2A8FD8-A88F-4CE1-B401-4AE8F9668872}"/>
                </a:ext>
              </a:extLst>
            </p:cNvPr>
            <p:cNvGrpSpPr>
              <a:grpSpLocks noChangeAspect="1"/>
            </p:cNvGrpSpPr>
            <p:nvPr/>
          </p:nvGrpSpPr>
          <p:grpSpPr>
            <a:xfrm>
              <a:off x="5732181" y="2138407"/>
              <a:ext cx="558688" cy="558060"/>
              <a:chOff x="8198777" y="2075380"/>
              <a:chExt cx="1080000" cy="1078786"/>
            </a:xfrm>
          </p:grpSpPr>
          <p:sp>
            <p:nvSpPr>
              <p:cNvPr id="65" name="Ovale 64">
                <a:extLst>
                  <a:ext uri="{FF2B5EF4-FFF2-40B4-BE49-F238E27FC236}">
                    <a16:creationId xmlns="" xmlns:a16="http://schemas.microsoft.com/office/drawing/2014/main" id="{B8103EBF-5C31-4F99-B1D7-83A579BBABE9}"/>
                  </a:ext>
                </a:extLst>
              </p:cNvPr>
              <p:cNvSpPr>
                <a:spLocks noChangeAspect="1"/>
              </p:cNvSpPr>
              <p:nvPr/>
            </p:nvSpPr>
            <p:spPr>
              <a:xfrm>
                <a:off x="8198777" y="2075380"/>
                <a:ext cx="1080000" cy="1078786"/>
              </a:xfrm>
              <a:prstGeom prst="ellipse">
                <a:avLst/>
              </a:prstGeom>
              <a:solidFill>
                <a:srgbClr val="F7D601"/>
              </a:solidFill>
              <a:ln>
                <a:solidFill>
                  <a:srgbClr val="F7D6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6" name="Immagine 65">
                <a:extLst>
                  <a:ext uri="{FF2B5EF4-FFF2-40B4-BE49-F238E27FC236}">
                    <a16:creationId xmlns="" xmlns:a16="http://schemas.microsoft.com/office/drawing/2014/main" id="{6450C7AB-4AFB-4959-8402-A4AC5313EFA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40964" y="2327928"/>
                <a:ext cx="595626" cy="573691"/>
              </a:xfrm>
              <a:prstGeom prst="rect">
                <a:avLst/>
              </a:prstGeom>
            </p:spPr>
          </p:pic>
        </p:grpSp>
        <p:grpSp>
          <p:nvGrpSpPr>
            <p:cNvPr id="62" name="Gruppo 61">
              <a:extLst>
                <a:ext uri="{FF2B5EF4-FFF2-40B4-BE49-F238E27FC236}">
                  <a16:creationId xmlns="" xmlns:a16="http://schemas.microsoft.com/office/drawing/2014/main" id="{D6D930DE-014A-4137-9158-D32D3984ADDF}"/>
                </a:ext>
              </a:extLst>
            </p:cNvPr>
            <p:cNvGrpSpPr>
              <a:grpSpLocks noChangeAspect="1"/>
            </p:cNvGrpSpPr>
            <p:nvPr/>
          </p:nvGrpSpPr>
          <p:grpSpPr>
            <a:xfrm>
              <a:off x="6423016" y="2138407"/>
              <a:ext cx="558688" cy="558060"/>
              <a:chOff x="8198777" y="3269418"/>
              <a:chExt cx="1080000" cy="1078786"/>
            </a:xfrm>
          </p:grpSpPr>
          <p:sp>
            <p:nvSpPr>
              <p:cNvPr id="63" name="Ovale 62">
                <a:extLst>
                  <a:ext uri="{FF2B5EF4-FFF2-40B4-BE49-F238E27FC236}">
                    <a16:creationId xmlns="" xmlns:a16="http://schemas.microsoft.com/office/drawing/2014/main" id="{74B43CCE-0D88-41F4-8ACD-1C0090FAD648}"/>
                  </a:ext>
                </a:extLst>
              </p:cNvPr>
              <p:cNvSpPr>
                <a:spLocks noChangeAspect="1"/>
              </p:cNvSpPr>
              <p:nvPr/>
            </p:nvSpPr>
            <p:spPr>
              <a:xfrm>
                <a:off x="8198777" y="3269418"/>
                <a:ext cx="1080000" cy="1078786"/>
              </a:xfrm>
              <a:prstGeom prst="ellipse">
                <a:avLst/>
              </a:prstGeom>
              <a:solidFill>
                <a:srgbClr val="F7D601"/>
              </a:solidFill>
              <a:ln>
                <a:solidFill>
                  <a:srgbClr val="F7D6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4" name="Immagine 63">
                <a:extLst>
                  <a:ext uri="{FF2B5EF4-FFF2-40B4-BE49-F238E27FC236}">
                    <a16:creationId xmlns="" xmlns:a16="http://schemas.microsoft.com/office/drawing/2014/main" id="{174A2C93-0861-4DB9-A9BE-8C018B6FB5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75448" y="3500428"/>
                <a:ext cx="726658" cy="616767"/>
              </a:xfrm>
              <a:prstGeom prst="rect">
                <a:avLst/>
              </a:prstGeom>
            </p:spPr>
          </p:pic>
        </p:grpSp>
      </p:grpSp>
      <p:grpSp>
        <p:nvGrpSpPr>
          <p:cNvPr id="67" name="Gruppo 66">
            <a:extLst>
              <a:ext uri="{FF2B5EF4-FFF2-40B4-BE49-F238E27FC236}">
                <a16:creationId xmlns="" xmlns:a16="http://schemas.microsoft.com/office/drawing/2014/main" id="{B79D8E96-CB79-4A6D-9C95-92282A6F4A69}"/>
              </a:ext>
            </a:extLst>
          </p:cNvPr>
          <p:cNvGrpSpPr/>
          <p:nvPr/>
        </p:nvGrpSpPr>
        <p:grpSpPr>
          <a:xfrm>
            <a:off x="7293988" y="1886904"/>
            <a:ext cx="558688" cy="558060"/>
            <a:chOff x="194945" y="3649491"/>
            <a:chExt cx="558688" cy="558060"/>
          </a:xfrm>
        </p:grpSpPr>
        <p:sp>
          <p:nvSpPr>
            <p:cNvPr id="68" name="Ovale 67">
              <a:extLst>
                <a:ext uri="{FF2B5EF4-FFF2-40B4-BE49-F238E27FC236}">
                  <a16:creationId xmlns="" xmlns:a16="http://schemas.microsoft.com/office/drawing/2014/main" id="{31AEB388-744F-4EA2-B2C1-0A010803E4FF}"/>
                </a:ext>
              </a:extLst>
            </p:cNvPr>
            <p:cNvSpPr>
              <a:spLocks noChangeAspect="1"/>
            </p:cNvSpPr>
            <p:nvPr/>
          </p:nvSpPr>
          <p:spPr>
            <a:xfrm>
              <a:off x="194945" y="3649491"/>
              <a:ext cx="558688" cy="55806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9" name="Immagine 68" descr="Immagine che contiene testo, clipart, grafica vettoriale&#10;&#10;Descrizione generata automaticamente">
              <a:extLst>
                <a:ext uri="{FF2B5EF4-FFF2-40B4-BE49-F238E27FC236}">
                  <a16:creationId xmlns="" xmlns:a16="http://schemas.microsoft.com/office/drawing/2014/main" id="{018397E1-96A6-4F81-A8B1-A40CB61C108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7247" y="3759816"/>
              <a:ext cx="323816" cy="339635"/>
            </a:xfrm>
            <a:prstGeom prst="rect">
              <a:avLst/>
            </a:prstGeom>
          </p:spPr>
        </p:pic>
      </p:grpSp>
      <p:grpSp>
        <p:nvGrpSpPr>
          <p:cNvPr id="70" name="Gruppo 69">
            <a:extLst>
              <a:ext uri="{FF2B5EF4-FFF2-40B4-BE49-F238E27FC236}">
                <a16:creationId xmlns="" xmlns:a16="http://schemas.microsoft.com/office/drawing/2014/main" id="{AB15C41A-FBB8-4807-B44D-D4269D85F74A}"/>
              </a:ext>
            </a:extLst>
          </p:cNvPr>
          <p:cNvGrpSpPr/>
          <p:nvPr/>
        </p:nvGrpSpPr>
        <p:grpSpPr>
          <a:xfrm>
            <a:off x="8760627" y="1886904"/>
            <a:ext cx="558688" cy="558060"/>
            <a:chOff x="194945" y="4864036"/>
            <a:chExt cx="558688" cy="558060"/>
          </a:xfrm>
        </p:grpSpPr>
        <p:sp>
          <p:nvSpPr>
            <p:cNvPr id="71" name="Ovale 70">
              <a:extLst>
                <a:ext uri="{FF2B5EF4-FFF2-40B4-BE49-F238E27FC236}">
                  <a16:creationId xmlns="" xmlns:a16="http://schemas.microsoft.com/office/drawing/2014/main" id="{111241BD-0268-4B6D-8A53-212AD52AB636}"/>
                </a:ext>
              </a:extLst>
            </p:cNvPr>
            <p:cNvSpPr>
              <a:spLocks noChangeAspect="1"/>
            </p:cNvSpPr>
            <p:nvPr/>
          </p:nvSpPr>
          <p:spPr>
            <a:xfrm>
              <a:off x="194945" y="4864036"/>
              <a:ext cx="558688" cy="558060"/>
            </a:xfrm>
            <a:prstGeom prst="ellipse">
              <a:avLst/>
            </a:prstGeom>
            <a:solidFill>
              <a:srgbClr val="006300"/>
            </a:solidFill>
            <a:ln>
              <a:solidFill>
                <a:srgbClr val="006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2" name="Immagine 71">
              <a:extLst>
                <a:ext uri="{FF2B5EF4-FFF2-40B4-BE49-F238E27FC236}">
                  <a16:creationId xmlns="" xmlns:a16="http://schemas.microsoft.com/office/drawing/2014/main" id="{09CC833A-2506-4D23-A56F-C54AFA02EC2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0915" y="4963750"/>
              <a:ext cx="277245" cy="376713"/>
            </a:xfrm>
            <a:prstGeom prst="rect">
              <a:avLst/>
            </a:prstGeom>
          </p:spPr>
        </p:pic>
      </p:grpSp>
      <p:grpSp>
        <p:nvGrpSpPr>
          <p:cNvPr id="73" name="Gruppo 72">
            <a:extLst>
              <a:ext uri="{FF2B5EF4-FFF2-40B4-BE49-F238E27FC236}">
                <a16:creationId xmlns="" xmlns:a16="http://schemas.microsoft.com/office/drawing/2014/main" id="{60E83339-5736-47A0-8FF9-23EB5ADC3B2E}"/>
              </a:ext>
            </a:extLst>
          </p:cNvPr>
          <p:cNvGrpSpPr/>
          <p:nvPr/>
        </p:nvGrpSpPr>
        <p:grpSpPr>
          <a:xfrm>
            <a:off x="10227265" y="1886904"/>
            <a:ext cx="558688" cy="558060"/>
            <a:chOff x="5998088" y="4836152"/>
            <a:chExt cx="558688" cy="558060"/>
          </a:xfrm>
        </p:grpSpPr>
        <p:sp>
          <p:nvSpPr>
            <p:cNvPr id="74" name="Ovale 73">
              <a:extLst>
                <a:ext uri="{FF2B5EF4-FFF2-40B4-BE49-F238E27FC236}">
                  <a16:creationId xmlns="" xmlns:a16="http://schemas.microsoft.com/office/drawing/2014/main" id="{CD1A8307-0094-4339-B43C-5320BED79C25}"/>
                </a:ext>
              </a:extLst>
            </p:cNvPr>
            <p:cNvSpPr>
              <a:spLocks noChangeAspect="1"/>
            </p:cNvSpPr>
            <p:nvPr/>
          </p:nvSpPr>
          <p:spPr>
            <a:xfrm>
              <a:off x="5998088" y="4836152"/>
              <a:ext cx="558688" cy="55806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5" name="Immagine 74">
              <a:extLst>
                <a:ext uri="{FF2B5EF4-FFF2-40B4-BE49-F238E27FC236}">
                  <a16:creationId xmlns="" xmlns:a16="http://schemas.microsoft.com/office/drawing/2014/main" id="{9A578691-2079-4EC2-910D-23BD5F30C1D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145398" y="4927380"/>
              <a:ext cx="288679" cy="431372"/>
            </a:xfrm>
            <a:prstGeom prst="rect">
              <a:avLst/>
            </a:prstGeom>
          </p:spPr>
        </p:pic>
      </p:grpSp>
      <p:sp>
        <p:nvSpPr>
          <p:cNvPr id="77" name="CasellaDiTesto 76">
            <a:extLst>
              <a:ext uri="{FF2B5EF4-FFF2-40B4-BE49-F238E27FC236}">
                <a16:creationId xmlns="" xmlns:a16="http://schemas.microsoft.com/office/drawing/2014/main" id="{87FB2582-6F27-4894-A4C5-BF18D89A8C30}"/>
              </a:ext>
            </a:extLst>
          </p:cNvPr>
          <p:cNvSpPr txBox="1"/>
          <p:nvPr/>
        </p:nvSpPr>
        <p:spPr>
          <a:xfrm>
            <a:off x="830630" y="2524294"/>
            <a:ext cx="1249523" cy="523220"/>
          </a:xfrm>
          <a:prstGeom prst="rect">
            <a:avLst/>
          </a:prstGeom>
          <a:noFill/>
        </p:spPr>
        <p:txBody>
          <a:bodyPr wrap="square" lIns="36000" rIns="36000">
            <a:spAutoFit/>
          </a:bodyPr>
          <a:lstStyle/>
          <a:p>
            <a:pPr algn="ctr"/>
            <a:r>
              <a:rPr lang="it-IT" sz="1400" b="1" dirty="0">
                <a:solidFill>
                  <a:srgbClr val="FE6702"/>
                </a:solidFill>
              </a:rPr>
              <a:t>Reti elettriche e gas</a:t>
            </a:r>
          </a:p>
        </p:txBody>
      </p:sp>
      <p:sp>
        <p:nvSpPr>
          <p:cNvPr id="78" name="CasellaDiTesto 77">
            <a:extLst>
              <a:ext uri="{FF2B5EF4-FFF2-40B4-BE49-F238E27FC236}">
                <a16:creationId xmlns="" xmlns:a16="http://schemas.microsoft.com/office/drawing/2014/main" id="{436921DA-F60F-4B23-A9A3-A42541B72A78}"/>
              </a:ext>
            </a:extLst>
          </p:cNvPr>
          <p:cNvSpPr txBox="1"/>
          <p:nvPr/>
        </p:nvSpPr>
        <p:spPr>
          <a:xfrm>
            <a:off x="2988104" y="2524294"/>
            <a:ext cx="1249523" cy="523220"/>
          </a:xfrm>
          <a:prstGeom prst="rect">
            <a:avLst/>
          </a:prstGeom>
          <a:noFill/>
        </p:spPr>
        <p:txBody>
          <a:bodyPr wrap="square" lIns="36000" rIns="36000">
            <a:spAutoFit/>
          </a:bodyPr>
          <a:lstStyle/>
          <a:p>
            <a:pPr algn="ctr"/>
            <a:r>
              <a:rPr lang="it-IT" sz="1400" b="1" dirty="0">
                <a:solidFill>
                  <a:srgbClr val="FFC000"/>
                </a:solidFill>
              </a:rPr>
              <a:t>Mercati </a:t>
            </a:r>
            <a:r>
              <a:rPr lang="it-IT" sz="1400" b="1" dirty="0" err="1">
                <a:solidFill>
                  <a:srgbClr val="FFC000"/>
                </a:solidFill>
              </a:rPr>
              <a:t>wholesale</a:t>
            </a:r>
            <a:endParaRPr lang="it-IT" sz="1400" b="1" dirty="0">
              <a:solidFill>
                <a:srgbClr val="FFC000"/>
              </a:solidFill>
            </a:endParaRPr>
          </a:p>
        </p:txBody>
      </p:sp>
      <p:sp>
        <p:nvSpPr>
          <p:cNvPr id="79" name="CasellaDiTesto 78">
            <a:extLst>
              <a:ext uri="{FF2B5EF4-FFF2-40B4-BE49-F238E27FC236}">
                <a16:creationId xmlns="" xmlns:a16="http://schemas.microsoft.com/office/drawing/2014/main" id="{DFAC3B7F-326A-4BDD-955E-8BFD9EB487A9}"/>
              </a:ext>
            </a:extLst>
          </p:cNvPr>
          <p:cNvSpPr txBox="1"/>
          <p:nvPr/>
        </p:nvSpPr>
        <p:spPr>
          <a:xfrm>
            <a:off x="5147905" y="2524294"/>
            <a:ext cx="1249523" cy="523220"/>
          </a:xfrm>
          <a:prstGeom prst="rect">
            <a:avLst/>
          </a:prstGeom>
          <a:noFill/>
        </p:spPr>
        <p:txBody>
          <a:bodyPr wrap="square" lIns="36000" rIns="36000">
            <a:spAutoFit/>
          </a:bodyPr>
          <a:lstStyle/>
          <a:p>
            <a:pPr algn="ctr"/>
            <a:r>
              <a:rPr lang="it-IT" sz="1400" b="1" dirty="0">
                <a:solidFill>
                  <a:srgbClr val="1442B0"/>
                </a:solidFill>
              </a:rPr>
              <a:t>Mercati </a:t>
            </a:r>
            <a:br>
              <a:rPr lang="it-IT" sz="1400" b="1" dirty="0">
                <a:solidFill>
                  <a:srgbClr val="1442B0"/>
                </a:solidFill>
              </a:rPr>
            </a:br>
            <a:r>
              <a:rPr lang="it-IT" sz="1400" b="1" dirty="0">
                <a:solidFill>
                  <a:srgbClr val="1442B0"/>
                </a:solidFill>
              </a:rPr>
              <a:t>Retail</a:t>
            </a:r>
          </a:p>
        </p:txBody>
      </p:sp>
      <p:sp>
        <p:nvSpPr>
          <p:cNvPr id="80" name="CasellaDiTesto 79">
            <a:extLst>
              <a:ext uri="{FF2B5EF4-FFF2-40B4-BE49-F238E27FC236}">
                <a16:creationId xmlns="" xmlns:a16="http://schemas.microsoft.com/office/drawing/2014/main" id="{EEF497DD-B83B-44F7-9E77-472C009F8C17}"/>
              </a:ext>
            </a:extLst>
          </p:cNvPr>
          <p:cNvSpPr txBox="1"/>
          <p:nvPr/>
        </p:nvSpPr>
        <p:spPr>
          <a:xfrm>
            <a:off x="6779607" y="2632016"/>
            <a:ext cx="1599083" cy="307777"/>
          </a:xfrm>
          <a:prstGeom prst="rect">
            <a:avLst/>
          </a:prstGeom>
          <a:noFill/>
        </p:spPr>
        <p:txBody>
          <a:bodyPr wrap="square" lIns="36000" rIns="36000">
            <a:spAutoFit/>
          </a:bodyPr>
          <a:lstStyle/>
          <a:p>
            <a:pPr algn="ctr"/>
            <a:r>
              <a:rPr lang="it-IT" sz="1400" b="1" dirty="0">
                <a:solidFill>
                  <a:srgbClr val="C00000"/>
                </a:solidFill>
              </a:rPr>
              <a:t>Teleriscaldamento</a:t>
            </a:r>
          </a:p>
        </p:txBody>
      </p:sp>
      <p:sp>
        <p:nvSpPr>
          <p:cNvPr id="81" name="CasellaDiTesto 80">
            <a:extLst>
              <a:ext uri="{FF2B5EF4-FFF2-40B4-BE49-F238E27FC236}">
                <a16:creationId xmlns="" xmlns:a16="http://schemas.microsoft.com/office/drawing/2014/main" id="{01375F5C-9F7B-4951-9433-0AC58AA5D360}"/>
              </a:ext>
            </a:extLst>
          </p:cNvPr>
          <p:cNvSpPr txBox="1"/>
          <p:nvPr/>
        </p:nvSpPr>
        <p:spPr>
          <a:xfrm>
            <a:off x="8454006" y="2632016"/>
            <a:ext cx="1171929" cy="307777"/>
          </a:xfrm>
          <a:prstGeom prst="rect">
            <a:avLst/>
          </a:prstGeom>
          <a:noFill/>
        </p:spPr>
        <p:txBody>
          <a:bodyPr wrap="square" lIns="36000" rIns="36000">
            <a:spAutoFit/>
          </a:bodyPr>
          <a:lstStyle/>
          <a:p>
            <a:pPr algn="ctr"/>
            <a:r>
              <a:rPr lang="it-IT" sz="1400" b="1" dirty="0">
                <a:solidFill>
                  <a:srgbClr val="006300"/>
                </a:solidFill>
              </a:rPr>
              <a:t>Ambiente</a:t>
            </a:r>
          </a:p>
        </p:txBody>
      </p:sp>
      <p:sp>
        <p:nvSpPr>
          <p:cNvPr id="82" name="CasellaDiTesto 81">
            <a:extLst>
              <a:ext uri="{FF2B5EF4-FFF2-40B4-BE49-F238E27FC236}">
                <a16:creationId xmlns="" xmlns:a16="http://schemas.microsoft.com/office/drawing/2014/main" id="{ED1D4215-3EE3-40E4-B9D0-13E55435241D}"/>
              </a:ext>
            </a:extLst>
          </p:cNvPr>
          <p:cNvSpPr txBox="1"/>
          <p:nvPr/>
        </p:nvSpPr>
        <p:spPr>
          <a:xfrm>
            <a:off x="9932949" y="2632016"/>
            <a:ext cx="1171929" cy="307777"/>
          </a:xfrm>
          <a:prstGeom prst="rect">
            <a:avLst/>
          </a:prstGeom>
          <a:noFill/>
        </p:spPr>
        <p:txBody>
          <a:bodyPr wrap="square" lIns="36000" rIns="36000">
            <a:spAutoFit/>
          </a:bodyPr>
          <a:lstStyle/>
          <a:p>
            <a:pPr algn="ctr"/>
            <a:r>
              <a:rPr lang="it-IT" sz="1400" b="1" dirty="0">
                <a:solidFill>
                  <a:srgbClr val="00B0F0"/>
                </a:solidFill>
              </a:rPr>
              <a:t>Ciclo idrico</a:t>
            </a:r>
          </a:p>
        </p:txBody>
      </p:sp>
      <p:sp>
        <p:nvSpPr>
          <p:cNvPr id="83" name="Inhaltsplatzhalter 39">
            <a:extLst>
              <a:ext uri="{FF2B5EF4-FFF2-40B4-BE49-F238E27FC236}">
                <a16:creationId xmlns="" xmlns:a16="http://schemas.microsoft.com/office/drawing/2014/main" id="{2E93413A-0328-433C-BA11-A15A3DF6398C}"/>
              </a:ext>
            </a:extLst>
          </p:cNvPr>
          <p:cNvSpPr txBox="1">
            <a:spLocks/>
          </p:cNvSpPr>
          <p:nvPr/>
        </p:nvSpPr>
        <p:spPr>
          <a:xfrm>
            <a:off x="293660" y="3248682"/>
            <a:ext cx="11089876" cy="493084"/>
          </a:xfrm>
          <a:prstGeom prst="rect">
            <a:avLst/>
          </a:prstGeom>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285750" indent="-285750">
              <a:buClr>
                <a:srgbClr val="009FDA"/>
              </a:buClr>
              <a:buFont typeface="Arial" panose="020B0604020202020204" pitchFamily="34" charset="0"/>
              <a:buChar char="•"/>
            </a:pPr>
            <a:r>
              <a:rPr lang="it-IT" sz="1400" dirty="0"/>
              <a:t>Negli anni abbiamo sviluppato una collaborativa relazione con il Regolatore, condividendo il nostro know-how, le best </a:t>
            </a:r>
            <a:r>
              <a:rPr lang="en-GB" sz="1400" dirty="0"/>
              <a:t>practice</a:t>
            </a:r>
            <a:r>
              <a:rPr lang="it-IT" sz="1400" dirty="0"/>
              <a:t> e la nostra </a:t>
            </a:r>
            <a:r>
              <a:rPr lang="it-IT" sz="1400" b="1" dirty="0"/>
              <a:t>logica industriale attenta alle esigenze del territorio e alle politiche di decarbonizzazione</a:t>
            </a:r>
          </a:p>
        </p:txBody>
      </p:sp>
      <p:pic>
        <p:nvPicPr>
          <p:cNvPr id="84" name="Elemento grafico 83">
            <a:extLst>
              <a:ext uri="{FF2B5EF4-FFF2-40B4-BE49-F238E27FC236}">
                <a16:creationId xmlns="" xmlns:a16="http://schemas.microsoft.com/office/drawing/2014/main" id="{5A0235C6-3799-407B-8956-C89832F601F8}"/>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 xmlns:asvg="http://schemas.microsoft.com/office/drawing/2016/SVG/main" r:embed="rId13"/>
              </a:ext>
            </a:extLst>
          </a:blip>
          <a:stretch>
            <a:fillRect/>
          </a:stretch>
        </p:blipFill>
        <p:spPr>
          <a:xfrm>
            <a:off x="313070" y="3913411"/>
            <a:ext cx="652253" cy="223738"/>
          </a:xfrm>
          <a:prstGeom prst="rect">
            <a:avLst/>
          </a:prstGeom>
        </p:spPr>
      </p:pic>
      <p:sp>
        <p:nvSpPr>
          <p:cNvPr id="85" name="CasellaDiTesto 84">
            <a:extLst>
              <a:ext uri="{FF2B5EF4-FFF2-40B4-BE49-F238E27FC236}">
                <a16:creationId xmlns="" xmlns:a16="http://schemas.microsoft.com/office/drawing/2014/main" id="{01167AD7-EB4F-49F4-90B8-A3F6A800FE99}"/>
              </a:ext>
            </a:extLst>
          </p:cNvPr>
          <p:cNvSpPr txBox="1"/>
          <p:nvPr/>
        </p:nvSpPr>
        <p:spPr>
          <a:xfrm>
            <a:off x="313070" y="4281915"/>
            <a:ext cx="10640680" cy="523220"/>
          </a:xfrm>
          <a:prstGeom prst="rect">
            <a:avLst/>
          </a:prstGeom>
          <a:noFill/>
        </p:spPr>
        <p:txBody>
          <a:bodyPr wrap="square">
            <a:spAutoFit/>
          </a:bodyPr>
          <a:lstStyle/>
          <a:p>
            <a:pPr algn="just">
              <a:buClr>
                <a:srgbClr val="FE6702"/>
              </a:buClr>
            </a:pPr>
            <a:r>
              <a:rPr lang="it-IT" sz="1400" dirty="0">
                <a:solidFill>
                  <a:schemeClr val="tx1">
                    <a:lumMod val="75000"/>
                    <a:lumOff val="25000"/>
                  </a:schemeClr>
                </a:solidFill>
              </a:rPr>
              <a:t>Siamo una </a:t>
            </a:r>
            <a:r>
              <a:rPr lang="it-IT" sz="1400" b="1" dirty="0">
                <a:solidFill>
                  <a:srgbClr val="009FDA"/>
                </a:solidFill>
              </a:rPr>
              <a:t>life company con oltre 11.400 dipendenti</a:t>
            </a:r>
            <a:r>
              <a:rPr lang="it-IT" sz="1400" dirty="0">
                <a:solidFill>
                  <a:schemeClr val="tx1">
                    <a:lumMod val="75000"/>
                    <a:lumOff val="25000"/>
                  </a:schemeClr>
                </a:solidFill>
              </a:rPr>
              <a:t>: realizziamo investimenti e forniamo servizi indispensabili per lo sviluppo economico, sociale e sostenibile del nostro Paese e per migliorare il benessere dei cittadini</a:t>
            </a:r>
            <a:endParaRPr lang="it-IT" sz="1400" b="1" dirty="0">
              <a:solidFill>
                <a:srgbClr val="009FDA"/>
              </a:solidFill>
            </a:endParaRPr>
          </a:p>
        </p:txBody>
      </p:sp>
      <p:sp>
        <p:nvSpPr>
          <p:cNvPr id="86" name="Freccia a destra 85">
            <a:extLst>
              <a:ext uri="{FF2B5EF4-FFF2-40B4-BE49-F238E27FC236}">
                <a16:creationId xmlns="" xmlns:a16="http://schemas.microsoft.com/office/drawing/2014/main" id="{9A4F01E2-5DF5-4BA9-B9FF-8C8A8E4A40D4}"/>
              </a:ext>
            </a:extLst>
          </p:cNvPr>
          <p:cNvSpPr/>
          <p:nvPr/>
        </p:nvSpPr>
        <p:spPr>
          <a:xfrm>
            <a:off x="386258" y="4943868"/>
            <a:ext cx="329609" cy="377363"/>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87" name="CasellaDiTesto 86">
            <a:extLst>
              <a:ext uri="{FF2B5EF4-FFF2-40B4-BE49-F238E27FC236}">
                <a16:creationId xmlns="" xmlns:a16="http://schemas.microsoft.com/office/drawing/2014/main" id="{3C0E52BA-7AB6-484D-873C-4F7162B138C6}"/>
              </a:ext>
            </a:extLst>
          </p:cNvPr>
          <p:cNvSpPr txBox="1"/>
          <p:nvPr/>
        </p:nvSpPr>
        <p:spPr>
          <a:xfrm>
            <a:off x="789056" y="4866127"/>
            <a:ext cx="10171044" cy="553998"/>
          </a:xfrm>
          <a:prstGeom prst="rect">
            <a:avLst/>
          </a:prstGeom>
          <a:noFill/>
        </p:spPr>
        <p:txBody>
          <a:bodyPr wrap="square">
            <a:spAutoFit/>
          </a:bodyPr>
          <a:lstStyle/>
          <a:p>
            <a:pPr algn="just">
              <a:buClr>
                <a:srgbClr val="FE6702"/>
              </a:buClr>
            </a:pPr>
            <a:r>
              <a:rPr lang="it-IT" sz="1500" b="1" dirty="0">
                <a:solidFill>
                  <a:srgbClr val="E6326E"/>
                </a:solidFill>
              </a:rPr>
              <a:t>Un quadro regolatorio stabile e di lungo periodo è per noi fondamentale per programmare investimenti decisivi per il sistema Italia</a:t>
            </a:r>
            <a:endParaRPr lang="it-IT" sz="1500" dirty="0">
              <a:solidFill>
                <a:srgbClr val="E6326E"/>
              </a:solidFill>
            </a:endParaRPr>
          </a:p>
        </p:txBody>
      </p:sp>
      <p:sp>
        <p:nvSpPr>
          <p:cNvPr id="88" name="Freccia a destra 87">
            <a:extLst>
              <a:ext uri="{FF2B5EF4-FFF2-40B4-BE49-F238E27FC236}">
                <a16:creationId xmlns="" xmlns:a16="http://schemas.microsoft.com/office/drawing/2014/main" id="{5C3D5C8A-5040-4F07-B004-F083E23231DA}"/>
              </a:ext>
            </a:extLst>
          </p:cNvPr>
          <p:cNvSpPr/>
          <p:nvPr/>
        </p:nvSpPr>
        <p:spPr>
          <a:xfrm>
            <a:off x="386258" y="5578219"/>
            <a:ext cx="329609" cy="377363"/>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89" name="CasellaDiTesto 88">
            <a:extLst>
              <a:ext uri="{FF2B5EF4-FFF2-40B4-BE49-F238E27FC236}">
                <a16:creationId xmlns="" xmlns:a16="http://schemas.microsoft.com/office/drawing/2014/main" id="{1BEEAE3F-C89E-4DBD-9296-811E088F1370}"/>
              </a:ext>
            </a:extLst>
          </p:cNvPr>
          <p:cNvSpPr txBox="1"/>
          <p:nvPr/>
        </p:nvSpPr>
        <p:spPr>
          <a:xfrm>
            <a:off x="789056" y="5500478"/>
            <a:ext cx="10433126" cy="553998"/>
          </a:xfrm>
          <a:prstGeom prst="rect">
            <a:avLst/>
          </a:prstGeom>
          <a:noFill/>
        </p:spPr>
        <p:txBody>
          <a:bodyPr wrap="square">
            <a:spAutoFit/>
          </a:bodyPr>
          <a:lstStyle/>
          <a:p>
            <a:pPr>
              <a:buClr>
                <a:srgbClr val="FE6702"/>
              </a:buClr>
            </a:pPr>
            <a:r>
              <a:rPr lang="it-IT" sz="1500" b="1" dirty="0">
                <a:solidFill>
                  <a:srgbClr val="E6326E"/>
                </a:solidFill>
              </a:rPr>
              <a:t>Per realizzare i nostri obiettivi è necessario avere a disposizione un set di strumenti regolatori volti a favorire gli investimenti infrastrutturali e ad aumentare la qualità e l’efficienza dei servizi erogati ai cittadini</a:t>
            </a:r>
            <a:endParaRPr lang="it-IT" sz="1500" dirty="0">
              <a:solidFill>
                <a:srgbClr val="E6326E"/>
              </a:solidFill>
            </a:endParaRPr>
          </a:p>
        </p:txBody>
      </p:sp>
    </p:spTree>
    <p:extLst>
      <p:ext uri="{BB962C8B-B14F-4D97-AF65-F5344CB8AC3E}">
        <p14:creationId xmlns:p14="http://schemas.microsoft.com/office/powerpoint/2010/main" val="3158502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 xmlns:a16="http://schemas.microsoft.com/office/drawing/2014/main" id="{18EF23AA-19B7-440B-ACE7-C137333151A0}"/>
              </a:ext>
            </a:extLst>
          </p:cNvPr>
          <p:cNvSpPr>
            <a:spLocks noGrp="1"/>
          </p:cNvSpPr>
          <p:nvPr>
            <p:ph type="title"/>
          </p:nvPr>
        </p:nvSpPr>
        <p:spPr/>
        <p:txBody>
          <a:bodyPr/>
          <a:lstStyle/>
          <a:p>
            <a:r>
              <a:rPr lang="it-IT" dirty="0"/>
              <a:t>sostenibilità</a:t>
            </a:r>
          </a:p>
        </p:txBody>
      </p:sp>
      <p:sp>
        <p:nvSpPr>
          <p:cNvPr id="4" name="Segnaposto contenuto 3">
            <a:extLst>
              <a:ext uri="{FF2B5EF4-FFF2-40B4-BE49-F238E27FC236}">
                <a16:creationId xmlns="" xmlns:a16="http://schemas.microsoft.com/office/drawing/2014/main" id="{02463F60-CBC3-44F5-890D-39AC5BB729CA}"/>
              </a:ext>
            </a:extLst>
          </p:cNvPr>
          <p:cNvSpPr>
            <a:spLocks noGrp="1"/>
          </p:cNvSpPr>
          <p:nvPr>
            <p:ph idx="15"/>
          </p:nvPr>
        </p:nvSpPr>
        <p:spPr>
          <a:xfrm>
            <a:off x="421548" y="912709"/>
            <a:ext cx="11089875" cy="369332"/>
          </a:xfrm>
        </p:spPr>
        <p:txBody>
          <a:bodyPr/>
          <a:lstStyle/>
          <a:p>
            <a:r>
              <a:rPr lang="it-IT" dirty="0"/>
              <a:t>Importante una metrica comune per promuovere la sostenibilità anche nella regolazione</a:t>
            </a:r>
          </a:p>
        </p:txBody>
      </p:sp>
      <p:sp>
        <p:nvSpPr>
          <p:cNvPr id="36" name="Inhaltsplatzhalter 39">
            <a:extLst>
              <a:ext uri="{FF2B5EF4-FFF2-40B4-BE49-F238E27FC236}">
                <a16:creationId xmlns="" xmlns:a16="http://schemas.microsoft.com/office/drawing/2014/main" id="{38207F38-3B3E-457F-8C7A-B719372BD710}"/>
              </a:ext>
            </a:extLst>
          </p:cNvPr>
          <p:cNvSpPr txBox="1">
            <a:spLocks/>
          </p:cNvSpPr>
          <p:nvPr/>
        </p:nvSpPr>
        <p:spPr>
          <a:xfrm>
            <a:off x="211129" y="1473317"/>
            <a:ext cx="9781795" cy="1277273"/>
          </a:xfrm>
          <a:prstGeom prst="rect">
            <a:avLst/>
          </a:prstGeom>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285750" indent="-285750" algn="just">
              <a:buFont typeface="Arial" panose="020B0604020202020204" pitchFamily="34" charset="0"/>
              <a:buChar char="•"/>
            </a:pPr>
            <a:r>
              <a:rPr lang="it-IT" sz="1300" dirty="0"/>
              <a:t>In un contesto in cui gli eventi ambientali, economici e sociali degli ultimi anni pongono lo sviluppo sostenibile al centro delle aspirazioni della comunità globale, è fondamentale </a:t>
            </a:r>
            <a:r>
              <a:rPr lang="it-IT" sz="1300" b="1" dirty="0"/>
              <a:t>enfatizzare il ruolo della regolazione nel percorso di decarbonizzazione</a:t>
            </a:r>
          </a:p>
          <a:p>
            <a:pPr marL="285750" indent="-285750" algn="just">
              <a:buFont typeface="Arial" panose="020B0604020202020204" pitchFamily="34" charset="0"/>
              <a:buChar char="•"/>
            </a:pPr>
            <a:r>
              <a:rPr lang="it-IT" sz="1300" dirty="0"/>
              <a:t>La definizione di </a:t>
            </a:r>
            <a:r>
              <a:rPr lang="it-IT" sz="1300" b="1" dirty="0"/>
              <a:t>metriche per la valutazione della sostenibilità ambientale dei provvedimenti </a:t>
            </a:r>
            <a:r>
              <a:rPr lang="it-IT" sz="1300" dirty="0"/>
              <a:t>come prospettato da ARERA nel Quadro Strategico 2022-2025 può essere declinata attraverso un linguaggio comune riconosciuto a livello globale come quello dei </a:t>
            </a:r>
            <a:r>
              <a:rPr lang="it-IT" sz="1300" i="1" dirty="0" err="1"/>
              <a:t>Sustainable</a:t>
            </a:r>
            <a:r>
              <a:rPr lang="it-IT" sz="1300" i="1" dirty="0"/>
              <a:t> Development Goals </a:t>
            </a:r>
            <a:r>
              <a:rPr lang="it-IT" sz="1300" dirty="0"/>
              <a:t>(</a:t>
            </a:r>
            <a:r>
              <a:rPr lang="it-IT" sz="1300" dirty="0" err="1"/>
              <a:t>SDGs</a:t>
            </a:r>
            <a:r>
              <a:rPr lang="it-IT" sz="1300" dirty="0"/>
              <a:t>)</a:t>
            </a:r>
          </a:p>
        </p:txBody>
      </p:sp>
      <p:sp>
        <p:nvSpPr>
          <p:cNvPr id="38" name="CasellaDiTesto 37">
            <a:extLst>
              <a:ext uri="{FF2B5EF4-FFF2-40B4-BE49-F238E27FC236}">
                <a16:creationId xmlns="" xmlns:a16="http://schemas.microsoft.com/office/drawing/2014/main" id="{BC89234E-1801-45E0-B82E-526223C760F7}"/>
              </a:ext>
            </a:extLst>
          </p:cNvPr>
          <p:cNvSpPr txBox="1"/>
          <p:nvPr/>
        </p:nvSpPr>
        <p:spPr>
          <a:xfrm>
            <a:off x="194271" y="2796160"/>
            <a:ext cx="6094476" cy="307777"/>
          </a:xfrm>
          <a:prstGeom prst="rect">
            <a:avLst/>
          </a:prstGeom>
          <a:noFill/>
        </p:spPr>
        <p:txBody>
          <a:bodyPr wrap="square">
            <a:spAutoFit/>
          </a:bodyPr>
          <a:lstStyle/>
          <a:p>
            <a:r>
              <a:rPr lang="it-IT" sz="1400" b="1" dirty="0">
                <a:solidFill>
                  <a:schemeClr val="accent1"/>
                </a:solidFill>
              </a:rPr>
              <a:t>Il Gruppo A2A e gli </a:t>
            </a:r>
            <a:r>
              <a:rPr lang="it-IT" sz="1400" b="1" dirty="0" err="1">
                <a:solidFill>
                  <a:schemeClr val="accent1"/>
                </a:solidFill>
              </a:rPr>
              <a:t>SDGs</a:t>
            </a:r>
            <a:endParaRPr lang="it-IT" sz="1400" b="1" dirty="0">
              <a:solidFill>
                <a:schemeClr val="accent1"/>
              </a:solidFill>
            </a:endParaRPr>
          </a:p>
        </p:txBody>
      </p:sp>
      <p:cxnSp>
        <p:nvCxnSpPr>
          <p:cNvPr id="39" name="Connettore diritto 38">
            <a:extLst>
              <a:ext uri="{FF2B5EF4-FFF2-40B4-BE49-F238E27FC236}">
                <a16:creationId xmlns="" xmlns:a16="http://schemas.microsoft.com/office/drawing/2014/main" id="{C66F0255-24EB-47A5-8299-8DAC08BB7260}"/>
              </a:ext>
            </a:extLst>
          </p:cNvPr>
          <p:cNvCxnSpPr>
            <a:cxnSpLocks/>
          </p:cNvCxnSpPr>
          <p:nvPr/>
        </p:nvCxnSpPr>
        <p:spPr>
          <a:xfrm>
            <a:off x="194271" y="3113082"/>
            <a:ext cx="9828534" cy="0"/>
          </a:xfrm>
          <a:prstGeom prst="line">
            <a:avLst/>
          </a:prstGeom>
          <a:ln w="12700" cap="rnd" cmpd="sng">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pic>
        <p:nvPicPr>
          <p:cNvPr id="84" name="Immagine 83">
            <a:extLst>
              <a:ext uri="{FF2B5EF4-FFF2-40B4-BE49-F238E27FC236}">
                <a16:creationId xmlns="" xmlns:a16="http://schemas.microsoft.com/office/drawing/2014/main" id="{C2DB4368-5CE0-415A-BD7D-013E2201C7A3}"/>
              </a:ext>
            </a:extLst>
          </p:cNvPr>
          <p:cNvPicPr>
            <a:picLocks noChangeAspect="1"/>
          </p:cNvPicPr>
          <p:nvPr/>
        </p:nvPicPr>
        <p:blipFill>
          <a:blip r:embed="rId2"/>
          <a:stretch>
            <a:fillRect/>
          </a:stretch>
        </p:blipFill>
        <p:spPr>
          <a:xfrm>
            <a:off x="10022805" y="2735529"/>
            <a:ext cx="441683" cy="649533"/>
          </a:xfrm>
          <a:prstGeom prst="rect">
            <a:avLst/>
          </a:prstGeom>
        </p:spPr>
      </p:pic>
      <p:sp>
        <p:nvSpPr>
          <p:cNvPr id="85" name="CasellaDiTesto 84">
            <a:extLst>
              <a:ext uri="{FF2B5EF4-FFF2-40B4-BE49-F238E27FC236}">
                <a16:creationId xmlns="" xmlns:a16="http://schemas.microsoft.com/office/drawing/2014/main" id="{706FE81F-F0C9-4094-A244-AB3B3674382D}"/>
              </a:ext>
            </a:extLst>
          </p:cNvPr>
          <p:cNvSpPr txBox="1"/>
          <p:nvPr/>
        </p:nvSpPr>
        <p:spPr>
          <a:xfrm>
            <a:off x="3481457" y="3681306"/>
            <a:ext cx="3028620" cy="1200329"/>
          </a:xfrm>
          <a:prstGeom prst="rect">
            <a:avLst/>
          </a:prstGeom>
          <a:noFill/>
        </p:spPr>
        <p:txBody>
          <a:bodyPr wrap="square">
            <a:spAutoFit/>
          </a:bodyPr>
          <a:lstStyle/>
          <a:p>
            <a:pPr algn="ctr"/>
            <a:r>
              <a:rPr lang="it-IT" sz="1200" b="1" i="1" dirty="0">
                <a:solidFill>
                  <a:schemeClr val="tx2"/>
                </a:solidFill>
                <a:latin typeface="Segoe UI" panose="020B0502040204020203" pitchFamily="34" charset="0"/>
                <a:cs typeface="Segoe UI" panose="020B0502040204020203" pitchFamily="34" charset="0"/>
              </a:rPr>
              <a:t>La sostenibilità, le tematiche ESG e l'Agenda 2030 sono il fondamento del Piano Strategico A2A 2021-2030 che mette nero su bianco il contributo del Gruppo rispetto agli Obiettivi di Sviluppo Sostenibile dell’ONU</a:t>
            </a:r>
          </a:p>
        </p:txBody>
      </p:sp>
      <p:pic>
        <p:nvPicPr>
          <p:cNvPr id="12" name="Immagine 11">
            <a:extLst>
              <a:ext uri="{FF2B5EF4-FFF2-40B4-BE49-F238E27FC236}">
                <a16:creationId xmlns="" xmlns:a16="http://schemas.microsoft.com/office/drawing/2014/main" id="{F181DE6A-73F0-494C-AE0A-8BC849709F1F}"/>
              </a:ext>
            </a:extLst>
          </p:cNvPr>
          <p:cNvPicPr>
            <a:picLocks noChangeAspect="1"/>
          </p:cNvPicPr>
          <p:nvPr/>
        </p:nvPicPr>
        <p:blipFill rotWithShape="1">
          <a:blip r:embed="rId3"/>
          <a:srcRect r="53665"/>
          <a:stretch/>
        </p:blipFill>
        <p:spPr>
          <a:xfrm>
            <a:off x="201528" y="3170493"/>
            <a:ext cx="2862966" cy="3462064"/>
          </a:xfrm>
          <a:prstGeom prst="rect">
            <a:avLst/>
          </a:prstGeom>
        </p:spPr>
      </p:pic>
      <p:pic>
        <p:nvPicPr>
          <p:cNvPr id="26" name="Picture 2" descr="link ai 17 Sustainable Development Goals">
            <a:hlinkClick r:id="rId4"/>
            <a:extLst>
              <a:ext uri="{FF2B5EF4-FFF2-40B4-BE49-F238E27FC236}">
                <a16:creationId xmlns="" xmlns:a16="http://schemas.microsoft.com/office/drawing/2014/main" id="{2AA802AD-9FC0-4A20-9B88-6AE712950E2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688612" y="5112742"/>
            <a:ext cx="2687825" cy="1311474"/>
          </a:xfrm>
          <a:prstGeom prst="rect">
            <a:avLst/>
          </a:prstGeom>
          <a:noFill/>
          <a:extLst>
            <a:ext uri="{909E8E84-426E-40DD-AFC4-6F175D3DCCD1}">
              <a14:hiddenFill xmlns:a14="http://schemas.microsoft.com/office/drawing/2010/main">
                <a:solidFill>
                  <a:srgbClr val="FFFFFF"/>
                </a:solidFill>
              </a14:hiddenFill>
            </a:ext>
          </a:extLst>
        </p:spPr>
      </p:pic>
      <p:sp>
        <p:nvSpPr>
          <p:cNvPr id="28" name="CasellaDiTesto 27">
            <a:extLst>
              <a:ext uri="{FF2B5EF4-FFF2-40B4-BE49-F238E27FC236}">
                <a16:creationId xmlns="" xmlns:a16="http://schemas.microsoft.com/office/drawing/2014/main" id="{9E6BB788-C36E-47B6-AF3E-F05B8FE6E61C}"/>
              </a:ext>
            </a:extLst>
          </p:cNvPr>
          <p:cNvSpPr txBox="1"/>
          <p:nvPr/>
        </p:nvSpPr>
        <p:spPr>
          <a:xfrm>
            <a:off x="86899" y="6627168"/>
            <a:ext cx="6094476" cy="215444"/>
          </a:xfrm>
          <a:prstGeom prst="rect">
            <a:avLst/>
          </a:prstGeom>
          <a:noFill/>
        </p:spPr>
        <p:txBody>
          <a:bodyPr wrap="square">
            <a:spAutoFit/>
          </a:bodyPr>
          <a:lstStyle/>
          <a:p>
            <a:r>
              <a:rPr lang="it-IT" sz="800" dirty="0">
                <a:solidFill>
                  <a:schemeClr val="tx2"/>
                </a:solidFill>
              </a:rPr>
              <a:t>Fonte: Risultati A2A - 9M 2021: focus Investimenti (M€)</a:t>
            </a:r>
          </a:p>
        </p:txBody>
      </p:sp>
      <p:sp>
        <p:nvSpPr>
          <p:cNvPr id="14" name="CasellaDiTesto 13">
            <a:extLst>
              <a:ext uri="{FF2B5EF4-FFF2-40B4-BE49-F238E27FC236}">
                <a16:creationId xmlns="" xmlns:a16="http://schemas.microsoft.com/office/drawing/2014/main" id="{706FE81F-F0C9-4094-A244-AB3B3674382D}"/>
              </a:ext>
            </a:extLst>
          </p:cNvPr>
          <p:cNvSpPr txBox="1"/>
          <p:nvPr/>
        </p:nvSpPr>
        <p:spPr>
          <a:xfrm>
            <a:off x="7073430" y="4097755"/>
            <a:ext cx="3007447" cy="2123658"/>
          </a:xfrm>
          <a:prstGeom prst="rect">
            <a:avLst/>
          </a:prstGeom>
          <a:noFill/>
        </p:spPr>
        <p:txBody>
          <a:bodyPr wrap="square">
            <a:spAutoFit/>
          </a:bodyPr>
          <a:lstStyle/>
          <a:p>
            <a:pPr algn="just"/>
            <a:endParaRPr lang="it-IT" sz="1200" i="1" dirty="0">
              <a:solidFill>
                <a:schemeClr val="tx2"/>
              </a:solidFill>
              <a:latin typeface="Segoe UI" panose="020B0502040204020203" pitchFamily="34" charset="0"/>
              <a:cs typeface="Segoe UI" panose="020B0502040204020203" pitchFamily="34" charset="0"/>
            </a:endParaRPr>
          </a:p>
          <a:p>
            <a:pPr algn="just"/>
            <a:r>
              <a:rPr lang="it-IT" sz="1200" i="1" dirty="0">
                <a:solidFill>
                  <a:schemeClr val="tx2"/>
                </a:solidFill>
                <a:latin typeface="Segoe UI" panose="020B0502040204020203" pitchFamily="34" charset="0"/>
                <a:cs typeface="Segoe UI" panose="020B0502040204020203" pitchFamily="34" charset="0"/>
              </a:rPr>
              <a:t>Associare ad ogni Obiettivo Strategico  corrispondenti </a:t>
            </a:r>
            <a:r>
              <a:rPr lang="it-IT" sz="1200" i="1" dirty="0" err="1">
                <a:solidFill>
                  <a:schemeClr val="tx2"/>
                </a:solidFill>
                <a:latin typeface="Segoe UI" panose="020B0502040204020203" pitchFamily="34" charset="0"/>
                <a:cs typeface="Segoe UI" panose="020B0502040204020203" pitchFamily="34" charset="0"/>
              </a:rPr>
              <a:t>SDGs</a:t>
            </a:r>
            <a:r>
              <a:rPr lang="it-IT" sz="1200" i="1" dirty="0">
                <a:solidFill>
                  <a:schemeClr val="tx2"/>
                </a:solidFill>
                <a:latin typeface="Segoe UI" panose="020B0502040204020203" pitchFamily="34" charset="0"/>
                <a:cs typeface="Segoe UI" panose="020B0502040204020203" pitchFamily="34" charset="0"/>
              </a:rPr>
              <a:t> consente di avere una prima metrica di relazione tra regolazione e sostenibilità</a:t>
            </a:r>
          </a:p>
          <a:p>
            <a:pPr algn="just"/>
            <a:endParaRPr lang="it-IT" sz="1200" i="1" dirty="0">
              <a:solidFill>
                <a:schemeClr val="tx2"/>
              </a:solidFill>
              <a:latin typeface="Segoe UI" panose="020B0502040204020203" pitchFamily="34" charset="0"/>
              <a:cs typeface="Segoe UI" panose="020B0502040204020203" pitchFamily="34" charset="0"/>
            </a:endParaRPr>
          </a:p>
          <a:p>
            <a:pPr algn="just"/>
            <a:r>
              <a:rPr lang="it-IT" sz="1200" i="1" dirty="0">
                <a:solidFill>
                  <a:schemeClr val="tx2"/>
                </a:solidFill>
                <a:latin typeface="Segoe UI" panose="020B0502040204020203" pitchFamily="34" charset="0"/>
                <a:cs typeface="Segoe UI" panose="020B0502040204020203" pitchFamily="34" charset="0"/>
              </a:rPr>
              <a:t>Le delibere sarebbero automaticamente associate agli </a:t>
            </a:r>
            <a:r>
              <a:rPr lang="it-IT" sz="1200" i="1" dirty="0" err="1">
                <a:solidFill>
                  <a:schemeClr val="tx2"/>
                </a:solidFill>
                <a:latin typeface="Segoe UI" panose="020B0502040204020203" pitchFamily="34" charset="0"/>
                <a:cs typeface="Segoe UI" panose="020B0502040204020203" pitchFamily="34" charset="0"/>
              </a:rPr>
              <a:t>SDGs</a:t>
            </a:r>
            <a:endParaRPr lang="it-IT" sz="1200" i="1" dirty="0">
              <a:solidFill>
                <a:schemeClr val="tx2"/>
              </a:solidFill>
              <a:latin typeface="Segoe UI" panose="020B0502040204020203" pitchFamily="34" charset="0"/>
              <a:cs typeface="Segoe UI" panose="020B0502040204020203" pitchFamily="34" charset="0"/>
            </a:endParaRPr>
          </a:p>
          <a:p>
            <a:pPr algn="just"/>
            <a:endParaRPr lang="it-IT" sz="1200" i="1" dirty="0">
              <a:solidFill>
                <a:schemeClr val="tx2"/>
              </a:solidFill>
              <a:latin typeface="Segoe UI" panose="020B0502040204020203" pitchFamily="34" charset="0"/>
              <a:cs typeface="Segoe UI" panose="020B0502040204020203" pitchFamily="34" charset="0"/>
            </a:endParaRPr>
          </a:p>
          <a:p>
            <a:pPr algn="just"/>
            <a:r>
              <a:rPr lang="it-IT" sz="1200" i="1" dirty="0">
                <a:solidFill>
                  <a:schemeClr val="tx2"/>
                </a:solidFill>
                <a:latin typeface="Segoe UI" panose="020B0502040204020203" pitchFamily="34" charset="0"/>
                <a:cs typeface="Segoe UI" panose="020B0502040204020203" pitchFamily="34" charset="0"/>
              </a:rPr>
              <a:t>Avviare tavoli di lavoro con gli stakeholder per sviluppare la metrica e la reportistica</a:t>
            </a:r>
          </a:p>
        </p:txBody>
      </p:sp>
      <p:sp>
        <p:nvSpPr>
          <p:cNvPr id="2" name="Rettangolo 1"/>
          <p:cNvSpPr/>
          <p:nvPr/>
        </p:nvSpPr>
        <p:spPr>
          <a:xfrm>
            <a:off x="7019564" y="3739982"/>
            <a:ext cx="3052566" cy="338554"/>
          </a:xfrm>
          <a:prstGeom prst="rect">
            <a:avLst/>
          </a:prstGeom>
        </p:spPr>
        <p:txBody>
          <a:bodyPr wrap="none">
            <a:spAutoFit/>
          </a:bodyPr>
          <a:lstStyle/>
          <a:p>
            <a:pPr algn="ctr"/>
            <a:r>
              <a:rPr lang="it-IT" sz="1600" b="1" i="1" dirty="0">
                <a:solidFill>
                  <a:schemeClr val="tx2"/>
                </a:solidFill>
                <a:latin typeface="Segoe UI" panose="020B0502040204020203" pitchFamily="34" charset="0"/>
                <a:cs typeface="Segoe UI" panose="020B0502040204020203" pitchFamily="34" charset="0"/>
              </a:rPr>
              <a:t>QUADRO STRATEGICO ARERA</a:t>
            </a:r>
          </a:p>
        </p:txBody>
      </p:sp>
      <p:sp>
        <p:nvSpPr>
          <p:cNvPr id="6" name="Triangolo isoscele 5"/>
          <p:cNvSpPr/>
          <p:nvPr/>
        </p:nvSpPr>
        <p:spPr>
          <a:xfrm rot="5400000">
            <a:off x="5390715" y="5110571"/>
            <a:ext cx="2611945" cy="14934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18" name="Triangolo isoscele 17"/>
          <p:cNvSpPr/>
          <p:nvPr/>
        </p:nvSpPr>
        <p:spPr>
          <a:xfrm rot="5400000" flipV="1">
            <a:off x="2014273" y="5027136"/>
            <a:ext cx="2589514" cy="20464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Tree>
    <p:extLst>
      <p:ext uri="{BB962C8B-B14F-4D97-AF65-F5344CB8AC3E}">
        <p14:creationId xmlns:p14="http://schemas.microsoft.com/office/powerpoint/2010/main" val="3287369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 xmlns:a16="http://schemas.microsoft.com/office/drawing/2014/main" id="{18E8937E-A487-4E60-BB9B-C230376579C4}"/>
              </a:ext>
            </a:extLst>
          </p:cNvPr>
          <p:cNvSpPr>
            <a:spLocks noGrp="1"/>
          </p:cNvSpPr>
          <p:nvPr>
            <p:ph type="title"/>
          </p:nvPr>
        </p:nvSpPr>
        <p:spPr/>
        <p:txBody>
          <a:bodyPr/>
          <a:lstStyle/>
          <a:p>
            <a:r>
              <a:rPr lang="it-IT" dirty="0"/>
              <a:t>Reti di distribuzione</a:t>
            </a:r>
          </a:p>
        </p:txBody>
      </p:sp>
      <p:sp>
        <p:nvSpPr>
          <p:cNvPr id="4" name="Segnaposto contenuto 3">
            <a:extLst>
              <a:ext uri="{FF2B5EF4-FFF2-40B4-BE49-F238E27FC236}">
                <a16:creationId xmlns="" xmlns:a16="http://schemas.microsoft.com/office/drawing/2014/main" id="{1F863127-8F67-43B7-AF5F-88DBF08C40D9}"/>
              </a:ext>
            </a:extLst>
          </p:cNvPr>
          <p:cNvSpPr>
            <a:spLocks noGrp="1"/>
          </p:cNvSpPr>
          <p:nvPr>
            <p:ph idx="15"/>
          </p:nvPr>
        </p:nvSpPr>
        <p:spPr>
          <a:xfrm>
            <a:off x="421548" y="912709"/>
            <a:ext cx="11089875" cy="335092"/>
          </a:xfrm>
        </p:spPr>
        <p:txBody>
          <a:bodyPr/>
          <a:lstStyle/>
          <a:p>
            <a:r>
              <a:rPr lang="it-IT" i="1" dirty="0"/>
              <a:t>Sector </a:t>
            </a:r>
            <a:r>
              <a:rPr lang="en-AU" i="1" dirty="0"/>
              <a:t>coupling</a:t>
            </a:r>
            <a:r>
              <a:rPr lang="it-IT" i="1" dirty="0"/>
              <a:t> </a:t>
            </a:r>
            <a:r>
              <a:rPr lang="it-IT" dirty="0"/>
              <a:t>cittadino come volano della transizione energetica</a:t>
            </a:r>
          </a:p>
        </p:txBody>
      </p:sp>
      <p:grpSp>
        <p:nvGrpSpPr>
          <p:cNvPr id="33" name="Gruppo 32">
            <a:extLst>
              <a:ext uri="{FF2B5EF4-FFF2-40B4-BE49-F238E27FC236}">
                <a16:creationId xmlns="" xmlns:a16="http://schemas.microsoft.com/office/drawing/2014/main" id="{70A41C60-0FFE-4732-BB56-BD44A68593FD}"/>
              </a:ext>
            </a:extLst>
          </p:cNvPr>
          <p:cNvGrpSpPr/>
          <p:nvPr/>
        </p:nvGrpSpPr>
        <p:grpSpPr>
          <a:xfrm>
            <a:off x="10125072" y="1267310"/>
            <a:ext cx="1249523" cy="558060"/>
            <a:chOff x="5732181" y="1336847"/>
            <a:chExt cx="1249523" cy="558060"/>
          </a:xfrm>
        </p:grpSpPr>
        <p:grpSp>
          <p:nvGrpSpPr>
            <p:cNvPr id="5" name="Gruppo 4">
              <a:extLst>
                <a:ext uri="{FF2B5EF4-FFF2-40B4-BE49-F238E27FC236}">
                  <a16:creationId xmlns="" xmlns:a16="http://schemas.microsoft.com/office/drawing/2014/main" id="{8D302226-724A-4957-938E-E4E63BC3C0B2}"/>
                </a:ext>
              </a:extLst>
            </p:cNvPr>
            <p:cNvGrpSpPr/>
            <p:nvPr/>
          </p:nvGrpSpPr>
          <p:grpSpPr>
            <a:xfrm>
              <a:off x="6423016" y="1336847"/>
              <a:ext cx="558688" cy="558060"/>
              <a:chOff x="846677" y="831428"/>
              <a:chExt cx="558688" cy="558060"/>
            </a:xfrm>
          </p:grpSpPr>
          <p:sp>
            <p:nvSpPr>
              <p:cNvPr id="6" name="Ovale 5">
                <a:extLst>
                  <a:ext uri="{FF2B5EF4-FFF2-40B4-BE49-F238E27FC236}">
                    <a16:creationId xmlns="" xmlns:a16="http://schemas.microsoft.com/office/drawing/2014/main" id="{2B55F0A6-76E8-4667-8F73-23C8D28245F6}"/>
                  </a:ext>
                </a:extLst>
              </p:cNvPr>
              <p:cNvSpPr>
                <a:spLocks noChangeAspect="1"/>
              </p:cNvSpPr>
              <p:nvPr/>
            </p:nvSpPr>
            <p:spPr>
              <a:xfrm>
                <a:off x="846677" y="831428"/>
                <a:ext cx="558688" cy="558060"/>
              </a:xfrm>
              <a:prstGeom prst="ellipse">
                <a:avLst/>
              </a:prstGeom>
              <a:solidFill>
                <a:srgbClr val="FE6702"/>
              </a:solidFill>
              <a:ln>
                <a:solidFill>
                  <a:srgbClr val="FE67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Immagine 6">
                <a:extLst>
                  <a:ext uri="{FF2B5EF4-FFF2-40B4-BE49-F238E27FC236}">
                    <a16:creationId xmlns="" xmlns:a16="http://schemas.microsoft.com/office/drawing/2014/main" id="{A9337558-4ECF-4FA7-BFA6-F3BEA8F987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8166" y="919288"/>
                <a:ext cx="164565" cy="375487"/>
              </a:xfrm>
              <a:prstGeom prst="rect">
                <a:avLst/>
              </a:prstGeom>
            </p:spPr>
          </p:pic>
          <p:pic>
            <p:nvPicPr>
              <p:cNvPr id="8" name="Immagine 7">
                <a:extLst>
                  <a:ext uri="{FF2B5EF4-FFF2-40B4-BE49-F238E27FC236}">
                    <a16:creationId xmlns="" xmlns:a16="http://schemas.microsoft.com/office/drawing/2014/main" id="{228A95CC-1B02-4CD1-ACBE-CEB4D2D37C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0163" y="974831"/>
                <a:ext cx="225406" cy="274214"/>
              </a:xfrm>
              <a:prstGeom prst="rect">
                <a:avLst/>
              </a:prstGeom>
            </p:spPr>
          </p:pic>
        </p:grpSp>
        <p:grpSp>
          <p:nvGrpSpPr>
            <p:cNvPr id="21" name="Gruppo 20">
              <a:extLst>
                <a:ext uri="{FF2B5EF4-FFF2-40B4-BE49-F238E27FC236}">
                  <a16:creationId xmlns="" xmlns:a16="http://schemas.microsoft.com/office/drawing/2014/main" id="{D0E4F71F-D04E-44FF-8FE4-C28DBEF91EBE}"/>
                </a:ext>
              </a:extLst>
            </p:cNvPr>
            <p:cNvGrpSpPr/>
            <p:nvPr/>
          </p:nvGrpSpPr>
          <p:grpSpPr>
            <a:xfrm>
              <a:off x="5732181" y="1336847"/>
              <a:ext cx="558688" cy="558060"/>
              <a:chOff x="10936420" y="1284670"/>
              <a:chExt cx="558688" cy="558060"/>
            </a:xfrm>
          </p:grpSpPr>
          <p:sp>
            <p:nvSpPr>
              <p:cNvPr id="9" name="Ovale 8">
                <a:extLst>
                  <a:ext uri="{FF2B5EF4-FFF2-40B4-BE49-F238E27FC236}">
                    <a16:creationId xmlns="" xmlns:a16="http://schemas.microsoft.com/office/drawing/2014/main" id="{489928E7-B7D5-4800-85E7-C2FE6C81A4BE}"/>
                  </a:ext>
                </a:extLst>
              </p:cNvPr>
              <p:cNvSpPr>
                <a:spLocks noChangeAspect="1"/>
              </p:cNvSpPr>
              <p:nvPr/>
            </p:nvSpPr>
            <p:spPr>
              <a:xfrm>
                <a:off x="10936420" y="1284670"/>
                <a:ext cx="558688" cy="558060"/>
              </a:xfrm>
              <a:prstGeom prst="ellipse">
                <a:avLst/>
              </a:prstGeom>
              <a:solidFill>
                <a:srgbClr val="FE6702"/>
              </a:solidFill>
              <a:ln>
                <a:solidFill>
                  <a:srgbClr val="FE67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 name="Immagine 9">
                <a:extLst>
                  <a:ext uri="{FF2B5EF4-FFF2-40B4-BE49-F238E27FC236}">
                    <a16:creationId xmlns="" xmlns:a16="http://schemas.microsoft.com/office/drawing/2014/main" id="{F32E226A-C81D-4F15-BD07-4BC5FFB397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6534" y="1392091"/>
                <a:ext cx="364872" cy="343218"/>
              </a:xfrm>
              <a:prstGeom prst="rect">
                <a:avLst/>
              </a:prstGeom>
            </p:spPr>
          </p:pic>
        </p:grpSp>
      </p:grpSp>
      <p:grpSp>
        <p:nvGrpSpPr>
          <p:cNvPr id="35" name="Gruppo 34">
            <a:extLst>
              <a:ext uri="{FF2B5EF4-FFF2-40B4-BE49-F238E27FC236}">
                <a16:creationId xmlns="" xmlns:a16="http://schemas.microsoft.com/office/drawing/2014/main" id="{0CBCC5BF-F8C8-4BEC-A27C-213EDA80BD5F}"/>
              </a:ext>
            </a:extLst>
          </p:cNvPr>
          <p:cNvGrpSpPr/>
          <p:nvPr/>
        </p:nvGrpSpPr>
        <p:grpSpPr>
          <a:xfrm>
            <a:off x="10148278" y="2932850"/>
            <a:ext cx="1240459" cy="558060"/>
            <a:chOff x="5755387" y="2982098"/>
            <a:chExt cx="1240459" cy="558060"/>
          </a:xfrm>
          <a:solidFill>
            <a:schemeClr val="bg1">
              <a:lumMod val="85000"/>
            </a:schemeClr>
          </a:solidFill>
        </p:grpSpPr>
        <p:grpSp>
          <p:nvGrpSpPr>
            <p:cNvPr id="23" name="Gruppo 22">
              <a:extLst>
                <a:ext uri="{FF2B5EF4-FFF2-40B4-BE49-F238E27FC236}">
                  <a16:creationId xmlns="" xmlns:a16="http://schemas.microsoft.com/office/drawing/2014/main" id="{05836C62-2F36-4C7E-B75A-A8EA34E34B38}"/>
                </a:ext>
              </a:extLst>
            </p:cNvPr>
            <p:cNvGrpSpPr/>
            <p:nvPr/>
          </p:nvGrpSpPr>
          <p:grpSpPr>
            <a:xfrm>
              <a:off x="6437158" y="2982098"/>
              <a:ext cx="558688" cy="558060"/>
              <a:chOff x="10949710" y="3538369"/>
              <a:chExt cx="558688" cy="558060"/>
            </a:xfrm>
            <a:grpFill/>
          </p:grpSpPr>
          <p:sp>
            <p:nvSpPr>
              <p:cNvPr id="12" name="Ovale 11">
                <a:extLst>
                  <a:ext uri="{FF2B5EF4-FFF2-40B4-BE49-F238E27FC236}">
                    <a16:creationId xmlns="" xmlns:a16="http://schemas.microsoft.com/office/drawing/2014/main" id="{2381BBE6-25B4-4A18-9A91-E67CC961DE9E}"/>
                  </a:ext>
                </a:extLst>
              </p:cNvPr>
              <p:cNvSpPr>
                <a:spLocks noChangeAspect="1"/>
              </p:cNvSpPr>
              <p:nvPr/>
            </p:nvSpPr>
            <p:spPr>
              <a:xfrm>
                <a:off x="10949710" y="3538369"/>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3" name="Immagine 12" descr="Immagine che contiene ascia&#10;&#10;Descrizione generata automaticamente">
                <a:extLst>
                  <a:ext uri="{FF2B5EF4-FFF2-40B4-BE49-F238E27FC236}">
                    <a16:creationId xmlns="" xmlns:a16="http://schemas.microsoft.com/office/drawing/2014/main" id="{45B84224-CB87-45C7-8FD5-A367E1A2614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18138" y="3623298"/>
                <a:ext cx="234246" cy="377639"/>
              </a:xfrm>
              <a:prstGeom prst="rect">
                <a:avLst/>
              </a:prstGeom>
              <a:grpFill/>
              <a:ln>
                <a:noFill/>
              </a:ln>
            </p:spPr>
          </p:pic>
        </p:grpSp>
        <p:grpSp>
          <p:nvGrpSpPr>
            <p:cNvPr id="22" name="Gruppo 21">
              <a:extLst>
                <a:ext uri="{FF2B5EF4-FFF2-40B4-BE49-F238E27FC236}">
                  <a16:creationId xmlns="" xmlns:a16="http://schemas.microsoft.com/office/drawing/2014/main" id="{DE3C3234-191B-4516-956A-C3C503797A2C}"/>
                </a:ext>
              </a:extLst>
            </p:cNvPr>
            <p:cNvGrpSpPr/>
            <p:nvPr/>
          </p:nvGrpSpPr>
          <p:grpSpPr>
            <a:xfrm>
              <a:off x="5755387" y="2982098"/>
              <a:ext cx="558688" cy="558060"/>
              <a:chOff x="10949710" y="2804269"/>
              <a:chExt cx="558688" cy="558060"/>
            </a:xfrm>
            <a:grpFill/>
          </p:grpSpPr>
          <p:sp>
            <p:nvSpPr>
              <p:cNvPr id="11" name="Ovale 10">
                <a:extLst>
                  <a:ext uri="{FF2B5EF4-FFF2-40B4-BE49-F238E27FC236}">
                    <a16:creationId xmlns="" xmlns:a16="http://schemas.microsoft.com/office/drawing/2014/main" id="{13EE86C5-60FD-4006-A551-92E67B6C5CBB}"/>
                  </a:ext>
                </a:extLst>
              </p:cNvPr>
              <p:cNvSpPr>
                <a:spLocks noChangeAspect="1"/>
              </p:cNvSpPr>
              <p:nvPr/>
            </p:nvSpPr>
            <p:spPr>
              <a:xfrm>
                <a:off x="10949710" y="2804269"/>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4" name="Immagine 13">
                <a:extLst>
                  <a:ext uri="{FF2B5EF4-FFF2-40B4-BE49-F238E27FC236}">
                    <a16:creationId xmlns="" xmlns:a16="http://schemas.microsoft.com/office/drawing/2014/main" id="{C88BF7D1-1BF2-4C36-A415-317E244C932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22183" y="2895667"/>
                <a:ext cx="223546" cy="363790"/>
              </a:xfrm>
              <a:prstGeom prst="rect">
                <a:avLst/>
              </a:prstGeom>
              <a:grpFill/>
              <a:ln>
                <a:noFill/>
              </a:ln>
            </p:spPr>
          </p:pic>
        </p:grpSp>
      </p:grpSp>
      <p:grpSp>
        <p:nvGrpSpPr>
          <p:cNvPr id="34" name="Gruppo 33">
            <a:extLst>
              <a:ext uri="{FF2B5EF4-FFF2-40B4-BE49-F238E27FC236}">
                <a16:creationId xmlns="" xmlns:a16="http://schemas.microsoft.com/office/drawing/2014/main" id="{838BE054-433C-436B-803A-69948A0B7A90}"/>
              </a:ext>
            </a:extLst>
          </p:cNvPr>
          <p:cNvGrpSpPr/>
          <p:nvPr/>
        </p:nvGrpSpPr>
        <p:grpSpPr>
          <a:xfrm>
            <a:off x="10125072" y="2100080"/>
            <a:ext cx="1249523" cy="558060"/>
            <a:chOff x="5732181" y="2138407"/>
            <a:chExt cx="1249523" cy="558060"/>
          </a:xfrm>
          <a:solidFill>
            <a:schemeClr val="bg1">
              <a:lumMod val="85000"/>
            </a:schemeClr>
          </a:solidFill>
        </p:grpSpPr>
        <p:grpSp>
          <p:nvGrpSpPr>
            <p:cNvPr id="15" name="Gruppo 14">
              <a:extLst>
                <a:ext uri="{FF2B5EF4-FFF2-40B4-BE49-F238E27FC236}">
                  <a16:creationId xmlns="" xmlns:a16="http://schemas.microsoft.com/office/drawing/2014/main" id="{50688743-4B1F-4199-BCD7-F4110F01DE15}"/>
                </a:ext>
              </a:extLst>
            </p:cNvPr>
            <p:cNvGrpSpPr>
              <a:grpSpLocks noChangeAspect="1"/>
            </p:cNvGrpSpPr>
            <p:nvPr/>
          </p:nvGrpSpPr>
          <p:grpSpPr>
            <a:xfrm>
              <a:off x="5732181" y="2138407"/>
              <a:ext cx="558688" cy="558060"/>
              <a:chOff x="8198777" y="2075380"/>
              <a:chExt cx="1080000" cy="1078786"/>
            </a:xfrm>
            <a:grpFill/>
          </p:grpSpPr>
          <p:sp>
            <p:nvSpPr>
              <p:cNvPr id="16" name="Ovale 15">
                <a:extLst>
                  <a:ext uri="{FF2B5EF4-FFF2-40B4-BE49-F238E27FC236}">
                    <a16:creationId xmlns="" xmlns:a16="http://schemas.microsoft.com/office/drawing/2014/main" id="{39254608-CC70-4BC6-B559-7E4218F9C826}"/>
                  </a:ext>
                </a:extLst>
              </p:cNvPr>
              <p:cNvSpPr>
                <a:spLocks noChangeAspect="1"/>
              </p:cNvSpPr>
              <p:nvPr/>
            </p:nvSpPr>
            <p:spPr>
              <a:xfrm>
                <a:off x="8198777" y="2075380"/>
                <a:ext cx="1080000" cy="10787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7" name="Immagine 16">
                <a:extLst>
                  <a:ext uri="{FF2B5EF4-FFF2-40B4-BE49-F238E27FC236}">
                    <a16:creationId xmlns="" xmlns:a16="http://schemas.microsoft.com/office/drawing/2014/main" id="{D13BECBA-FDAE-480B-A5FF-76D110AA1D0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40964" y="2327928"/>
                <a:ext cx="595626" cy="573691"/>
              </a:xfrm>
              <a:prstGeom prst="rect">
                <a:avLst/>
              </a:prstGeom>
              <a:grpFill/>
              <a:ln>
                <a:noFill/>
              </a:ln>
            </p:spPr>
          </p:pic>
        </p:grpSp>
        <p:grpSp>
          <p:nvGrpSpPr>
            <p:cNvPr id="18" name="Gruppo 17">
              <a:extLst>
                <a:ext uri="{FF2B5EF4-FFF2-40B4-BE49-F238E27FC236}">
                  <a16:creationId xmlns="" xmlns:a16="http://schemas.microsoft.com/office/drawing/2014/main" id="{50470DDC-5ABA-47D5-AD58-F049A05D3EB6}"/>
                </a:ext>
              </a:extLst>
            </p:cNvPr>
            <p:cNvGrpSpPr>
              <a:grpSpLocks noChangeAspect="1"/>
            </p:cNvGrpSpPr>
            <p:nvPr/>
          </p:nvGrpSpPr>
          <p:grpSpPr>
            <a:xfrm>
              <a:off x="6423016" y="2138407"/>
              <a:ext cx="558688" cy="558060"/>
              <a:chOff x="8198777" y="3269418"/>
              <a:chExt cx="1080000" cy="1078786"/>
            </a:xfrm>
            <a:grpFill/>
          </p:grpSpPr>
          <p:sp>
            <p:nvSpPr>
              <p:cNvPr id="19" name="Ovale 18">
                <a:extLst>
                  <a:ext uri="{FF2B5EF4-FFF2-40B4-BE49-F238E27FC236}">
                    <a16:creationId xmlns="" xmlns:a16="http://schemas.microsoft.com/office/drawing/2014/main" id="{0EC8BDEF-F8D6-4ACB-8BBC-7B5AF12A1323}"/>
                  </a:ext>
                </a:extLst>
              </p:cNvPr>
              <p:cNvSpPr>
                <a:spLocks noChangeAspect="1"/>
              </p:cNvSpPr>
              <p:nvPr/>
            </p:nvSpPr>
            <p:spPr>
              <a:xfrm>
                <a:off x="8198777" y="3269418"/>
                <a:ext cx="1080000" cy="10787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extLst>
                  <a:ext uri="{FF2B5EF4-FFF2-40B4-BE49-F238E27FC236}">
                    <a16:creationId xmlns="" xmlns:a16="http://schemas.microsoft.com/office/drawing/2014/main" id="{2CD9FBD5-35B9-4536-AA7E-15E6F3BB8F5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75448" y="3500428"/>
                <a:ext cx="726658" cy="616767"/>
              </a:xfrm>
              <a:prstGeom prst="rect">
                <a:avLst/>
              </a:prstGeom>
              <a:grpFill/>
              <a:ln>
                <a:noFill/>
              </a:ln>
            </p:spPr>
          </p:pic>
        </p:grpSp>
      </p:grpSp>
      <p:grpSp>
        <p:nvGrpSpPr>
          <p:cNvPr id="26" name="Gruppo 25">
            <a:extLst>
              <a:ext uri="{FF2B5EF4-FFF2-40B4-BE49-F238E27FC236}">
                <a16:creationId xmlns="" xmlns:a16="http://schemas.microsoft.com/office/drawing/2014/main" id="{553D654C-4357-4312-8DBF-2A305D1E6CAC}"/>
              </a:ext>
            </a:extLst>
          </p:cNvPr>
          <p:cNvGrpSpPr/>
          <p:nvPr/>
        </p:nvGrpSpPr>
        <p:grpSpPr>
          <a:xfrm>
            <a:off x="10488891" y="3765620"/>
            <a:ext cx="558688" cy="558060"/>
            <a:chOff x="194945" y="3649491"/>
            <a:chExt cx="558688" cy="558060"/>
          </a:xfrm>
          <a:solidFill>
            <a:schemeClr val="bg1">
              <a:lumMod val="85000"/>
            </a:schemeClr>
          </a:solidFill>
        </p:grpSpPr>
        <p:sp>
          <p:nvSpPr>
            <p:cNvPr id="24" name="Ovale 23">
              <a:extLst>
                <a:ext uri="{FF2B5EF4-FFF2-40B4-BE49-F238E27FC236}">
                  <a16:creationId xmlns="" xmlns:a16="http://schemas.microsoft.com/office/drawing/2014/main" id="{D22C7A76-3437-4300-BE19-DD8B23374CFD}"/>
                </a:ext>
              </a:extLst>
            </p:cNvPr>
            <p:cNvSpPr>
              <a:spLocks noChangeAspect="1"/>
            </p:cNvSpPr>
            <p:nvPr/>
          </p:nvSpPr>
          <p:spPr>
            <a:xfrm>
              <a:off x="194945" y="3649491"/>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5" name="Immagine 24" descr="Immagine che contiene testo, clipart, grafica vettoriale&#10;&#10;Descrizione generata automaticamente">
              <a:extLst>
                <a:ext uri="{FF2B5EF4-FFF2-40B4-BE49-F238E27FC236}">
                  <a16:creationId xmlns="" xmlns:a16="http://schemas.microsoft.com/office/drawing/2014/main" id="{D08FE03D-DDD0-4D11-A3E8-3BC9AF3AACE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7247" y="3759816"/>
              <a:ext cx="323816" cy="339635"/>
            </a:xfrm>
            <a:prstGeom prst="rect">
              <a:avLst/>
            </a:prstGeom>
            <a:grpFill/>
            <a:ln>
              <a:noFill/>
            </a:ln>
          </p:spPr>
        </p:pic>
      </p:grpSp>
      <p:grpSp>
        <p:nvGrpSpPr>
          <p:cNvPr id="29" name="Gruppo 28">
            <a:extLst>
              <a:ext uri="{FF2B5EF4-FFF2-40B4-BE49-F238E27FC236}">
                <a16:creationId xmlns="" xmlns:a16="http://schemas.microsoft.com/office/drawing/2014/main" id="{8D67EB07-669B-45D2-B4C1-75A8C013C397}"/>
              </a:ext>
            </a:extLst>
          </p:cNvPr>
          <p:cNvGrpSpPr/>
          <p:nvPr/>
        </p:nvGrpSpPr>
        <p:grpSpPr>
          <a:xfrm>
            <a:off x="10488891" y="4598390"/>
            <a:ext cx="558688" cy="558060"/>
            <a:chOff x="194945" y="4864036"/>
            <a:chExt cx="558688" cy="558060"/>
          </a:xfrm>
          <a:solidFill>
            <a:schemeClr val="bg1">
              <a:lumMod val="85000"/>
            </a:schemeClr>
          </a:solidFill>
        </p:grpSpPr>
        <p:sp>
          <p:nvSpPr>
            <p:cNvPr id="27" name="Ovale 26">
              <a:extLst>
                <a:ext uri="{FF2B5EF4-FFF2-40B4-BE49-F238E27FC236}">
                  <a16:creationId xmlns="" xmlns:a16="http://schemas.microsoft.com/office/drawing/2014/main" id="{477F21D3-E235-4F04-A51C-ECCF479FC217}"/>
                </a:ext>
              </a:extLst>
            </p:cNvPr>
            <p:cNvSpPr>
              <a:spLocks noChangeAspect="1"/>
            </p:cNvSpPr>
            <p:nvPr/>
          </p:nvSpPr>
          <p:spPr>
            <a:xfrm>
              <a:off x="194945" y="4864036"/>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8" name="Immagine 27">
              <a:extLst>
                <a:ext uri="{FF2B5EF4-FFF2-40B4-BE49-F238E27FC236}">
                  <a16:creationId xmlns="" xmlns:a16="http://schemas.microsoft.com/office/drawing/2014/main" id="{E2DCA41F-2BA0-4AA2-996A-1C20A4C751E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0915" y="4963750"/>
              <a:ext cx="277245" cy="376713"/>
            </a:xfrm>
            <a:prstGeom prst="rect">
              <a:avLst/>
            </a:prstGeom>
            <a:grpFill/>
            <a:ln>
              <a:noFill/>
            </a:ln>
          </p:spPr>
        </p:pic>
      </p:grpSp>
      <p:grpSp>
        <p:nvGrpSpPr>
          <p:cNvPr id="32" name="Gruppo 31">
            <a:extLst>
              <a:ext uri="{FF2B5EF4-FFF2-40B4-BE49-F238E27FC236}">
                <a16:creationId xmlns="" xmlns:a16="http://schemas.microsoft.com/office/drawing/2014/main" id="{437AC8CD-815C-4C48-9613-82C5EB29CDF3}"/>
              </a:ext>
            </a:extLst>
          </p:cNvPr>
          <p:cNvGrpSpPr/>
          <p:nvPr/>
        </p:nvGrpSpPr>
        <p:grpSpPr>
          <a:xfrm>
            <a:off x="10488891" y="5431159"/>
            <a:ext cx="558688" cy="558060"/>
            <a:chOff x="5998088" y="4836152"/>
            <a:chExt cx="558688" cy="558060"/>
          </a:xfrm>
          <a:solidFill>
            <a:schemeClr val="bg1">
              <a:lumMod val="85000"/>
            </a:schemeClr>
          </a:solidFill>
        </p:grpSpPr>
        <p:sp>
          <p:nvSpPr>
            <p:cNvPr id="30" name="Ovale 29">
              <a:extLst>
                <a:ext uri="{FF2B5EF4-FFF2-40B4-BE49-F238E27FC236}">
                  <a16:creationId xmlns="" xmlns:a16="http://schemas.microsoft.com/office/drawing/2014/main" id="{F215BEA2-0A6A-4FF6-96FC-ACCE80930C8A}"/>
                </a:ext>
              </a:extLst>
            </p:cNvPr>
            <p:cNvSpPr>
              <a:spLocks noChangeAspect="1"/>
            </p:cNvSpPr>
            <p:nvPr/>
          </p:nvSpPr>
          <p:spPr>
            <a:xfrm>
              <a:off x="5998088" y="4836152"/>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1" name="Immagine 30">
              <a:extLst>
                <a:ext uri="{FF2B5EF4-FFF2-40B4-BE49-F238E27FC236}">
                  <a16:creationId xmlns="" xmlns:a16="http://schemas.microsoft.com/office/drawing/2014/main" id="{6A243F69-29CF-4F3A-B79C-0FBEA59B039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145398" y="4927380"/>
              <a:ext cx="288679" cy="431372"/>
            </a:xfrm>
            <a:prstGeom prst="rect">
              <a:avLst/>
            </a:prstGeom>
            <a:grpFill/>
            <a:ln>
              <a:noFill/>
            </a:ln>
          </p:spPr>
        </p:pic>
      </p:grpSp>
      <p:sp>
        <p:nvSpPr>
          <p:cNvPr id="36" name="Inhaltsplatzhalter 39">
            <a:extLst>
              <a:ext uri="{FF2B5EF4-FFF2-40B4-BE49-F238E27FC236}">
                <a16:creationId xmlns="" xmlns:a16="http://schemas.microsoft.com/office/drawing/2014/main" id="{84975E69-A2A6-48D9-B253-50792FF0CB31}"/>
              </a:ext>
            </a:extLst>
          </p:cNvPr>
          <p:cNvSpPr txBox="1">
            <a:spLocks/>
          </p:cNvSpPr>
          <p:nvPr/>
        </p:nvSpPr>
        <p:spPr>
          <a:xfrm>
            <a:off x="211129" y="1406897"/>
            <a:ext cx="9781795" cy="1705082"/>
          </a:xfrm>
          <a:prstGeom prst="rect">
            <a:avLst/>
          </a:prstGeom>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285750" indent="-285750" algn="just">
              <a:buFont typeface="Arial" panose="020B0604020202020204" pitchFamily="34" charset="0"/>
              <a:buChar char="•"/>
            </a:pPr>
            <a:r>
              <a:rPr lang="it-IT" sz="1200" dirty="0"/>
              <a:t>Nel processo di </a:t>
            </a:r>
            <a:r>
              <a:rPr lang="it-IT" sz="1200" b="1" dirty="0"/>
              <a:t>transizione </a:t>
            </a:r>
            <a:r>
              <a:rPr lang="it-IT" sz="1200" b="1" dirty="0" smtClean="0"/>
              <a:t>energetica </a:t>
            </a:r>
            <a:r>
              <a:rPr lang="it-IT" sz="1200" dirty="0" smtClean="0"/>
              <a:t>un </a:t>
            </a:r>
            <a:r>
              <a:rPr lang="it-IT" sz="1200" dirty="0"/>
              <a:t>ruolo </a:t>
            </a:r>
            <a:r>
              <a:rPr lang="it-IT" sz="1200" dirty="0" smtClean="0"/>
              <a:t>rilevante </a:t>
            </a:r>
            <a:r>
              <a:rPr lang="it-IT" sz="1200" dirty="0"/>
              <a:t>potrà essere svolto dal </a:t>
            </a:r>
            <a:r>
              <a:rPr lang="it-IT" sz="1200" b="1" i="1" dirty="0" err="1"/>
              <a:t>coupling</a:t>
            </a:r>
            <a:r>
              <a:rPr lang="it-IT" sz="1200" dirty="0"/>
              <a:t> delle infrastrutture energetiche in </a:t>
            </a:r>
            <a:r>
              <a:rPr lang="it-IT" sz="1200" b="1" dirty="0"/>
              <a:t>ambito</a:t>
            </a:r>
            <a:r>
              <a:rPr lang="it-IT" sz="1200" dirty="0"/>
              <a:t> </a:t>
            </a:r>
            <a:r>
              <a:rPr lang="it-IT" sz="1200" b="1" dirty="0"/>
              <a:t>cittadino</a:t>
            </a:r>
            <a:r>
              <a:rPr lang="it-IT" sz="1200" dirty="0"/>
              <a:t> (distribuzione elettrica, del gas e teleriscaldamento</a:t>
            </a:r>
            <a:r>
              <a:rPr lang="it-IT" sz="1200" dirty="0" smtClean="0"/>
              <a:t>). </a:t>
            </a:r>
            <a:r>
              <a:rPr lang="it-IT" sz="1200" b="1" dirty="0" smtClean="0"/>
              <a:t>A tal fine si potrebbe prevedere al 2030 la messa in gara «congiunta» delle concessioni per la distribuzione gas e per la distribuzione elettrica</a:t>
            </a:r>
            <a:endParaRPr lang="it-IT" sz="1200" b="1" dirty="0"/>
          </a:p>
          <a:p>
            <a:pPr marL="285750" indent="-285750" algn="just">
              <a:buFont typeface="Arial" panose="020B0604020202020204" pitchFamily="34" charset="0"/>
              <a:buChar char="•"/>
            </a:pPr>
            <a:r>
              <a:rPr lang="it-IT" sz="1200" dirty="0"/>
              <a:t>La convergenza dei diversi vettori energetici andrebbe sostenuta tramite un </a:t>
            </a:r>
            <a:r>
              <a:rPr lang="it-IT" sz="1200" b="1" dirty="0"/>
              <a:t>ampliamento delle azioni del Regolatore</a:t>
            </a:r>
            <a:r>
              <a:rPr lang="it-IT" sz="1200" dirty="0"/>
              <a:t>, prevedendo l’adozione di </a:t>
            </a:r>
            <a:r>
              <a:rPr lang="it-IT" sz="1200" b="1" dirty="0"/>
              <a:t>misure incentivanti volte a premiare le azioni innovative dei DSO </a:t>
            </a:r>
            <a:r>
              <a:rPr lang="it-IT" sz="1200" dirty="0"/>
              <a:t>che comporterebbero esternalità positive per il sistema</a:t>
            </a:r>
          </a:p>
          <a:p>
            <a:pPr marL="285750" indent="-285750" algn="just">
              <a:buFont typeface="Arial" panose="020B0604020202020204" pitchFamily="34" charset="0"/>
              <a:buChar char="•"/>
            </a:pPr>
            <a:r>
              <a:rPr lang="it-IT" sz="1200" dirty="0"/>
              <a:t>Il nuovo ruolo del </a:t>
            </a:r>
            <a:r>
              <a:rPr lang="it-IT" sz="1200" b="1" dirty="0"/>
              <a:t>DSO</a:t>
            </a:r>
            <a:r>
              <a:rPr lang="it-IT" sz="1200" dirty="0"/>
              <a:t> quale “</a:t>
            </a:r>
            <a:r>
              <a:rPr lang="it-IT" sz="1200" b="1" dirty="0"/>
              <a:t>agente della decarbonizzazione</a:t>
            </a:r>
            <a:r>
              <a:rPr lang="it-IT" sz="1200" dirty="0"/>
              <a:t>” dovrà essere riconosciuto da ARERA e riflesso nelle componenti tariffarie a copertura dei costi operativi e di capitale sostenuti a </a:t>
            </a:r>
            <a:r>
              <a:rPr lang="it-IT" sz="1200"/>
              <a:t>tal </a:t>
            </a:r>
            <a:r>
              <a:rPr lang="it-IT" sz="1200" smtClean="0"/>
              <a:t>fine</a:t>
            </a:r>
            <a:endParaRPr lang="it-IT" sz="1200" dirty="0"/>
          </a:p>
        </p:txBody>
      </p:sp>
      <p:sp>
        <p:nvSpPr>
          <p:cNvPr id="37" name="Rettangolo 36">
            <a:extLst>
              <a:ext uri="{FF2B5EF4-FFF2-40B4-BE49-F238E27FC236}">
                <a16:creationId xmlns="" xmlns:a16="http://schemas.microsoft.com/office/drawing/2014/main" id="{3F50049F-9B56-491B-92AE-103B3057C389}"/>
              </a:ext>
            </a:extLst>
          </p:cNvPr>
          <p:cNvSpPr/>
          <p:nvPr/>
        </p:nvSpPr>
        <p:spPr>
          <a:xfrm>
            <a:off x="163730" y="3315843"/>
            <a:ext cx="9828534" cy="33664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cxnSp>
        <p:nvCxnSpPr>
          <p:cNvPr id="39" name="Connettore diritto 38">
            <a:extLst>
              <a:ext uri="{FF2B5EF4-FFF2-40B4-BE49-F238E27FC236}">
                <a16:creationId xmlns="" xmlns:a16="http://schemas.microsoft.com/office/drawing/2014/main" id="{F5841A64-F69A-452E-B906-61C81F578111}"/>
              </a:ext>
            </a:extLst>
          </p:cNvPr>
          <p:cNvCxnSpPr>
            <a:cxnSpLocks/>
          </p:cNvCxnSpPr>
          <p:nvPr/>
        </p:nvCxnSpPr>
        <p:spPr>
          <a:xfrm>
            <a:off x="194271" y="3279427"/>
            <a:ext cx="9828534" cy="0"/>
          </a:xfrm>
          <a:prstGeom prst="line">
            <a:avLst/>
          </a:prstGeom>
          <a:ln w="12700" cap="rnd" cmpd="sng">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sp>
        <p:nvSpPr>
          <p:cNvPr id="40" name="Inhaltsplatzhalter 39">
            <a:extLst>
              <a:ext uri="{FF2B5EF4-FFF2-40B4-BE49-F238E27FC236}">
                <a16:creationId xmlns="" xmlns:a16="http://schemas.microsoft.com/office/drawing/2014/main" id="{EB6B8095-3A7C-47C5-AE33-45C3811EB52F}"/>
              </a:ext>
            </a:extLst>
          </p:cNvPr>
          <p:cNvSpPr txBox="1">
            <a:spLocks/>
          </p:cNvSpPr>
          <p:nvPr/>
        </p:nvSpPr>
        <p:spPr>
          <a:xfrm>
            <a:off x="350420" y="3404051"/>
            <a:ext cx="2948961" cy="1628138"/>
          </a:xfrm>
          <a:prstGeom prst="rect">
            <a:avLst/>
          </a:prstGeom>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ctr">
              <a:buClr>
                <a:srgbClr val="FE6702"/>
              </a:buClr>
            </a:pPr>
            <a:r>
              <a:rPr lang="it-IT" sz="1200" b="1" dirty="0">
                <a:solidFill>
                  <a:srgbClr val="009FDA"/>
                </a:solidFill>
              </a:rPr>
              <a:t>CHIUSURA PDR GAS</a:t>
            </a:r>
          </a:p>
          <a:p>
            <a:pPr algn="ctr">
              <a:buClr>
                <a:srgbClr val="FE6702"/>
              </a:buClr>
            </a:pPr>
            <a:r>
              <a:rPr lang="it-IT" sz="1200" dirty="0"/>
              <a:t>La riduzione delle utenze gas dovuta alla maggior elettrificazione comporta una perdita per i DSO GAS che, a fronte di una riduzione dei ricavi, </a:t>
            </a:r>
            <a:r>
              <a:rPr lang="it-IT" sz="1200" b="1" dirty="0"/>
              <a:t>continuano a sostenere i costi per la gestione dei </a:t>
            </a:r>
            <a:r>
              <a:rPr lang="it-IT" sz="1200" b="1" dirty="0" err="1"/>
              <a:t>PdR</a:t>
            </a:r>
            <a:r>
              <a:rPr lang="it-IT" sz="1200" b="1" dirty="0"/>
              <a:t> (i.e. costi incomprimibili)</a:t>
            </a:r>
          </a:p>
        </p:txBody>
      </p:sp>
      <p:sp>
        <p:nvSpPr>
          <p:cNvPr id="41" name="Inhaltsplatzhalter 39">
            <a:extLst>
              <a:ext uri="{FF2B5EF4-FFF2-40B4-BE49-F238E27FC236}">
                <a16:creationId xmlns="" xmlns:a16="http://schemas.microsoft.com/office/drawing/2014/main" id="{CE1186DD-25C6-42E9-BF47-CB185B9855B6}"/>
              </a:ext>
            </a:extLst>
          </p:cNvPr>
          <p:cNvSpPr txBox="1">
            <a:spLocks/>
          </p:cNvSpPr>
          <p:nvPr/>
        </p:nvSpPr>
        <p:spPr>
          <a:xfrm>
            <a:off x="3656646" y="3404051"/>
            <a:ext cx="2948961" cy="1849737"/>
          </a:xfrm>
          <a:prstGeom prst="rect">
            <a:avLst/>
          </a:prstGeom>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ctr">
              <a:buClr>
                <a:srgbClr val="FE6702"/>
              </a:buClr>
            </a:pPr>
            <a:r>
              <a:rPr lang="it-IT" sz="1200" b="1" dirty="0">
                <a:solidFill>
                  <a:srgbClr val="009FDA"/>
                </a:solidFill>
              </a:rPr>
              <a:t>X-FACTOR GRANDI DISTRIBUTORI GAS</a:t>
            </a:r>
          </a:p>
          <a:p>
            <a:pPr algn="ctr">
              <a:buClr>
                <a:srgbClr val="FE6702"/>
              </a:buClr>
            </a:pPr>
            <a:r>
              <a:rPr lang="it-IT" sz="1200" dirty="0"/>
              <a:t>Il tasso di recupero di produttività (3,53% annuo) è costante per tutto il periodo regolatorio e poco conciliabile con la fisiologica riduzione dei livelli di efficienza ottenibili, a maggior ragione se si considera che la crescita del grado di urbanizzazione incide negativamente sui costi operativi</a:t>
            </a:r>
          </a:p>
        </p:txBody>
      </p:sp>
      <p:sp>
        <p:nvSpPr>
          <p:cNvPr id="42" name="Inhaltsplatzhalter 39">
            <a:extLst>
              <a:ext uri="{FF2B5EF4-FFF2-40B4-BE49-F238E27FC236}">
                <a16:creationId xmlns="" xmlns:a16="http://schemas.microsoft.com/office/drawing/2014/main" id="{6582E75F-2ACE-4867-A368-33B6E8D769E9}"/>
              </a:ext>
            </a:extLst>
          </p:cNvPr>
          <p:cNvSpPr txBox="1">
            <a:spLocks/>
          </p:cNvSpPr>
          <p:nvPr/>
        </p:nvSpPr>
        <p:spPr>
          <a:xfrm>
            <a:off x="6981726" y="3404051"/>
            <a:ext cx="2948961" cy="1628138"/>
          </a:xfrm>
          <a:prstGeom prst="rect">
            <a:avLst/>
          </a:prstGeom>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ctr">
              <a:buClr>
                <a:srgbClr val="FE6702"/>
              </a:buClr>
            </a:pPr>
            <a:r>
              <a:rPr lang="it-IT" sz="1200" b="1" dirty="0">
                <a:solidFill>
                  <a:srgbClr val="009FDA"/>
                </a:solidFill>
              </a:rPr>
              <a:t>FONDI PNRR DISTRIBUZIONE</a:t>
            </a:r>
          </a:p>
          <a:p>
            <a:pPr algn="ctr">
              <a:buClr>
                <a:srgbClr val="FE6702"/>
              </a:buClr>
            </a:pPr>
            <a:r>
              <a:rPr lang="it-IT" sz="1200" dirty="0"/>
              <a:t>I fondi del PNRR rappresentano un’opportunità senza precedenti per favorire il processo di transizione energetica. Considerato il ruolo dei DSO, è fondamentale favorire l’accesso alle risorse anche a questi soggetti</a:t>
            </a:r>
          </a:p>
        </p:txBody>
      </p:sp>
      <p:sp>
        <p:nvSpPr>
          <p:cNvPr id="43" name="Ovale 42">
            <a:extLst>
              <a:ext uri="{FF2B5EF4-FFF2-40B4-BE49-F238E27FC236}">
                <a16:creationId xmlns="" xmlns:a16="http://schemas.microsoft.com/office/drawing/2014/main" id="{B88EC363-891D-46C7-A12B-C5D935675B00}"/>
              </a:ext>
            </a:extLst>
          </p:cNvPr>
          <p:cNvSpPr>
            <a:spLocks noChangeAspect="1"/>
          </p:cNvSpPr>
          <p:nvPr/>
        </p:nvSpPr>
        <p:spPr>
          <a:xfrm>
            <a:off x="517860" y="3366625"/>
            <a:ext cx="288000" cy="288000"/>
          </a:xfrm>
          <a:prstGeom prst="ellipse">
            <a:avLst/>
          </a:prstGeom>
          <a:solidFill>
            <a:srgbClr val="009FDA"/>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it-IT" sz="1200" b="1" dirty="0">
                <a:solidFill>
                  <a:schemeClr val="bg1"/>
                </a:solidFill>
                <a:ea typeface="Roboto" panose="02000000000000000000" pitchFamily="2" charset="0"/>
                <a:cs typeface="Verdana"/>
              </a:rPr>
              <a:t>I</a:t>
            </a:r>
          </a:p>
        </p:txBody>
      </p:sp>
      <p:sp>
        <p:nvSpPr>
          <p:cNvPr id="44" name="Ovale 43">
            <a:extLst>
              <a:ext uri="{FF2B5EF4-FFF2-40B4-BE49-F238E27FC236}">
                <a16:creationId xmlns="" xmlns:a16="http://schemas.microsoft.com/office/drawing/2014/main" id="{4EBB87FD-909A-4D57-A116-D41B12B63819}"/>
              </a:ext>
            </a:extLst>
          </p:cNvPr>
          <p:cNvSpPr>
            <a:spLocks noChangeAspect="1"/>
          </p:cNvSpPr>
          <p:nvPr/>
        </p:nvSpPr>
        <p:spPr>
          <a:xfrm>
            <a:off x="3359398" y="3366625"/>
            <a:ext cx="288000" cy="288000"/>
          </a:xfrm>
          <a:prstGeom prst="ellipse">
            <a:avLst/>
          </a:prstGeom>
          <a:solidFill>
            <a:srgbClr val="009FDA"/>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lnSpc>
                <a:spcPct val="90000"/>
              </a:lnSpc>
            </a:pPr>
            <a:r>
              <a:rPr lang="it-IT" sz="1200" b="1" dirty="0">
                <a:solidFill>
                  <a:schemeClr val="bg1"/>
                </a:solidFill>
                <a:ea typeface="Roboto" panose="02000000000000000000" pitchFamily="2" charset="0"/>
                <a:cs typeface="Verdana"/>
              </a:rPr>
              <a:t>II</a:t>
            </a:r>
          </a:p>
        </p:txBody>
      </p:sp>
      <p:sp>
        <p:nvSpPr>
          <p:cNvPr id="45" name="Ovale 44">
            <a:extLst>
              <a:ext uri="{FF2B5EF4-FFF2-40B4-BE49-F238E27FC236}">
                <a16:creationId xmlns="" xmlns:a16="http://schemas.microsoft.com/office/drawing/2014/main" id="{2260F75A-EF81-4BA7-88B1-2483ED3C83BC}"/>
              </a:ext>
            </a:extLst>
          </p:cNvPr>
          <p:cNvSpPr>
            <a:spLocks noChangeAspect="1"/>
          </p:cNvSpPr>
          <p:nvPr/>
        </p:nvSpPr>
        <p:spPr>
          <a:xfrm>
            <a:off x="7051573" y="3366625"/>
            <a:ext cx="288000" cy="288000"/>
          </a:xfrm>
          <a:prstGeom prst="ellipse">
            <a:avLst/>
          </a:prstGeom>
          <a:solidFill>
            <a:srgbClr val="009FDA"/>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lnSpc>
                <a:spcPct val="90000"/>
              </a:lnSpc>
            </a:pPr>
            <a:r>
              <a:rPr lang="it-IT" sz="1200" b="1" dirty="0">
                <a:solidFill>
                  <a:schemeClr val="bg1"/>
                </a:solidFill>
                <a:ea typeface="Roboto" panose="02000000000000000000" pitchFamily="2" charset="0"/>
                <a:cs typeface="Verdana"/>
              </a:rPr>
              <a:t>III</a:t>
            </a:r>
          </a:p>
        </p:txBody>
      </p:sp>
      <p:sp>
        <p:nvSpPr>
          <p:cNvPr id="46" name="Freccia a destra 45">
            <a:extLst>
              <a:ext uri="{FF2B5EF4-FFF2-40B4-BE49-F238E27FC236}">
                <a16:creationId xmlns="" xmlns:a16="http://schemas.microsoft.com/office/drawing/2014/main" id="{FCFABEBC-D034-4E31-9E95-CD6434BF2EC1}"/>
              </a:ext>
            </a:extLst>
          </p:cNvPr>
          <p:cNvSpPr/>
          <p:nvPr/>
        </p:nvSpPr>
        <p:spPr>
          <a:xfrm rot="5400000">
            <a:off x="1681666" y="5046455"/>
            <a:ext cx="286469" cy="377363"/>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48" name="CasellaDiTesto 47">
            <a:extLst>
              <a:ext uri="{FF2B5EF4-FFF2-40B4-BE49-F238E27FC236}">
                <a16:creationId xmlns="" xmlns:a16="http://schemas.microsoft.com/office/drawing/2014/main" id="{55171B07-6E06-4C1D-9AA0-29656E16E64F}"/>
              </a:ext>
            </a:extLst>
          </p:cNvPr>
          <p:cNvSpPr txBox="1"/>
          <p:nvPr/>
        </p:nvSpPr>
        <p:spPr>
          <a:xfrm>
            <a:off x="329784" y="5453868"/>
            <a:ext cx="3013023" cy="1077218"/>
          </a:xfrm>
          <a:prstGeom prst="rect">
            <a:avLst/>
          </a:prstGeom>
          <a:noFill/>
        </p:spPr>
        <p:txBody>
          <a:bodyPr wrap="square">
            <a:spAutoFit/>
          </a:bodyPr>
          <a:lstStyle/>
          <a:p>
            <a:pPr algn="ctr"/>
            <a:r>
              <a:rPr lang="it-IT" sz="1300" b="1" dirty="0" smtClean="0">
                <a:solidFill>
                  <a:srgbClr val="E6326E"/>
                </a:solidFill>
              </a:rPr>
              <a:t>Guidare in modo razionale questo fenomeno a beneficio di una maggiore elettrificazione e compensare le perdite dei DSO GAS</a:t>
            </a:r>
            <a:endParaRPr lang="it-IT" sz="1300" b="1" dirty="0">
              <a:solidFill>
                <a:srgbClr val="E6326E"/>
              </a:solidFill>
            </a:endParaRPr>
          </a:p>
          <a:p>
            <a:pPr algn="ctr"/>
            <a:r>
              <a:rPr lang="it-IT" sz="1200" dirty="0">
                <a:solidFill>
                  <a:schemeClr val="tx1">
                    <a:lumMod val="75000"/>
                    <a:lumOff val="25000"/>
                  </a:schemeClr>
                </a:solidFill>
              </a:rPr>
              <a:t>(dettaglio proposte in </a:t>
            </a:r>
            <a:r>
              <a:rPr lang="it-IT" sz="1200" dirty="0" err="1">
                <a:solidFill>
                  <a:schemeClr val="tx1">
                    <a:lumMod val="75000"/>
                    <a:lumOff val="25000"/>
                  </a:schemeClr>
                </a:solidFill>
              </a:rPr>
              <a:t>Annex</a:t>
            </a:r>
            <a:r>
              <a:rPr lang="it-IT" sz="1200" dirty="0">
                <a:solidFill>
                  <a:schemeClr val="tx1">
                    <a:lumMod val="75000"/>
                    <a:lumOff val="25000"/>
                  </a:schemeClr>
                </a:solidFill>
              </a:rPr>
              <a:t> I)</a:t>
            </a:r>
          </a:p>
        </p:txBody>
      </p:sp>
      <p:sp>
        <p:nvSpPr>
          <p:cNvPr id="52" name="Freccia a destra 51">
            <a:extLst>
              <a:ext uri="{FF2B5EF4-FFF2-40B4-BE49-F238E27FC236}">
                <a16:creationId xmlns="" xmlns:a16="http://schemas.microsoft.com/office/drawing/2014/main" id="{96899CF6-B7E0-47C8-8A4E-0FF8FD9AB6AA}"/>
              </a:ext>
            </a:extLst>
          </p:cNvPr>
          <p:cNvSpPr/>
          <p:nvPr/>
        </p:nvSpPr>
        <p:spPr>
          <a:xfrm rot="5400000">
            <a:off x="4987892" y="5301873"/>
            <a:ext cx="286469" cy="377363"/>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54" name="CasellaDiTesto 53">
            <a:extLst>
              <a:ext uri="{FF2B5EF4-FFF2-40B4-BE49-F238E27FC236}">
                <a16:creationId xmlns="" xmlns:a16="http://schemas.microsoft.com/office/drawing/2014/main" id="{CADAC53D-B7C8-43FB-919F-4106441544B3}"/>
              </a:ext>
            </a:extLst>
          </p:cNvPr>
          <p:cNvSpPr txBox="1"/>
          <p:nvPr/>
        </p:nvSpPr>
        <p:spPr>
          <a:xfrm>
            <a:off x="3734453" y="5733784"/>
            <a:ext cx="2793346" cy="877163"/>
          </a:xfrm>
          <a:prstGeom prst="rect">
            <a:avLst/>
          </a:prstGeom>
          <a:noFill/>
        </p:spPr>
        <p:txBody>
          <a:bodyPr wrap="square">
            <a:spAutoFit/>
          </a:bodyPr>
          <a:lstStyle/>
          <a:p>
            <a:pPr algn="ctr"/>
            <a:r>
              <a:rPr lang="it-IT" sz="1300" b="1" dirty="0">
                <a:solidFill>
                  <a:srgbClr val="E6326E"/>
                </a:solidFill>
              </a:rPr>
              <a:t>Rivedere X-</a:t>
            </a:r>
            <a:r>
              <a:rPr lang="it-IT" sz="1300" b="1" dirty="0" err="1">
                <a:solidFill>
                  <a:srgbClr val="E6326E"/>
                </a:solidFill>
              </a:rPr>
              <a:t>Factor</a:t>
            </a:r>
            <a:r>
              <a:rPr lang="it-IT" sz="1300" b="1" dirty="0">
                <a:solidFill>
                  <a:srgbClr val="E6326E"/>
                </a:solidFill>
              </a:rPr>
              <a:t> stabilendo livelli di efficienza in progressiva riduzione nel periodo regolatorio</a:t>
            </a:r>
          </a:p>
          <a:p>
            <a:pPr algn="ctr"/>
            <a:r>
              <a:rPr lang="it-IT" sz="1200" dirty="0">
                <a:solidFill>
                  <a:schemeClr val="tx1">
                    <a:lumMod val="75000"/>
                    <a:lumOff val="25000"/>
                  </a:schemeClr>
                </a:solidFill>
              </a:rPr>
              <a:t>(dettaglio proposte in </a:t>
            </a:r>
            <a:r>
              <a:rPr lang="it-IT" sz="1200" dirty="0" err="1">
                <a:solidFill>
                  <a:schemeClr val="tx1">
                    <a:lumMod val="75000"/>
                    <a:lumOff val="25000"/>
                  </a:schemeClr>
                </a:solidFill>
              </a:rPr>
              <a:t>Annex</a:t>
            </a:r>
            <a:r>
              <a:rPr lang="it-IT" sz="1200" dirty="0">
                <a:solidFill>
                  <a:schemeClr val="tx1">
                    <a:lumMod val="75000"/>
                    <a:lumOff val="25000"/>
                  </a:schemeClr>
                </a:solidFill>
              </a:rPr>
              <a:t> II)</a:t>
            </a:r>
          </a:p>
        </p:txBody>
      </p:sp>
      <p:sp>
        <p:nvSpPr>
          <p:cNvPr id="55" name="Freccia a destra 54">
            <a:extLst>
              <a:ext uri="{FF2B5EF4-FFF2-40B4-BE49-F238E27FC236}">
                <a16:creationId xmlns="" xmlns:a16="http://schemas.microsoft.com/office/drawing/2014/main" id="{B65A804D-FF81-44CA-B6E5-670E3087B9EF}"/>
              </a:ext>
            </a:extLst>
          </p:cNvPr>
          <p:cNvSpPr/>
          <p:nvPr/>
        </p:nvSpPr>
        <p:spPr>
          <a:xfrm rot="5400000">
            <a:off x="8325132" y="5142493"/>
            <a:ext cx="286469" cy="377363"/>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56" name="CasellaDiTesto 55">
            <a:extLst>
              <a:ext uri="{FF2B5EF4-FFF2-40B4-BE49-F238E27FC236}">
                <a16:creationId xmlns="" xmlns:a16="http://schemas.microsoft.com/office/drawing/2014/main" id="{2373F8DE-A49E-4108-AA49-BA2BDA7A64B6}"/>
              </a:ext>
            </a:extLst>
          </p:cNvPr>
          <p:cNvSpPr txBox="1"/>
          <p:nvPr/>
        </p:nvSpPr>
        <p:spPr>
          <a:xfrm>
            <a:off x="7071693" y="5506251"/>
            <a:ext cx="2793346" cy="892552"/>
          </a:xfrm>
          <a:prstGeom prst="rect">
            <a:avLst/>
          </a:prstGeom>
          <a:noFill/>
        </p:spPr>
        <p:txBody>
          <a:bodyPr wrap="square">
            <a:spAutoFit/>
          </a:bodyPr>
          <a:lstStyle/>
          <a:p>
            <a:pPr algn="ctr"/>
            <a:r>
              <a:rPr lang="it-IT" sz="1300" b="1" dirty="0">
                <a:solidFill>
                  <a:srgbClr val="E6326E"/>
                </a:solidFill>
              </a:rPr>
              <a:t>Introdurre un meccanismo più incentivante dell’attuale per stimolare l’impiego dei contributi pubblici provenienti dal PNRR</a:t>
            </a:r>
          </a:p>
        </p:txBody>
      </p:sp>
      <p:pic>
        <p:nvPicPr>
          <p:cNvPr id="51" name="Elemento grafico 50">
            <a:extLst>
              <a:ext uri="{FF2B5EF4-FFF2-40B4-BE49-F238E27FC236}">
                <a16:creationId xmlns="" xmlns:a16="http://schemas.microsoft.com/office/drawing/2014/main" id="{FFA4DC9D-082A-4259-A63B-40D3EED563F8}"/>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 xmlns:asvg="http://schemas.microsoft.com/office/drawing/2016/SVG/main" r:embed="rId13"/>
              </a:ext>
            </a:extLst>
          </a:blip>
          <a:stretch>
            <a:fillRect/>
          </a:stretch>
        </p:blipFill>
        <p:spPr>
          <a:xfrm>
            <a:off x="213679" y="2979133"/>
            <a:ext cx="652253" cy="223738"/>
          </a:xfrm>
          <a:prstGeom prst="rect">
            <a:avLst/>
          </a:prstGeom>
        </p:spPr>
      </p:pic>
    </p:spTree>
    <p:extLst>
      <p:ext uri="{BB962C8B-B14F-4D97-AF65-F5344CB8AC3E}">
        <p14:creationId xmlns:p14="http://schemas.microsoft.com/office/powerpoint/2010/main" val="1621992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 xmlns:a16="http://schemas.microsoft.com/office/drawing/2014/main" id="{18E8937E-A487-4E60-BB9B-C230376579C4}"/>
              </a:ext>
            </a:extLst>
          </p:cNvPr>
          <p:cNvSpPr>
            <a:spLocks noGrp="1"/>
          </p:cNvSpPr>
          <p:nvPr>
            <p:ph type="title"/>
          </p:nvPr>
        </p:nvSpPr>
        <p:spPr/>
        <p:txBody>
          <a:bodyPr/>
          <a:lstStyle/>
          <a:p>
            <a:r>
              <a:rPr lang="it-IT" dirty="0"/>
              <a:t>Reti di distribuzione</a:t>
            </a:r>
          </a:p>
        </p:txBody>
      </p:sp>
      <p:sp>
        <p:nvSpPr>
          <p:cNvPr id="4" name="Segnaposto contenuto 3">
            <a:extLst>
              <a:ext uri="{FF2B5EF4-FFF2-40B4-BE49-F238E27FC236}">
                <a16:creationId xmlns="" xmlns:a16="http://schemas.microsoft.com/office/drawing/2014/main" id="{1F863127-8F67-43B7-AF5F-88DBF08C40D9}"/>
              </a:ext>
            </a:extLst>
          </p:cNvPr>
          <p:cNvSpPr>
            <a:spLocks noGrp="1"/>
          </p:cNvSpPr>
          <p:nvPr>
            <p:ph idx="15"/>
          </p:nvPr>
        </p:nvSpPr>
        <p:spPr>
          <a:xfrm>
            <a:off x="421548" y="912709"/>
            <a:ext cx="11089875" cy="335092"/>
          </a:xfrm>
        </p:spPr>
        <p:txBody>
          <a:bodyPr/>
          <a:lstStyle/>
          <a:p>
            <a:r>
              <a:rPr lang="it-IT" dirty="0"/>
              <a:t>Livello del WACC e sviluppi infrastrutturali necessari per i gas rinnovabili</a:t>
            </a:r>
          </a:p>
        </p:txBody>
      </p:sp>
      <p:grpSp>
        <p:nvGrpSpPr>
          <p:cNvPr id="33" name="Gruppo 32">
            <a:extLst>
              <a:ext uri="{FF2B5EF4-FFF2-40B4-BE49-F238E27FC236}">
                <a16:creationId xmlns="" xmlns:a16="http://schemas.microsoft.com/office/drawing/2014/main" id="{70A41C60-0FFE-4732-BB56-BD44A68593FD}"/>
              </a:ext>
            </a:extLst>
          </p:cNvPr>
          <p:cNvGrpSpPr/>
          <p:nvPr/>
        </p:nvGrpSpPr>
        <p:grpSpPr>
          <a:xfrm>
            <a:off x="10125072" y="1267310"/>
            <a:ext cx="1249523" cy="558060"/>
            <a:chOff x="5732181" y="1336847"/>
            <a:chExt cx="1249523" cy="558060"/>
          </a:xfrm>
        </p:grpSpPr>
        <p:grpSp>
          <p:nvGrpSpPr>
            <p:cNvPr id="5" name="Gruppo 4">
              <a:extLst>
                <a:ext uri="{FF2B5EF4-FFF2-40B4-BE49-F238E27FC236}">
                  <a16:creationId xmlns="" xmlns:a16="http://schemas.microsoft.com/office/drawing/2014/main" id="{8D302226-724A-4957-938E-E4E63BC3C0B2}"/>
                </a:ext>
              </a:extLst>
            </p:cNvPr>
            <p:cNvGrpSpPr/>
            <p:nvPr/>
          </p:nvGrpSpPr>
          <p:grpSpPr>
            <a:xfrm>
              <a:off x="6423016" y="1336847"/>
              <a:ext cx="558688" cy="558060"/>
              <a:chOff x="846677" y="831428"/>
              <a:chExt cx="558688" cy="558060"/>
            </a:xfrm>
          </p:grpSpPr>
          <p:sp>
            <p:nvSpPr>
              <p:cNvPr id="6" name="Ovale 5">
                <a:extLst>
                  <a:ext uri="{FF2B5EF4-FFF2-40B4-BE49-F238E27FC236}">
                    <a16:creationId xmlns="" xmlns:a16="http://schemas.microsoft.com/office/drawing/2014/main" id="{2B55F0A6-76E8-4667-8F73-23C8D28245F6}"/>
                  </a:ext>
                </a:extLst>
              </p:cNvPr>
              <p:cNvSpPr>
                <a:spLocks noChangeAspect="1"/>
              </p:cNvSpPr>
              <p:nvPr/>
            </p:nvSpPr>
            <p:spPr>
              <a:xfrm>
                <a:off x="846677" y="831428"/>
                <a:ext cx="558688" cy="558060"/>
              </a:xfrm>
              <a:prstGeom prst="ellipse">
                <a:avLst/>
              </a:prstGeom>
              <a:solidFill>
                <a:srgbClr val="FE6702"/>
              </a:solidFill>
              <a:ln>
                <a:solidFill>
                  <a:srgbClr val="FE67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Immagine 6">
                <a:extLst>
                  <a:ext uri="{FF2B5EF4-FFF2-40B4-BE49-F238E27FC236}">
                    <a16:creationId xmlns="" xmlns:a16="http://schemas.microsoft.com/office/drawing/2014/main" id="{A9337558-4ECF-4FA7-BFA6-F3BEA8F987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8166" y="919288"/>
                <a:ext cx="164565" cy="375487"/>
              </a:xfrm>
              <a:prstGeom prst="rect">
                <a:avLst/>
              </a:prstGeom>
            </p:spPr>
          </p:pic>
          <p:pic>
            <p:nvPicPr>
              <p:cNvPr id="8" name="Immagine 7">
                <a:extLst>
                  <a:ext uri="{FF2B5EF4-FFF2-40B4-BE49-F238E27FC236}">
                    <a16:creationId xmlns="" xmlns:a16="http://schemas.microsoft.com/office/drawing/2014/main" id="{228A95CC-1B02-4CD1-ACBE-CEB4D2D37C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0163" y="974831"/>
                <a:ext cx="225406" cy="274214"/>
              </a:xfrm>
              <a:prstGeom prst="rect">
                <a:avLst/>
              </a:prstGeom>
            </p:spPr>
          </p:pic>
        </p:grpSp>
        <p:grpSp>
          <p:nvGrpSpPr>
            <p:cNvPr id="21" name="Gruppo 20">
              <a:extLst>
                <a:ext uri="{FF2B5EF4-FFF2-40B4-BE49-F238E27FC236}">
                  <a16:creationId xmlns="" xmlns:a16="http://schemas.microsoft.com/office/drawing/2014/main" id="{D0E4F71F-D04E-44FF-8FE4-C28DBEF91EBE}"/>
                </a:ext>
              </a:extLst>
            </p:cNvPr>
            <p:cNvGrpSpPr/>
            <p:nvPr/>
          </p:nvGrpSpPr>
          <p:grpSpPr>
            <a:xfrm>
              <a:off x="5732181" y="1336847"/>
              <a:ext cx="558688" cy="558060"/>
              <a:chOff x="10936420" y="1284670"/>
              <a:chExt cx="558688" cy="558060"/>
            </a:xfrm>
          </p:grpSpPr>
          <p:sp>
            <p:nvSpPr>
              <p:cNvPr id="9" name="Ovale 8">
                <a:extLst>
                  <a:ext uri="{FF2B5EF4-FFF2-40B4-BE49-F238E27FC236}">
                    <a16:creationId xmlns="" xmlns:a16="http://schemas.microsoft.com/office/drawing/2014/main" id="{489928E7-B7D5-4800-85E7-C2FE6C81A4BE}"/>
                  </a:ext>
                </a:extLst>
              </p:cNvPr>
              <p:cNvSpPr>
                <a:spLocks noChangeAspect="1"/>
              </p:cNvSpPr>
              <p:nvPr/>
            </p:nvSpPr>
            <p:spPr>
              <a:xfrm>
                <a:off x="10936420" y="1284670"/>
                <a:ext cx="558688" cy="558060"/>
              </a:xfrm>
              <a:prstGeom prst="ellipse">
                <a:avLst/>
              </a:prstGeom>
              <a:solidFill>
                <a:srgbClr val="FE6702"/>
              </a:solidFill>
              <a:ln>
                <a:solidFill>
                  <a:srgbClr val="FE67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 name="Immagine 9">
                <a:extLst>
                  <a:ext uri="{FF2B5EF4-FFF2-40B4-BE49-F238E27FC236}">
                    <a16:creationId xmlns="" xmlns:a16="http://schemas.microsoft.com/office/drawing/2014/main" id="{F32E226A-C81D-4F15-BD07-4BC5FFB397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6534" y="1392091"/>
                <a:ext cx="364872" cy="343218"/>
              </a:xfrm>
              <a:prstGeom prst="rect">
                <a:avLst/>
              </a:prstGeom>
            </p:spPr>
          </p:pic>
        </p:grpSp>
      </p:grpSp>
      <p:grpSp>
        <p:nvGrpSpPr>
          <p:cNvPr id="35" name="Gruppo 34">
            <a:extLst>
              <a:ext uri="{FF2B5EF4-FFF2-40B4-BE49-F238E27FC236}">
                <a16:creationId xmlns="" xmlns:a16="http://schemas.microsoft.com/office/drawing/2014/main" id="{0CBCC5BF-F8C8-4BEC-A27C-213EDA80BD5F}"/>
              </a:ext>
            </a:extLst>
          </p:cNvPr>
          <p:cNvGrpSpPr/>
          <p:nvPr/>
        </p:nvGrpSpPr>
        <p:grpSpPr>
          <a:xfrm>
            <a:off x="10148278" y="2932850"/>
            <a:ext cx="1240459" cy="558060"/>
            <a:chOff x="5755387" y="2982098"/>
            <a:chExt cx="1240459" cy="558060"/>
          </a:xfrm>
          <a:solidFill>
            <a:schemeClr val="bg1">
              <a:lumMod val="85000"/>
            </a:schemeClr>
          </a:solidFill>
        </p:grpSpPr>
        <p:grpSp>
          <p:nvGrpSpPr>
            <p:cNvPr id="23" name="Gruppo 22">
              <a:extLst>
                <a:ext uri="{FF2B5EF4-FFF2-40B4-BE49-F238E27FC236}">
                  <a16:creationId xmlns="" xmlns:a16="http://schemas.microsoft.com/office/drawing/2014/main" id="{05836C62-2F36-4C7E-B75A-A8EA34E34B38}"/>
                </a:ext>
              </a:extLst>
            </p:cNvPr>
            <p:cNvGrpSpPr/>
            <p:nvPr/>
          </p:nvGrpSpPr>
          <p:grpSpPr>
            <a:xfrm>
              <a:off x="6437158" y="2982098"/>
              <a:ext cx="558688" cy="558060"/>
              <a:chOff x="10949710" y="3538369"/>
              <a:chExt cx="558688" cy="558060"/>
            </a:xfrm>
            <a:grpFill/>
          </p:grpSpPr>
          <p:sp>
            <p:nvSpPr>
              <p:cNvPr id="12" name="Ovale 11">
                <a:extLst>
                  <a:ext uri="{FF2B5EF4-FFF2-40B4-BE49-F238E27FC236}">
                    <a16:creationId xmlns="" xmlns:a16="http://schemas.microsoft.com/office/drawing/2014/main" id="{2381BBE6-25B4-4A18-9A91-E67CC961DE9E}"/>
                  </a:ext>
                </a:extLst>
              </p:cNvPr>
              <p:cNvSpPr>
                <a:spLocks noChangeAspect="1"/>
              </p:cNvSpPr>
              <p:nvPr/>
            </p:nvSpPr>
            <p:spPr>
              <a:xfrm>
                <a:off x="10949710" y="3538369"/>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3" name="Immagine 12" descr="Immagine che contiene ascia&#10;&#10;Descrizione generata automaticamente">
                <a:extLst>
                  <a:ext uri="{FF2B5EF4-FFF2-40B4-BE49-F238E27FC236}">
                    <a16:creationId xmlns="" xmlns:a16="http://schemas.microsoft.com/office/drawing/2014/main" id="{45B84224-CB87-45C7-8FD5-A367E1A2614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18138" y="3623298"/>
                <a:ext cx="234246" cy="377639"/>
              </a:xfrm>
              <a:prstGeom prst="rect">
                <a:avLst/>
              </a:prstGeom>
              <a:grpFill/>
              <a:ln>
                <a:noFill/>
              </a:ln>
            </p:spPr>
          </p:pic>
        </p:grpSp>
        <p:grpSp>
          <p:nvGrpSpPr>
            <p:cNvPr id="22" name="Gruppo 21">
              <a:extLst>
                <a:ext uri="{FF2B5EF4-FFF2-40B4-BE49-F238E27FC236}">
                  <a16:creationId xmlns="" xmlns:a16="http://schemas.microsoft.com/office/drawing/2014/main" id="{DE3C3234-191B-4516-956A-C3C503797A2C}"/>
                </a:ext>
              </a:extLst>
            </p:cNvPr>
            <p:cNvGrpSpPr/>
            <p:nvPr/>
          </p:nvGrpSpPr>
          <p:grpSpPr>
            <a:xfrm>
              <a:off x="5755387" y="2982098"/>
              <a:ext cx="558688" cy="558060"/>
              <a:chOff x="10949710" y="2804269"/>
              <a:chExt cx="558688" cy="558060"/>
            </a:xfrm>
            <a:grpFill/>
          </p:grpSpPr>
          <p:sp>
            <p:nvSpPr>
              <p:cNvPr id="11" name="Ovale 10">
                <a:extLst>
                  <a:ext uri="{FF2B5EF4-FFF2-40B4-BE49-F238E27FC236}">
                    <a16:creationId xmlns="" xmlns:a16="http://schemas.microsoft.com/office/drawing/2014/main" id="{13EE86C5-60FD-4006-A551-92E67B6C5CBB}"/>
                  </a:ext>
                </a:extLst>
              </p:cNvPr>
              <p:cNvSpPr>
                <a:spLocks noChangeAspect="1"/>
              </p:cNvSpPr>
              <p:nvPr/>
            </p:nvSpPr>
            <p:spPr>
              <a:xfrm>
                <a:off x="10949710" y="2804269"/>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4" name="Immagine 13">
                <a:extLst>
                  <a:ext uri="{FF2B5EF4-FFF2-40B4-BE49-F238E27FC236}">
                    <a16:creationId xmlns="" xmlns:a16="http://schemas.microsoft.com/office/drawing/2014/main" id="{C88BF7D1-1BF2-4C36-A415-317E244C932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22183" y="2895667"/>
                <a:ext cx="223546" cy="363790"/>
              </a:xfrm>
              <a:prstGeom prst="rect">
                <a:avLst/>
              </a:prstGeom>
              <a:grpFill/>
              <a:ln>
                <a:noFill/>
              </a:ln>
            </p:spPr>
          </p:pic>
        </p:grpSp>
      </p:grpSp>
      <p:grpSp>
        <p:nvGrpSpPr>
          <p:cNvPr id="34" name="Gruppo 33">
            <a:extLst>
              <a:ext uri="{FF2B5EF4-FFF2-40B4-BE49-F238E27FC236}">
                <a16:creationId xmlns="" xmlns:a16="http://schemas.microsoft.com/office/drawing/2014/main" id="{838BE054-433C-436B-803A-69948A0B7A90}"/>
              </a:ext>
            </a:extLst>
          </p:cNvPr>
          <p:cNvGrpSpPr/>
          <p:nvPr/>
        </p:nvGrpSpPr>
        <p:grpSpPr>
          <a:xfrm>
            <a:off x="10125072" y="2100080"/>
            <a:ext cx="1249523" cy="558060"/>
            <a:chOff x="5732181" y="2138407"/>
            <a:chExt cx="1249523" cy="558060"/>
          </a:xfrm>
          <a:solidFill>
            <a:schemeClr val="bg1">
              <a:lumMod val="85000"/>
            </a:schemeClr>
          </a:solidFill>
        </p:grpSpPr>
        <p:grpSp>
          <p:nvGrpSpPr>
            <p:cNvPr id="15" name="Gruppo 14">
              <a:extLst>
                <a:ext uri="{FF2B5EF4-FFF2-40B4-BE49-F238E27FC236}">
                  <a16:creationId xmlns="" xmlns:a16="http://schemas.microsoft.com/office/drawing/2014/main" id="{50688743-4B1F-4199-BCD7-F4110F01DE15}"/>
                </a:ext>
              </a:extLst>
            </p:cNvPr>
            <p:cNvGrpSpPr>
              <a:grpSpLocks noChangeAspect="1"/>
            </p:cNvGrpSpPr>
            <p:nvPr/>
          </p:nvGrpSpPr>
          <p:grpSpPr>
            <a:xfrm>
              <a:off x="5732181" y="2138407"/>
              <a:ext cx="558688" cy="558060"/>
              <a:chOff x="8198777" y="2075380"/>
              <a:chExt cx="1080000" cy="1078786"/>
            </a:xfrm>
            <a:grpFill/>
          </p:grpSpPr>
          <p:sp>
            <p:nvSpPr>
              <p:cNvPr id="16" name="Ovale 15">
                <a:extLst>
                  <a:ext uri="{FF2B5EF4-FFF2-40B4-BE49-F238E27FC236}">
                    <a16:creationId xmlns="" xmlns:a16="http://schemas.microsoft.com/office/drawing/2014/main" id="{39254608-CC70-4BC6-B559-7E4218F9C826}"/>
                  </a:ext>
                </a:extLst>
              </p:cNvPr>
              <p:cNvSpPr>
                <a:spLocks noChangeAspect="1"/>
              </p:cNvSpPr>
              <p:nvPr/>
            </p:nvSpPr>
            <p:spPr>
              <a:xfrm>
                <a:off x="8198777" y="2075380"/>
                <a:ext cx="1080000" cy="10787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7" name="Immagine 16">
                <a:extLst>
                  <a:ext uri="{FF2B5EF4-FFF2-40B4-BE49-F238E27FC236}">
                    <a16:creationId xmlns="" xmlns:a16="http://schemas.microsoft.com/office/drawing/2014/main" id="{D13BECBA-FDAE-480B-A5FF-76D110AA1D0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40964" y="2327928"/>
                <a:ext cx="595626" cy="573691"/>
              </a:xfrm>
              <a:prstGeom prst="rect">
                <a:avLst/>
              </a:prstGeom>
              <a:grpFill/>
              <a:ln>
                <a:noFill/>
              </a:ln>
            </p:spPr>
          </p:pic>
        </p:grpSp>
        <p:grpSp>
          <p:nvGrpSpPr>
            <p:cNvPr id="18" name="Gruppo 17">
              <a:extLst>
                <a:ext uri="{FF2B5EF4-FFF2-40B4-BE49-F238E27FC236}">
                  <a16:creationId xmlns="" xmlns:a16="http://schemas.microsoft.com/office/drawing/2014/main" id="{50470DDC-5ABA-47D5-AD58-F049A05D3EB6}"/>
                </a:ext>
              </a:extLst>
            </p:cNvPr>
            <p:cNvGrpSpPr>
              <a:grpSpLocks noChangeAspect="1"/>
            </p:cNvGrpSpPr>
            <p:nvPr/>
          </p:nvGrpSpPr>
          <p:grpSpPr>
            <a:xfrm>
              <a:off x="6423016" y="2138407"/>
              <a:ext cx="558688" cy="558060"/>
              <a:chOff x="8198777" y="3269418"/>
              <a:chExt cx="1080000" cy="1078786"/>
            </a:xfrm>
            <a:grpFill/>
          </p:grpSpPr>
          <p:sp>
            <p:nvSpPr>
              <p:cNvPr id="19" name="Ovale 18">
                <a:extLst>
                  <a:ext uri="{FF2B5EF4-FFF2-40B4-BE49-F238E27FC236}">
                    <a16:creationId xmlns="" xmlns:a16="http://schemas.microsoft.com/office/drawing/2014/main" id="{0EC8BDEF-F8D6-4ACB-8BBC-7B5AF12A1323}"/>
                  </a:ext>
                </a:extLst>
              </p:cNvPr>
              <p:cNvSpPr>
                <a:spLocks noChangeAspect="1"/>
              </p:cNvSpPr>
              <p:nvPr/>
            </p:nvSpPr>
            <p:spPr>
              <a:xfrm>
                <a:off x="8198777" y="3269418"/>
                <a:ext cx="1080000" cy="10787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extLst>
                  <a:ext uri="{FF2B5EF4-FFF2-40B4-BE49-F238E27FC236}">
                    <a16:creationId xmlns="" xmlns:a16="http://schemas.microsoft.com/office/drawing/2014/main" id="{2CD9FBD5-35B9-4536-AA7E-15E6F3BB8F5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75448" y="3500428"/>
                <a:ext cx="726658" cy="616767"/>
              </a:xfrm>
              <a:prstGeom prst="rect">
                <a:avLst/>
              </a:prstGeom>
              <a:grpFill/>
              <a:ln>
                <a:noFill/>
              </a:ln>
            </p:spPr>
          </p:pic>
        </p:grpSp>
      </p:grpSp>
      <p:grpSp>
        <p:nvGrpSpPr>
          <p:cNvPr id="26" name="Gruppo 25">
            <a:extLst>
              <a:ext uri="{FF2B5EF4-FFF2-40B4-BE49-F238E27FC236}">
                <a16:creationId xmlns="" xmlns:a16="http://schemas.microsoft.com/office/drawing/2014/main" id="{553D654C-4357-4312-8DBF-2A305D1E6CAC}"/>
              </a:ext>
            </a:extLst>
          </p:cNvPr>
          <p:cNvGrpSpPr/>
          <p:nvPr/>
        </p:nvGrpSpPr>
        <p:grpSpPr>
          <a:xfrm>
            <a:off x="10488891" y="3765620"/>
            <a:ext cx="558688" cy="558060"/>
            <a:chOff x="194945" y="3649491"/>
            <a:chExt cx="558688" cy="558060"/>
          </a:xfrm>
          <a:solidFill>
            <a:schemeClr val="bg1">
              <a:lumMod val="85000"/>
            </a:schemeClr>
          </a:solidFill>
        </p:grpSpPr>
        <p:sp>
          <p:nvSpPr>
            <p:cNvPr id="24" name="Ovale 23">
              <a:extLst>
                <a:ext uri="{FF2B5EF4-FFF2-40B4-BE49-F238E27FC236}">
                  <a16:creationId xmlns="" xmlns:a16="http://schemas.microsoft.com/office/drawing/2014/main" id="{D22C7A76-3437-4300-BE19-DD8B23374CFD}"/>
                </a:ext>
              </a:extLst>
            </p:cNvPr>
            <p:cNvSpPr>
              <a:spLocks noChangeAspect="1"/>
            </p:cNvSpPr>
            <p:nvPr/>
          </p:nvSpPr>
          <p:spPr>
            <a:xfrm>
              <a:off x="194945" y="3649491"/>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5" name="Immagine 24" descr="Immagine che contiene testo, clipart, grafica vettoriale&#10;&#10;Descrizione generata automaticamente">
              <a:extLst>
                <a:ext uri="{FF2B5EF4-FFF2-40B4-BE49-F238E27FC236}">
                  <a16:creationId xmlns="" xmlns:a16="http://schemas.microsoft.com/office/drawing/2014/main" id="{D08FE03D-DDD0-4D11-A3E8-3BC9AF3AACE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7247" y="3759816"/>
              <a:ext cx="323816" cy="339635"/>
            </a:xfrm>
            <a:prstGeom prst="rect">
              <a:avLst/>
            </a:prstGeom>
            <a:grpFill/>
            <a:ln>
              <a:noFill/>
            </a:ln>
          </p:spPr>
        </p:pic>
      </p:grpSp>
      <p:grpSp>
        <p:nvGrpSpPr>
          <p:cNvPr id="29" name="Gruppo 28">
            <a:extLst>
              <a:ext uri="{FF2B5EF4-FFF2-40B4-BE49-F238E27FC236}">
                <a16:creationId xmlns="" xmlns:a16="http://schemas.microsoft.com/office/drawing/2014/main" id="{8D67EB07-669B-45D2-B4C1-75A8C013C397}"/>
              </a:ext>
            </a:extLst>
          </p:cNvPr>
          <p:cNvGrpSpPr/>
          <p:nvPr/>
        </p:nvGrpSpPr>
        <p:grpSpPr>
          <a:xfrm>
            <a:off x="10488891" y="4598390"/>
            <a:ext cx="558688" cy="558060"/>
            <a:chOff x="194945" y="4864036"/>
            <a:chExt cx="558688" cy="558060"/>
          </a:xfrm>
          <a:solidFill>
            <a:schemeClr val="bg1">
              <a:lumMod val="85000"/>
            </a:schemeClr>
          </a:solidFill>
        </p:grpSpPr>
        <p:sp>
          <p:nvSpPr>
            <p:cNvPr id="27" name="Ovale 26">
              <a:extLst>
                <a:ext uri="{FF2B5EF4-FFF2-40B4-BE49-F238E27FC236}">
                  <a16:creationId xmlns="" xmlns:a16="http://schemas.microsoft.com/office/drawing/2014/main" id="{477F21D3-E235-4F04-A51C-ECCF479FC217}"/>
                </a:ext>
              </a:extLst>
            </p:cNvPr>
            <p:cNvSpPr>
              <a:spLocks noChangeAspect="1"/>
            </p:cNvSpPr>
            <p:nvPr/>
          </p:nvSpPr>
          <p:spPr>
            <a:xfrm>
              <a:off x="194945" y="4864036"/>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8" name="Immagine 27">
              <a:extLst>
                <a:ext uri="{FF2B5EF4-FFF2-40B4-BE49-F238E27FC236}">
                  <a16:creationId xmlns="" xmlns:a16="http://schemas.microsoft.com/office/drawing/2014/main" id="{E2DCA41F-2BA0-4AA2-996A-1C20A4C751E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0915" y="4963750"/>
              <a:ext cx="277245" cy="376713"/>
            </a:xfrm>
            <a:prstGeom prst="rect">
              <a:avLst/>
            </a:prstGeom>
            <a:grpFill/>
            <a:ln>
              <a:noFill/>
            </a:ln>
          </p:spPr>
        </p:pic>
      </p:grpSp>
      <p:grpSp>
        <p:nvGrpSpPr>
          <p:cNvPr id="32" name="Gruppo 31">
            <a:extLst>
              <a:ext uri="{FF2B5EF4-FFF2-40B4-BE49-F238E27FC236}">
                <a16:creationId xmlns="" xmlns:a16="http://schemas.microsoft.com/office/drawing/2014/main" id="{437AC8CD-815C-4C48-9613-82C5EB29CDF3}"/>
              </a:ext>
            </a:extLst>
          </p:cNvPr>
          <p:cNvGrpSpPr/>
          <p:nvPr/>
        </p:nvGrpSpPr>
        <p:grpSpPr>
          <a:xfrm>
            <a:off x="10488891" y="5431159"/>
            <a:ext cx="558688" cy="558060"/>
            <a:chOff x="5998088" y="4836152"/>
            <a:chExt cx="558688" cy="558060"/>
          </a:xfrm>
          <a:solidFill>
            <a:schemeClr val="bg1">
              <a:lumMod val="85000"/>
            </a:schemeClr>
          </a:solidFill>
        </p:grpSpPr>
        <p:sp>
          <p:nvSpPr>
            <p:cNvPr id="30" name="Ovale 29">
              <a:extLst>
                <a:ext uri="{FF2B5EF4-FFF2-40B4-BE49-F238E27FC236}">
                  <a16:creationId xmlns="" xmlns:a16="http://schemas.microsoft.com/office/drawing/2014/main" id="{F215BEA2-0A6A-4FF6-96FC-ACCE80930C8A}"/>
                </a:ext>
              </a:extLst>
            </p:cNvPr>
            <p:cNvSpPr>
              <a:spLocks noChangeAspect="1"/>
            </p:cNvSpPr>
            <p:nvPr/>
          </p:nvSpPr>
          <p:spPr>
            <a:xfrm>
              <a:off x="5998088" y="4836152"/>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1" name="Immagine 30">
              <a:extLst>
                <a:ext uri="{FF2B5EF4-FFF2-40B4-BE49-F238E27FC236}">
                  <a16:creationId xmlns="" xmlns:a16="http://schemas.microsoft.com/office/drawing/2014/main" id="{6A243F69-29CF-4F3A-B79C-0FBEA59B039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145398" y="4927380"/>
              <a:ext cx="288679" cy="431372"/>
            </a:xfrm>
            <a:prstGeom prst="rect">
              <a:avLst/>
            </a:prstGeom>
            <a:grpFill/>
            <a:ln>
              <a:noFill/>
            </a:ln>
          </p:spPr>
        </p:pic>
      </p:grpSp>
      <p:sp>
        <p:nvSpPr>
          <p:cNvPr id="36" name="Inhaltsplatzhalter 39">
            <a:extLst>
              <a:ext uri="{FF2B5EF4-FFF2-40B4-BE49-F238E27FC236}">
                <a16:creationId xmlns="" xmlns:a16="http://schemas.microsoft.com/office/drawing/2014/main" id="{84975E69-A2A6-48D9-B253-50792FF0CB31}"/>
              </a:ext>
            </a:extLst>
          </p:cNvPr>
          <p:cNvSpPr txBox="1">
            <a:spLocks/>
          </p:cNvSpPr>
          <p:nvPr/>
        </p:nvSpPr>
        <p:spPr>
          <a:xfrm>
            <a:off x="211129" y="1428160"/>
            <a:ext cx="9781795" cy="2071336"/>
          </a:xfrm>
          <a:prstGeom prst="rect">
            <a:avLst/>
          </a:prstGeom>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285750" indent="-285750" algn="just">
              <a:buFont typeface="Arial" panose="020B0604020202020204" pitchFamily="34" charset="0"/>
              <a:buChar char="•"/>
            </a:pPr>
            <a:r>
              <a:rPr lang="it-IT" sz="1350" b="1" dirty="0"/>
              <a:t>E’ in discussione la revisione dei criteri di determinazione del WACC per il prossimo periodo regolatorio</a:t>
            </a:r>
            <a:r>
              <a:rPr lang="it-IT" sz="1350" dirty="0"/>
              <a:t>: tale aggiornamento si colloca in un contesto macro economico di estrema volatilità e rischiosità per gli operatori di rete. Ridurre eccessivamente il WACC avrà impatti negativi significativi sulle risorse a disposizione con il rischio di rallentare gli investimenti per lo sviluppo e il rafforzamento delle infrastrutture necessarie per raggiungere gli obiettivi di decarbonizzazione al 2030</a:t>
            </a:r>
          </a:p>
          <a:p>
            <a:pPr marL="285750" indent="-285750" algn="just">
              <a:buFont typeface="Arial" panose="020B0604020202020204" pitchFamily="34" charset="0"/>
              <a:buChar char="•"/>
            </a:pPr>
            <a:r>
              <a:rPr lang="it-IT" sz="1350" dirty="0"/>
              <a:t>L’Autorità </a:t>
            </a:r>
            <a:r>
              <a:rPr lang="it-IT" sz="1350" dirty="0" smtClean="0"/>
              <a:t>propone criteri </a:t>
            </a:r>
            <a:r>
              <a:rPr lang="it-IT" sz="1350" dirty="0"/>
              <a:t>per la valorizzazione economica delle reti gas esistenti </a:t>
            </a:r>
            <a:r>
              <a:rPr lang="it-IT" sz="1350" b="1" dirty="0"/>
              <a:t>tenendo conto anche della distinzione tra nuovi investimenti e </a:t>
            </a:r>
            <a:r>
              <a:rPr lang="it-IT" sz="1350" b="1" dirty="0" smtClean="0"/>
              <a:t>manutenzioni</a:t>
            </a:r>
            <a:r>
              <a:rPr lang="it-IT" sz="1350" dirty="0" smtClean="0"/>
              <a:t>, </a:t>
            </a:r>
            <a:r>
              <a:rPr lang="it-IT" sz="1350" dirty="0"/>
              <a:t>nell’ottica di favorire la decarbonizzazione della distribuzione del </a:t>
            </a:r>
            <a:r>
              <a:rPr lang="it-IT" sz="1350" dirty="0" smtClean="0"/>
              <a:t>gas, </a:t>
            </a:r>
            <a:r>
              <a:rPr lang="it-IT" sz="1350" dirty="0"/>
              <a:t>distinzione, questa, che</a:t>
            </a:r>
            <a:r>
              <a:rPr lang="it-IT" sz="1350" b="1" dirty="0"/>
              <a:t> </a:t>
            </a:r>
            <a:r>
              <a:rPr lang="it-IT" sz="1350" b="1" dirty="0" smtClean="0"/>
              <a:t>non </a:t>
            </a:r>
            <a:r>
              <a:rPr lang="it-IT" sz="1350" b="1" dirty="0"/>
              <a:t>trova corrispondenza nell’attuale quadro </a:t>
            </a:r>
            <a:r>
              <a:rPr lang="it-IT" sz="1350" b="1" dirty="0" err="1" smtClean="0"/>
              <a:t>regolatorio</a:t>
            </a:r>
            <a:r>
              <a:rPr lang="it-IT" sz="1350" b="1" dirty="0" smtClean="0"/>
              <a:t> ed anzi potrebbe penalizzare i DSO che già sono vincolati in impegni assunti ai sensi delle gare gas.</a:t>
            </a:r>
            <a:endParaRPr lang="it-IT" sz="1350" dirty="0"/>
          </a:p>
        </p:txBody>
      </p:sp>
      <p:sp>
        <p:nvSpPr>
          <p:cNvPr id="37" name="Rettangolo 36">
            <a:extLst>
              <a:ext uri="{FF2B5EF4-FFF2-40B4-BE49-F238E27FC236}">
                <a16:creationId xmlns="" xmlns:a16="http://schemas.microsoft.com/office/drawing/2014/main" id="{3F50049F-9B56-491B-92AE-103B3057C389}"/>
              </a:ext>
            </a:extLst>
          </p:cNvPr>
          <p:cNvSpPr/>
          <p:nvPr/>
        </p:nvSpPr>
        <p:spPr>
          <a:xfrm>
            <a:off x="194271" y="3826177"/>
            <a:ext cx="9828534" cy="2819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cxnSp>
        <p:nvCxnSpPr>
          <p:cNvPr id="39" name="Connettore diritto 38">
            <a:extLst>
              <a:ext uri="{FF2B5EF4-FFF2-40B4-BE49-F238E27FC236}">
                <a16:creationId xmlns="" xmlns:a16="http://schemas.microsoft.com/office/drawing/2014/main" id="{F5841A64-F69A-452E-B906-61C81F578111}"/>
              </a:ext>
            </a:extLst>
          </p:cNvPr>
          <p:cNvCxnSpPr>
            <a:cxnSpLocks/>
          </p:cNvCxnSpPr>
          <p:nvPr/>
        </p:nvCxnSpPr>
        <p:spPr>
          <a:xfrm>
            <a:off x="194271" y="3826179"/>
            <a:ext cx="9828534" cy="0"/>
          </a:xfrm>
          <a:prstGeom prst="line">
            <a:avLst/>
          </a:prstGeom>
          <a:ln w="12700" cap="rnd" cmpd="sng">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sp>
        <p:nvSpPr>
          <p:cNvPr id="53" name="CasellaDiTesto 52">
            <a:extLst>
              <a:ext uri="{FF2B5EF4-FFF2-40B4-BE49-F238E27FC236}">
                <a16:creationId xmlns="" xmlns:a16="http://schemas.microsoft.com/office/drawing/2014/main" id="{A2D2AF0D-7F8E-485C-BBD2-392E40911AD7}"/>
              </a:ext>
            </a:extLst>
          </p:cNvPr>
          <p:cNvSpPr txBox="1"/>
          <p:nvPr/>
        </p:nvSpPr>
        <p:spPr>
          <a:xfrm>
            <a:off x="211130" y="3930258"/>
            <a:ext cx="9781794" cy="738664"/>
          </a:xfrm>
          <a:prstGeom prst="rect">
            <a:avLst/>
          </a:prstGeom>
          <a:noFill/>
        </p:spPr>
        <p:txBody>
          <a:bodyPr wrap="square">
            <a:spAutoFit/>
          </a:bodyPr>
          <a:lstStyle/>
          <a:p>
            <a:pPr algn="just">
              <a:buClr>
                <a:srgbClr val="FE6702"/>
              </a:buClr>
            </a:pPr>
            <a:r>
              <a:rPr lang="it-IT" sz="1350" dirty="0">
                <a:solidFill>
                  <a:schemeClr val="tx1">
                    <a:lumMod val="75000"/>
                    <a:lumOff val="25000"/>
                  </a:schemeClr>
                </a:solidFill>
              </a:rPr>
              <a:t>In aggiunta alle criticità sopra esposte, si sottolinea che una distinzione nella valorizzazione tra nuovi investimenti e manutenzioni </a:t>
            </a:r>
            <a:r>
              <a:rPr lang="it-IT" sz="1350" dirty="0" smtClean="0">
                <a:solidFill>
                  <a:schemeClr val="tx1">
                    <a:lumMod val="75000"/>
                    <a:lumOff val="25000"/>
                  </a:schemeClr>
                </a:solidFill>
              </a:rPr>
              <a:t>può </a:t>
            </a:r>
            <a:r>
              <a:rPr lang="it-IT" sz="1350" b="1" dirty="0">
                <a:solidFill>
                  <a:srgbClr val="009FDA"/>
                </a:solidFill>
              </a:rPr>
              <a:t>rappresentare un’opportunità per gli operatori solo nel caso in cui</a:t>
            </a:r>
            <a:r>
              <a:rPr lang="it-IT" sz="1350" dirty="0">
                <a:solidFill>
                  <a:schemeClr val="tx1">
                    <a:lumMod val="75000"/>
                    <a:lumOff val="25000"/>
                  </a:schemeClr>
                </a:solidFill>
              </a:rPr>
              <a:t>, parallelamente, </a:t>
            </a:r>
            <a:r>
              <a:rPr lang="it-IT" sz="1350" b="1" dirty="0">
                <a:solidFill>
                  <a:srgbClr val="009FDA"/>
                </a:solidFill>
              </a:rPr>
              <a:t>venga adottata una delle seguenti azioni:</a:t>
            </a:r>
          </a:p>
        </p:txBody>
      </p:sp>
      <p:sp>
        <p:nvSpPr>
          <p:cNvPr id="57" name="Freccia a destra 56">
            <a:extLst>
              <a:ext uri="{FF2B5EF4-FFF2-40B4-BE49-F238E27FC236}">
                <a16:creationId xmlns="" xmlns:a16="http://schemas.microsoft.com/office/drawing/2014/main" id="{4944CA35-D30B-48C8-AB83-E167A4F232A2}"/>
              </a:ext>
            </a:extLst>
          </p:cNvPr>
          <p:cNvSpPr/>
          <p:nvPr/>
        </p:nvSpPr>
        <p:spPr>
          <a:xfrm>
            <a:off x="418523" y="4937054"/>
            <a:ext cx="286469" cy="377363"/>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58" name="CasellaDiTesto 57">
            <a:extLst>
              <a:ext uri="{FF2B5EF4-FFF2-40B4-BE49-F238E27FC236}">
                <a16:creationId xmlns="" xmlns:a16="http://schemas.microsoft.com/office/drawing/2014/main" id="{C3CBF486-9687-4AD9-8961-940217D09B89}"/>
              </a:ext>
            </a:extLst>
          </p:cNvPr>
          <p:cNvSpPr txBox="1"/>
          <p:nvPr/>
        </p:nvSpPr>
        <p:spPr>
          <a:xfrm>
            <a:off x="785082" y="4691873"/>
            <a:ext cx="9207842" cy="1169551"/>
          </a:xfrm>
          <a:prstGeom prst="rect">
            <a:avLst/>
          </a:prstGeom>
          <a:noFill/>
        </p:spPr>
        <p:txBody>
          <a:bodyPr wrap="square">
            <a:spAutoFit/>
          </a:bodyPr>
          <a:lstStyle/>
          <a:p>
            <a:pPr algn="just">
              <a:buClr>
                <a:srgbClr val="FE6702"/>
              </a:buClr>
            </a:pPr>
            <a:r>
              <a:rPr lang="it-IT" sz="1350" b="1" dirty="0">
                <a:solidFill>
                  <a:srgbClr val="E6326E"/>
                </a:solidFill>
              </a:rPr>
              <a:t>Definizione di un vettore di ammortamento accelerato </a:t>
            </a:r>
            <a:r>
              <a:rPr lang="it-IT" sz="1350" dirty="0">
                <a:solidFill>
                  <a:srgbClr val="E6326E"/>
                </a:solidFill>
              </a:rPr>
              <a:t>nel caso di investimenti di manutenzione su infrastrutture di rete vetuste, al fine di </a:t>
            </a:r>
            <a:r>
              <a:rPr lang="it-IT" sz="1350" b="1" dirty="0">
                <a:solidFill>
                  <a:srgbClr val="E6326E"/>
                </a:solidFill>
              </a:rPr>
              <a:t>generare maggior liquidità per gli operatori </a:t>
            </a:r>
            <a:r>
              <a:rPr lang="it-IT" sz="1350" dirty="0">
                <a:solidFill>
                  <a:srgbClr val="E6326E"/>
                </a:solidFill>
              </a:rPr>
              <a:t>che verrebbe </a:t>
            </a:r>
            <a:r>
              <a:rPr lang="it-IT" sz="1350" b="1" dirty="0">
                <a:solidFill>
                  <a:srgbClr val="E6326E"/>
                </a:solidFill>
              </a:rPr>
              <a:t>impiegata in investimenti di ottimizzazione o di realizzazione di nuove reti e progetti innovativi</a:t>
            </a:r>
            <a:r>
              <a:rPr lang="it-IT" sz="1350" dirty="0">
                <a:solidFill>
                  <a:srgbClr val="E6326E"/>
                </a:solidFill>
              </a:rPr>
              <a:t>, con esternalità positive per il sistema. </a:t>
            </a:r>
            <a:r>
              <a:rPr lang="it-IT" sz="1350" dirty="0">
                <a:solidFill>
                  <a:schemeClr val="tx1">
                    <a:lumMod val="75000"/>
                    <a:lumOff val="25000"/>
                  </a:schemeClr>
                </a:solidFill>
              </a:rPr>
              <a:t>Un esempio sono le cabine bi-Remi che permettono di far evolvere la rete da mera infrastruttura per la consegna ai clienti a strumento evoluto di captazione/iniezione del gas (anche rinnovabile decentrato sul territorio)</a:t>
            </a:r>
          </a:p>
        </p:txBody>
      </p:sp>
      <p:sp>
        <p:nvSpPr>
          <p:cNvPr id="59" name="Freccia a destra 58">
            <a:extLst>
              <a:ext uri="{FF2B5EF4-FFF2-40B4-BE49-F238E27FC236}">
                <a16:creationId xmlns="" xmlns:a16="http://schemas.microsoft.com/office/drawing/2014/main" id="{9DACBC60-5DFA-4BE4-9FD1-2D2C4BD99601}"/>
              </a:ext>
            </a:extLst>
          </p:cNvPr>
          <p:cNvSpPr/>
          <p:nvPr/>
        </p:nvSpPr>
        <p:spPr>
          <a:xfrm>
            <a:off x="418523" y="5983079"/>
            <a:ext cx="286469" cy="377363"/>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60" name="CasellaDiTesto 59">
            <a:extLst>
              <a:ext uri="{FF2B5EF4-FFF2-40B4-BE49-F238E27FC236}">
                <a16:creationId xmlns="" xmlns:a16="http://schemas.microsoft.com/office/drawing/2014/main" id="{FF4CD034-16B8-4A89-BF78-1AFD6981C2BD}"/>
              </a:ext>
            </a:extLst>
          </p:cNvPr>
          <p:cNvSpPr txBox="1"/>
          <p:nvPr/>
        </p:nvSpPr>
        <p:spPr>
          <a:xfrm>
            <a:off x="785082" y="5917010"/>
            <a:ext cx="9207842" cy="523220"/>
          </a:xfrm>
          <a:prstGeom prst="rect">
            <a:avLst/>
          </a:prstGeom>
          <a:noFill/>
        </p:spPr>
        <p:txBody>
          <a:bodyPr wrap="square">
            <a:spAutoFit/>
          </a:bodyPr>
          <a:lstStyle/>
          <a:p>
            <a:pPr algn="just">
              <a:buClr>
                <a:srgbClr val="FE6702"/>
              </a:buClr>
            </a:pPr>
            <a:r>
              <a:rPr lang="it-IT" sz="1350" b="1" dirty="0">
                <a:solidFill>
                  <a:srgbClr val="E6326E"/>
                </a:solidFill>
              </a:rPr>
              <a:t>Attribuzione </a:t>
            </a:r>
            <a:r>
              <a:rPr lang="it-IT" sz="1350" dirty="0">
                <a:solidFill>
                  <a:srgbClr val="E6326E"/>
                </a:solidFill>
              </a:rPr>
              <a:t>all’investimento di sviluppo di nuove reti, anche di carattere innovativo, </a:t>
            </a:r>
            <a:r>
              <a:rPr lang="it-IT" sz="1350" b="1" dirty="0">
                <a:solidFill>
                  <a:srgbClr val="E6326E"/>
                </a:solidFill>
              </a:rPr>
              <a:t>di un livello di remunerazione maggiore a copertura del maggior grado di rischio per l’impresa</a:t>
            </a:r>
          </a:p>
        </p:txBody>
      </p:sp>
      <p:pic>
        <p:nvPicPr>
          <p:cNvPr id="45" name="Elemento grafico 44">
            <a:extLst>
              <a:ext uri="{FF2B5EF4-FFF2-40B4-BE49-F238E27FC236}">
                <a16:creationId xmlns="" xmlns:a16="http://schemas.microsoft.com/office/drawing/2014/main" id="{2408DDE6-F3DA-47FA-B79A-F6F0B5093D14}"/>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 xmlns:asvg="http://schemas.microsoft.com/office/drawing/2016/SVG/main" r:embed="rId13"/>
              </a:ext>
            </a:extLst>
          </a:blip>
          <a:stretch>
            <a:fillRect/>
          </a:stretch>
        </p:blipFill>
        <p:spPr>
          <a:xfrm>
            <a:off x="213679" y="3555603"/>
            <a:ext cx="652253" cy="223738"/>
          </a:xfrm>
          <a:prstGeom prst="rect">
            <a:avLst/>
          </a:prstGeom>
        </p:spPr>
      </p:pic>
    </p:spTree>
    <p:extLst>
      <p:ext uri="{BB962C8B-B14F-4D97-AF65-F5344CB8AC3E}">
        <p14:creationId xmlns:p14="http://schemas.microsoft.com/office/powerpoint/2010/main" val="2487116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lstStyle/>
          <a:p>
            <a:r>
              <a:rPr lang="it-IT" dirty="0"/>
              <a:t>Supportare lo sviluppo delle colonnine di ricarica</a:t>
            </a:r>
          </a:p>
        </p:txBody>
      </p:sp>
      <p:sp>
        <p:nvSpPr>
          <p:cNvPr id="4" name="Segnaposto contenuto 3"/>
          <p:cNvSpPr>
            <a:spLocks noGrp="1"/>
          </p:cNvSpPr>
          <p:nvPr>
            <p:ph idx="15"/>
          </p:nvPr>
        </p:nvSpPr>
        <p:spPr>
          <a:xfrm>
            <a:off x="421548" y="912709"/>
            <a:ext cx="11089875" cy="335092"/>
          </a:xfrm>
        </p:spPr>
        <p:txBody>
          <a:bodyPr/>
          <a:lstStyle/>
          <a:p>
            <a:r>
              <a:rPr lang="it-IT" dirty="0"/>
              <a:t>Completare il framework di incentivazione</a:t>
            </a:r>
          </a:p>
        </p:txBody>
      </p:sp>
      <p:sp>
        <p:nvSpPr>
          <p:cNvPr id="28" name="Inhaltsplatzhalter 39">
            <a:extLst>
              <a:ext uri="{FF2B5EF4-FFF2-40B4-BE49-F238E27FC236}">
                <a16:creationId xmlns="" xmlns:a16="http://schemas.microsoft.com/office/drawing/2014/main" id="{42DA34CE-E33A-43AB-BBA1-4224DB0677D9}"/>
              </a:ext>
            </a:extLst>
          </p:cNvPr>
          <p:cNvSpPr txBox="1">
            <a:spLocks/>
          </p:cNvSpPr>
          <p:nvPr/>
        </p:nvSpPr>
        <p:spPr>
          <a:xfrm>
            <a:off x="6295869" y="2131287"/>
            <a:ext cx="3290341" cy="1821011"/>
          </a:xfrm>
          <a:prstGeom prst="rect">
            <a:avLst/>
          </a:prstGeom>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just">
              <a:lnSpc>
                <a:spcPts val="1700"/>
              </a:lnSpc>
              <a:spcBef>
                <a:spcPts val="600"/>
              </a:spcBef>
              <a:spcAft>
                <a:spcPts val="0"/>
              </a:spcAft>
            </a:pPr>
            <a:r>
              <a:rPr lang="it-IT" sz="1300" dirty="0" err="1"/>
              <a:t>Economics</a:t>
            </a:r>
            <a:r>
              <a:rPr lang="it-IT" sz="1300" dirty="0"/>
              <a:t> evidenziano </a:t>
            </a:r>
            <a:r>
              <a:rPr lang="it-IT" sz="1300" dirty="0" smtClean="0"/>
              <a:t>che le </a:t>
            </a:r>
            <a:r>
              <a:rPr lang="it-IT" sz="1300" dirty="0"/>
              <a:t>infrastrutture di ricarica </a:t>
            </a:r>
            <a:r>
              <a:rPr lang="it-IT" sz="1300" dirty="0" smtClean="0"/>
              <a:t>&lt; </a:t>
            </a:r>
            <a:r>
              <a:rPr lang="it-IT" sz="1300" dirty="0"/>
              <a:t>90 kW non </a:t>
            </a:r>
            <a:r>
              <a:rPr lang="it-IT" sz="1300" dirty="0" smtClean="0"/>
              <a:t>hanno </a:t>
            </a:r>
            <a:r>
              <a:rPr lang="it-IT" sz="1300" dirty="0"/>
              <a:t>ancora raggiunto la sostenibilità economica </a:t>
            </a:r>
          </a:p>
          <a:p>
            <a:pPr algn="just">
              <a:lnSpc>
                <a:spcPts val="1700"/>
              </a:lnSpc>
              <a:spcBef>
                <a:spcPts val="600"/>
              </a:spcBef>
              <a:spcAft>
                <a:spcPts val="0"/>
              </a:spcAft>
            </a:pPr>
            <a:r>
              <a:rPr lang="it-IT" sz="1300" dirty="0">
                <a:solidFill>
                  <a:schemeClr val="tx1">
                    <a:lumMod val="75000"/>
                    <a:lumOff val="25000"/>
                  </a:schemeClr>
                </a:solidFill>
              </a:rPr>
              <a:t>Il quadro di incentivazione delle colonnine per la ricarica elettrica che si sta delineando per i prossimi anni </a:t>
            </a:r>
            <a:r>
              <a:rPr lang="it-IT" sz="1300" b="1" dirty="0">
                <a:solidFill>
                  <a:schemeClr val="accent1"/>
                </a:solidFill>
              </a:rPr>
              <a:t>non contempla alcun tipo di supporto specifico per le infrastrutture &lt; 90 kW</a:t>
            </a:r>
          </a:p>
        </p:txBody>
      </p:sp>
      <p:sp>
        <p:nvSpPr>
          <p:cNvPr id="30" name="Rettangolo 29">
            <a:extLst>
              <a:ext uri="{FF2B5EF4-FFF2-40B4-BE49-F238E27FC236}">
                <a16:creationId xmlns="" xmlns:a16="http://schemas.microsoft.com/office/drawing/2014/main" id="{D0857A51-4B26-42D6-A696-A9717AC9B2C8}"/>
              </a:ext>
            </a:extLst>
          </p:cNvPr>
          <p:cNvSpPr/>
          <p:nvPr/>
        </p:nvSpPr>
        <p:spPr>
          <a:xfrm>
            <a:off x="2487588" y="2052097"/>
            <a:ext cx="2120016" cy="1249695"/>
          </a:xfrm>
          <a:prstGeom prst="rect">
            <a:avLst/>
          </a:prstGeom>
          <a:solidFill>
            <a:srgbClr val="009FDA"/>
          </a:solidFill>
          <a:ln>
            <a:solidFill>
              <a:srgbClr val="009F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it-IT" sz="1000" b="1" dirty="0">
                <a:solidFill>
                  <a:schemeClr val="bg1"/>
                </a:solidFill>
                <a:ea typeface="Roboto" panose="02000000000000000000" pitchFamily="2" charset="0"/>
                <a:cs typeface="Verdana"/>
              </a:rPr>
              <a:t>Privato ad uso anche pubblico</a:t>
            </a:r>
          </a:p>
          <a:p>
            <a:pPr algn="ctr">
              <a:lnSpc>
                <a:spcPct val="90000"/>
              </a:lnSpc>
            </a:pPr>
            <a:r>
              <a:rPr lang="it-IT" sz="1000" b="1" dirty="0">
                <a:solidFill>
                  <a:schemeClr val="bg1"/>
                </a:solidFill>
                <a:ea typeface="Roboto" panose="02000000000000000000" pitchFamily="2" charset="0"/>
                <a:cs typeface="Verdana"/>
              </a:rPr>
              <a:t>(DM </a:t>
            </a:r>
            <a:r>
              <a:rPr lang="it-IT" sz="1000" b="1" dirty="0" err="1">
                <a:solidFill>
                  <a:schemeClr val="bg1"/>
                </a:solidFill>
                <a:ea typeface="Roboto" panose="02000000000000000000" pitchFamily="2" charset="0"/>
                <a:cs typeface="Verdana"/>
              </a:rPr>
              <a:t>MiTE</a:t>
            </a:r>
            <a:r>
              <a:rPr lang="it-IT" sz="1000" b="1" dirty="0">
                <a:solidFill>
                  <a:schemeClr val="bg1"/>
                </a:solidFill>
                <a:ea typeface="Roboto" panose="02000000000000000000" pitchFamily="2" charset="0"/>
                <a:cs typeface="Verdana"/>
              </a:rPr>
              <a:t> 25 agosto 2021)</a:t>
            </a:r>
          </a:p>
        </p:txBody>
      </p:sp>
      <p:sp>
        <p:nvSpPr>
          <p:cNvPr id="10" name="Rettangolo 9">
            <a:extLst>
              <a:ext uri="{FF2B5EF4-FFF2-40B4-BE49-F238E27FC236}">
                <a16:creationId xmlns="" xmlns:a16="http://schemas.microsoft.com/office/drawing/2014/main" id="{6242F956-8FE1-4F1C-BFB9-616A0B21F1AA}"/>
              </a:ext>
            </a:extLst>
          </p:cNvPr>
          <p:cNvSpPr/>
          <p:nvPr/>
        </p:nvSpPr>
        <p:spPr>
          <a:xfrm>
            <a:off x="1388726" y="2071826"/>
            <a:ext cx="828683" cy="803151"/>
          </a:xfrm>
          <a:prstGeom prst="rect">
            <a:avLst/>
          </a:prstGeom>
          <a:solidFill>
            <a:srgbClr val="009FDA"/>
          </a:solidFill>
          <a:ln>
            <a:solidFill>
              <a:srgbClr val="009F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it-IT" sz="1000" b="1" dirty="0">
                <a:solidFill>
                  <a:schemeClr val="bg1"/>
                </a:solidFill>
                <a:ea typeface="Roboto" panose="02000000000000000000" pitchFamily="2" charset="0"/>
                <a:cs typeface="Verdana"/>
              </a:rPr>
              <a:t>Detrazioni Fiscali</a:t>
            </a:r>
          </a:p>
        </p:txBody>
      </p:sp>
      <p:cxnSp>
        <p:nvCxnSpPr>
          <p:cNvPr id="11" name="Connettore 2 9">
            <a:extLst>
              <a:ext uri="{FF2B5EF4-FFF2-40B4-BE49-F238E27FC236}">
                <a16:creationId xmlns="" xmlns:a16="http://schemas.microsoft.com/office/drawing/2014/main" id="{05A2D3DF-B9DA-4686-A102-EA3903F7D7AD}"/>
              </a:ext>
            </a:extLst>
          </p:cNvPr>
          <p:cNvCxnSpPr/>
          <p:nvPr/>
        </p:nvCxnSpPr>
        <p:spPr>
          <a:xfrm>
            <a:off x="1388727" y="1876860"/>
            <a:ext cx="4451952" cy="0"/>
          </a:xfrm>
          <a:prstGeom prst="straightConnector1">
            <a:avLst/>
          </a:prstGeom>
          <a:ln w="12700">
            <a:solidFill>
              <a:srgbClr val="878787"/>
            </a:solidFill>
            <a:tailEnd type="arrow"/>
          </a:ln>
        </p:spPr>
        <p:style>
          <a:lnRef idx="1">
            <a:schemeClr val="accent1"/>
          </a:lnRef>
          <a:fillRef idx="0">
            <a:schemeClr val="accent1"/>
          </a:fillRef>
          <a:effectRef idx="0">
            <a:schemeClr val="accent1"/>
          </a:effectRef>
          <a:fontRef idx="minor">
            <a:schemeClr val="tx1"/>
          </a:fontRef>
        </p:style>
      </p:cxnSp>
      <p:pic>
        <p:nvPicPr>
          <p:cNvPr id="12" name="Immagine 11">
            <a:extLst>
              <a:ext uri="{FF2B5EF4-FFF2-40B4-BE49-F238E27FC236}">
                <a16:creationId xmlns="" xmlns:a16="http://schemas.microsoft.com/office/drawing/2014/main" id="{3294F246-F9E2-4FA6-8985-EB74FD5E90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4852" y="2183454"/>
            <a:ext cx="392160" cy="321214"/>
          </a:xfrm>
          <a:prstGeom prst="rect">
            <a:avLst/>
          </a:prstGeom>
        </p:spPr>
      </p:pic>
      <p:pic>
        <p:nvPicPr>
          <p:cNvPr id="13" name="Immagine 12">
            <a:extLst>
              <a:ext uri="{FF2B5EF4-FFF2-40B4-BE49-F238E27FC236}">
                <a16:creationId xmlns="" xmlns:a16="http://schemas.microsoft.com/office/drawing/2014/main" id="{36EC691F-A83F-4475-8CE6-76187CE533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452" y="3217958"/>
            <a:ext cx="300959" cy="260371"/>
          </a:xfrm>
          <a:prstGeom prst="rect">
            <a:avLst/>
          </a:prstGeom>
        </p:spPr>
      </p:pic>
      <p:sp>
        <p:nvSpPr>
          <p:cNvPr id="14" name="Rettangolo 13">
            <a:extLst>
              <a:ext uri="{FF2B5EF4-FFF2-40B4-BE49-F238E27FC236}">
                <a16:creationId xmlns="" xmlns:a16="http://schemas.microsoft.com/office/drawing/2014/main" id="{20172B5A-AAE0-4640-B3F1-245ED2EB42AB}"/>
              </a:ext>
            </a:extLst>
          </p:cNvPr>
          <p:cNvSpPr/>
          <p:nvPr/>
        </p:nvSpPr>
        <p:spPr>
          <a:xfrm>
            <a:off x="660290" y="2504668"/>
            <a:ext cx="661284" cy="321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it-IT" sz="900" b="1" dirty="0">
                <a:solidFill>
                  <a:srgbClr val="009FDA"/>
                </a:solidFill>
                <a:ea typeface="Roboto" panose="02000000000000000000" pitchFamily="2" charset="0"/>
                <a:cs typeface="Verdana"/>
              </a:rPr>
              <a:t>Privati</a:t>
            </a:r>
          </a:p>
        </p:txBody>
      </p:sp>
      <p:sp>
        <p:nvSpPr>
          <p:cNvPr id="15" name="Rettangolo 14">
            <a:extLst>
              <a:ext uri="{FF2B5EF4-FFF2-40B4-BE49-F238E27FC236}">
                <a16:creationId xmlns="" xmlns:a16="http://schemas.microsoft.com/office/drawing/2014/main" id="{E2627F62-F182-44D1-9476-4FF22971B16E}"/>
              </a:ext>
            </a:extLst>
          </p:cNvPr>
          <p:cNvSpPr/>
          <p:nvPr/>
        </p:nvSpPr>
        <p:spPr>
          <a:xfrm>
            <a:off x="593054" y="3515240"/>
            <a:ext cx="795756" cy="321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it-IT" sz="900" b="1" dirty="0">
                <a:solidFill>
                  <a:srgbClr val="009FDA"/>
                </a:solidFill>
                <a:ea typeface="Roboto" panose="02000000000000000000" pitchFamily="2" charset="0"/>
                <a:cs typeface="Verdana"/>
              </a:rPr>
              <a:t>Pubblico</a:t>
            </a:r>
          </a:p>
        </p:txBody>
      </p:sp>
      <p:sp>
        <p:nvSpPr>
          <p:cNvPr id="16" name="Rettangolo 15">
            <a:extLst>
              <a:ext uri="{FF2B5EF4-FFF2-40B4-BE49-F238E27FC236}">
                <a16:creationId xmlns="" xmlns:a16="http://schemas.microsoft.com/office/drawing/2014/main" id="{EE477081-63E0-4A05-AF87-FB576924ED53}"/>
              </a:ext>
            </a:extLst>
          </p:cNvPr>
          <p:cNvSpPr/>
          <p:nvPr/>
        </p:nvSpPr>
        <p:spPr>
          <a:xfrm>
            <a:off x="1073150" y="1665661"/>
            <a:ext cx="1288841" cy="802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it-IT" sz="1100" b="1" dirty="0">
                <a:solidFill>
                  <a:srgbClr val="009FDA"/>
                </a:solidFill>
                <a:ea typeface="Roboto" panose="02000000000000000000" pitchFamily="2" charset="0"/>
                <a:cs typeface="Verdana"/>
              </a:rPr>
              <a:t>&lt; 22 kW (AC)</a:t>
            </a:r>
          </a:p>
        </p:txBody>
      </p:sp>
      <p:sp>
        <p:nvSpPr>
          <p:cNvPr id="17" name="Rettangolo 16">
            <a:extLst>
              <a:ext uri="{FF2B5EF4-FFF2-40B4-BE49-F238E27FC236}">
                <a16:creationId xmlns="" xmlns:a16="http://schemas.microsoft.com/office/drawing/2014/main" id="{D4995698-A04E-4F10-8F4C-94C8BC613FB5}"/>
              </a:ext>
            </a:extLst>
          </p:cNvPr>
          <p:cNvSpPr/>
          <p:nvPr/>
        </p:nvSpPr>
        <p:spPr>
          <a:xfrm>
            <a:off x="2490696" y="1649808"/>
            <a:ext cx="917827" cy="1532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it-IT" sz="1100" b="1" dirty="0">
                <a:solidFill>
                  <a:srgbClr val="009FDA"/>
                </a:solidFill>
                <a:ea typeface="Roboto" panose="02000000000000000000" pitchFamily="2" charset="0"/>
                <a:cs typeface="Verdana"/>
              </a:rPr>
              <a:t>22 – 50 kW</a:t>
            </a:r>
          </a:p>
        </p:txBody>
      </p:sp>
      <p:sp>
        <p:nvSpPr>
          <p:cNvPr id="18" name="Rettangolo 17">
            <a:extLst>
              <a:ext uri="{FF2B5EF4-FFF2-40B4-BE49-F238E27FC236}">
                <a16:creationId xmlns="" xmlns:a16="http://schemas.microsoft.com/office/drawing/2014/main" id="{D5D9C2E5-72D4-4F10-90E5-96E0B200BEA2}"/>
              </a:ext>
            </a:extLst>
          </p:cNvPr>
          <p:cNvSpPr/>
          <p:nvPr/>
        </p:nvSpPr>
        <p:spPr>
          <a:xfrm>
            <a:off x="3689777" y="1649808"/>
            <a:ext cx="917827" cy="1532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it-IT" sz="1100" b="1" dirty="0">
                <a:solidFill>
                  <a:srgbClr val="009FDA"/>
                </a:solidFill>
                <a:ea typeface="Roboto" panose="02000000000000000000" pitchFamily="2" charset="0"/>
                <a:cs typeface="Verdana"/>
              </a:rPr>
              <a:t>50 - 90 kW</a:t>
            </a:r>
          </a:p>
        </p:txBody>
      </p:sp>
      <p:sp>
        <p:nvSpPr>
          <p:cNvPr id="19" name="Rettangolo 18">
            <a:extLst>
              <a:ext uri="{FF2B5EF4-FFF2-40B4-BE49-F238E27FC236}">
                <a16:creationId xmlns="" xmlns:a16="http://schemas.microsoft.com/office/drawing/2014/main" id="{49EC5FB4-D931-48B6-864B-EC715A5DE515}"/>
              </a:ext>
            </a:extLst>
          </p:cNvPr>
          <p:cNvSpPr/>
          <p:nvPr/>
        </p:nvSpPr>
        <p:spPr>
          <a:xfrm>
            <a:off x="4888859" y="1649808"/>
            <a:ext cx="917827" cy="1532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it-IT" sz="1100" b="1" dirty="0">
                <a:solidFill>
                  <a:srgbClr val="009FDA"/>
                </a:solidFill>
                <a:ea typeface="Roboto" panose="02000000000000000000" pitchFamily="2" charset="0"/>
                <a:cs typeface="Verdana"/>
              </a:rPr>
              <a:t>&gt; 90 kW</a:t>
            </a:r>
          </a:p>
        </p:txBody>
      </p:sp>
      <p:sp>
        <p:nvSpPr>
          <p:cNvPr id="20" name="Rettangolo 19">
            <a:extLst>
              <a:ext uri="{FF2B5EF4-FFF2-40B4-BE49-F238E27FC236}">
                <a16:creationId xmlns="" xmlns:a16="http://schemas.microsoft.com/office/drawing/2014/main" id="{C6E6CAC5-DAC3-4051-AB5F-F3F47739F001}"/>
              </a:ext>
            </a:extLst>
          </p:cNvPr>
          <p:cNvSpPr/>
          <p:nvPr/>
        </p:nvSpPr>
        <p:spPr>
          <a:xfrm>
            <a:off x="2217409" y="1766616"/>
            <a:ext cx="276071" cy="222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it-IT" sz="900" dirty="0">
                <a:solidFill>
                  <a:srgbClr val="474746"/>
                </a:solidFill>
                <a:ea typeface="Roboto" panose="02000000000000000000" pitchFamily="2" charset="0"/>
                <a:cs typeface="Verdana"/>
              </a:rPr>
              <a:t>//</a:t>
            </a:r>
          </a:p>
        </p:txBody>
      </p:sp>
      <p:sp>
        <p:nvSpPr>
          <p:cNvPr id="21" name="Rettangolo 20">
            <a:extLst>
              <a:ext uri="{FF2B5EF4-FFF2-40B4-BE49-F238E27FC236}">
                <a16:creationId xmlns="" xmlns:a16="http://schemas.microsoft.com/office/drawing/2014/main" id="{1DEB9778-A73A-42E8-AC6A-2642E86A51B4}"/>
              </a:ext>
            </a:extLst>
          </p:cNvPr>
          <p:cNvSpPr/>
          <p:nvPr/>
        </p:nvSpPr>
        <p:spPr>
          <a:xfrm>
            <a:off x="3405739" y="1750100"/>
            <a:ext cx="276071" cy="222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it-IT" sz="900" dirty="0">
                <a:solidFill>
                  <a:srgbClr val="474746"/>
                </a:solidFill>
                <a:ea typeface="Roboto" panose="02000000000000000000" pitchFamily="2" charset="0"/>
                <a:cs typeface="Verdana"/>
              </a:rPr>
              <a:t>//</a:t>
            </a:r>
          </a:p>
        </p:txBody>
      </p:sp>
      <p:sp>
        <p:nvSpPr>
          <p:cNvPr id="22" name="Rettangolo 21">
            <a:extLst>
              <a:ext uri="{FF2B5EF4-FFF2-40B4-BE49-F238E27FC236}">
                <a16:creationId xmlns="" xmlns:a16="http://schemas.microsoft.com/office/drawing/2014/main" id="{49623EB4-D14D-4506-B5AC-A6DA8E0D4C10}"/>
              </a:ext>
            </a:extLst>
          </p:cNvPr>
          <p:cNvSpPr/>
          <p:nvPr/>
        </p:nvSpPr>
        <p:spPr>
          <a:xfrm>
            <a:off x="4623209" y="1750100"/>
            <a:ext cx="276071" cy="222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it-IT" sz="900" dirty="0">
                <a:solidFill>
                  <a:srgbClr val="474746"/>
                </a:solidFill>
                <a:ea typeface="Roboto" panose="02000000000000000000" pitchFamily="2" charset="0"/>
                <a:cs typeface="Verdana"/>
              </a:rPr>
              <a:t>//</a:t>
            </a:r>
          </a:p>
        </p:txBody>
      </p:sp>
      <p:sp>
        <p:nvSpPr>
          <p:cNvPr id="24" name="Rettangolo 23">
            <a:extLst>
              <a:ext uri="{FF2B5EF4-FFF2-40B4-BE49-F238E27FC236}">
                <a16:creationId xmlns="" xmlns:a16="http://schemas.microsoft.com/office/drawing/2014/main" id="{C48E2458-6CDB-406E-ADEB-F7F52C62BEE6}"/>
              </a:ext>
            </a:extLst>
          </p:cNvPr>
          <p:cNvSpPr/>
          <p:nvPr/>
        </p:nvSpPr>
        <p:spPr>
          <a:xfrm>
            <a:off x="1388726" y="2969653"/>
            <a:ext cx="828683" cy="927867"/>
          </a:xfrm>
          <a:prstGeom prst="rect">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900" dirty="0">
              <a:solidFill>
                <a:schemeClr val="bg1"/>
              </a:solidFill>
              <a:ea typeface="Roboto" panose="02000000000000000000" pitchFamily="2" charset="0"/>
              <a:cs typeface="Verdana"/>
            </a:endParaRPr>
          </a:p>
        </p:txBody>
      </p:sp>
      <p:sp>
        <p:nvSpPr>
          <p:cNvPr id="25" name="Rettangolo 24">
            <a:extLst>
              <a:ext uri="{FF2B5EF4-FFF2-40B4-BE49-F238E27FC236}">
                <a16:creationId xmlns="" xmlns:a16="http://schemas.microsoft.com/office/drawing/2014/main" id="{BAA61031-A9ED-4C77-80C4-184670140C2C}"/>
              </a:ext>
            </a:extLst>
          </p:cNvPr>
          <p:cNvSpPr/>
          <p:nvPr/>
        </p:nvSpPr>
        <p:spPr>
          <a:xfrm>
            <a:off x="4888461" y="2071825"/>
            <a:ext cx="915043" cy="803151"/>
          </a:xfrm>
          <a:prstGeom prst="rect">
            <a:avLst/>
          </a:prstGeom>
          <a:solidFill>
            <a:srgbClr val="BFBFBF"/>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900" dirty="0">
              <a:solidFill>
                <a:schemeClr val="bg1"/>
              </a:solidFill>
              <a:ea typeface="Roboto" panose="02000000000000000000" pitchFamily="2" charset="0"/>
              <a:cs typeface="Verdana"/>
            </a:endParaRPr>
          </a:p>
        </p:txBody>
      </p:sp>
      <p:sp>
        <p:nvSpPr>
          <p:cNvPr id="26" name="Rettangolo 25">
            <a:extLst>
              <a:ext uri="{FF2B5EF4-FFF2-40B4-BE49-F238E27FC236}">
                <a16:creationId xmlns="" xmlns:a16="http://schemas.microsoft.com/office/drawing/2014/main" id="{0CB5D933-6EB9-450D-ABB7-CE69208C1158}"/>
              </a:ext>
            </a:extLst>
          </p:cNvPr>
          <p:cNvSpPr/>
          <p:nvPr/>
        </p:nvSpPr>
        <p:spPr>
          <a:xfrm>
            <a:off x="4888461" y="2985733"/>
            <a:ext cx="915043" cy="911786"/>
          </a:xfrm>
          <a:prstGeom prst="rect">
            <a:avLst/>
          </a:prstGeom>
          <a:solidFill>
            <a:srgbClr val="009FDA"/>
          </a:solidFill>
          <a:ln>
            <a:solidFill>
              <a:srgbClr val="009F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90000"/>
              </a:lnSpc>
            </a:pPr>
            <a:endParaRPr lang="it-IT" sz="800" b="1" dirty="0">
              <a:solidFill>
                <a:schemeClr val="bg1"/>
              </a:solidFill>
              <a:ea typeface="Roboto" panose="02000000000000000000" pitchFamily="2" charset="0"/>
              <a:cs typeface="Verdana"/>
            </a:endParaRPr>
          </a:p>
          <a:p>
            <a:pPr>
              <a:lnSpc>
                <a:spcPct val="90000"/>
              </a:lnSpc>
            </a:pPr>
            <a:endParaRPr lang="it-IT" sz="800" b="1" dirty="0">
              <a:solidFill>
                <a:schemeClr val="bg1"/>
              </a:solidFill>
              <a:ea typeface="Roboto" panose="02000000000000000000" pitchFamily="2" charset="0"/>
              <a:cs typeface="Verdana"/>
            </a:endParaRPr>
          </a:p>
          <a:p>
            <a:pPr>
              <a:lnSpc>
                <a:spcPct val="90000"/>
              </a:lnSpc>
            </a:pPr>
            <a:endParaRPr lang="it-IT" sz="800" b="1" dirty="0">
              <a:solidFill>
                <a:schemeClr val="bg1"/>
              </a:solidFill>
              <a:ea typeface="Roboto" panose="02000000000000000000" pitchFamily="2" charset="0"/>
              <a:cs typeface="Verdana"/>
            </a:endParaRPr>
          </a:p>
        </p:txBody>
      </p:sp>
      <p:sp>
        <p:nvSpPr>
          <p:cNvPr id="8" name="Rettangolo 7">
            <a:extLst>
              <a:ext uri="{FF2B5EF4-FFF2-40B4-BE49-F238E27FC236}">
                <a16:creationId xmlns="" xmlns:a16="http://schemas.microsoft.com/office/drawing/2014/main" id="{47A428DF-373B-4E79-B416-FBFBB847F1E4}"/>
              </a:ext>
            </a:extLst>
          </p:cNvPr>
          <p:cNvSpPr/>
          <p:nvPr/>
        </p:nvSpPr>
        <p:spPr>
          <a:xfrm>
            <a:off x="2635396" y="1400718"/>
            <a:ext cx="1919084" cy="1786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it-IT" sz="900" dirty="0">
                <a:solidFill>
                  <a:srgbClr val="009FDA"/>
                </a:solidFill>
                <a:ea typeface="Roboto" panose="02000000000000000000" pitchFamily="2" charset="0"/>
                <a:cs typeface="Verdana"/>
              </a:rPr>
              <a:t>Potenza colonnina (indicativo)</a:t>
            </a:r>
          </a:p>
        </p:txBody>
      </p:sp>
      <p:sp>
        <p:nvSpPr>
          <p:cNvPr id="9" name="Rettangolo 8">
            <a:extLst>
              <a:ext uri="{FF2B5EF4-FFF2-40B4-BE49-F238E27FC236}">
                <a16:creationId xmlns="" xmlns:a16="http://schemas.microsoft.com/office/drawing/2014/main" id="{7003D1A0-5504-45D3-BD6C-F2A623C39B7C}"/>
              </a:ext>
            </a:extLst>
          </p:cNvPr>
          <p:cNvSpPr/>
          <p:nvPr/>
        </p:nvSpPr>
        <p:spPr>
          <a:xfrm rot="16200000">
            <a:off x="-419824" y="2865067"/>
            <a:ext cx="1882778" cy="182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it-IT" sz="900" dirty="0">
                <a:solidFill>
                  <a:srgbClr val="009FDA"/>
                </a:solidFill>
                <a:ea typeface="Roboto" panose="02000000000000000000" pitchFamily="2" charset="0"/>
                <a:cs typeface="Verdana"/>
              </a:rPr>
              <a:t>Tipologia colonnina</a:t>
            </a:r>
          </a:p>
        </p:txBody>
      </p:sp>
      <p:sp>
        <p:nvSpPr>
          <p:cNvPr id="43" name="Rettangolo 42">
            <a:extLst>
              <a:ext uri="{FF2B5EF4-FFF2-40B4-BE49-F238E27FC236}">
                <a16:creationId xmlns="" xmlns:a16="http://schemas.microsoft.com/office/drawing/2014/main" id="{AB0DB457-F939-49F3-8707-03D56BF51AE2}"/>
              </a:ext>
            </a:extLst>
          </p:cNvPr>
          <p:cNvSpPr/>
          <p:nvPr/>
        </p:nvSpPr>
        <p:spPr>
          <a:xfrm>
            <a:off x="356011" y="5657711"/>
            <a:ext cx="9601310" cy="1053530"/>
          </a:xfrm>
          <a:prstGeom prst="rect">
            <a:avLst/>
          </a:prstGeom>
          <a:solidFill>
            <a:schemeClr val="bg1">
              <a:lumMod val="95000"/>
            </a:schemeClr>
          </a:solidFill>
          <a:ln>
            <a:solidFill>
              <a:srgbClr val="009F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lgn="just">
              <a:lnSpc>
                <a:spcPct val="110000"/>
              </a:lnSpc>
              <a:spcBef>
                <a:spcPts val="600"/>
              </a:spcBef>
              <a:buFont typeface="+mj-lt"/>
              <a:buAutoNum type="arabicPeriod"/>
            </a:pPr>
            <a:r>
              <a:rPr lang="it-IT" sz="1300" dirty="0">
                <a:solidFill>
                  <a:srgbClr val="009FDA"/>
                </a:solidFill>
                <a:ea typeface="Roboto" panose="02000000000000000000" pitchFamily="2" charset="0"/>
                <a:cs typeface="Verdana"/>
              </a:rPr>
              <a:t>Includere l’investimento all’interno della RAB: l’impatto sarebbe d</a:t>
            </a:r>
            <a:r>
              <a:rPr lang="it-IT" sz="1300" dirty="0" smtClean="0">
                <a:solidFill>
                  <a:srgbClr val="009FDA"/>
                </a:solidFill>
                <a:ea typeface="Roboto" panose="02000000000000000000" pitchFamily="2" charset="0"/>
                <a:cs typeface="Verdana"/>
              </a:rPr>
              <a:t>ell’ordine </a:t>
            </a:r>
            <a:r>
              <a:rPr lang="it-IT" sz="1300" dirty="0">
                <a:solidFill>
                  <a:srgbClr val="009FDA"/>
                </a:solidFill>
                <a:ea typeface="Roboto" panose="02000000000000000000" pitchFamily="2" charset="0"/>
                <a:cs typeface="Verdana"/>
              </a:rPr>
              <a:t>del 2,7% sull’anno 2020 e dell’1,8% a tendere (2030)</a:t>
            </a:r>
          </a:p>
          <a:p>
            <a:pPr marL="228600" indent="-228600" algn="just">
              <a:lnSpc>
                <a:spcPct val="110000"/>
              </a:lnSpc>
              <a:spcBef>
                <a:spcPts val="600"/>
              </a:spcBef>
              <a:buFont typeface="+mj-lt"/>
              <a:buAutoNum type="arabicPeriod"/>
            </a:pPr>
            <a:r>
              <a:rPr lang="it-IT" sz="1300" dirty="0">
                <a:solidFill>
                  <a:srgbClr val="009FDA"/>
                </a:solidFill>
                <a:ea typeface="Roboto" panose="02000000000000000000" pitchFamily="2" charset="0"/>
                <a:cs typeface="Verdana"/>
                <a:sym typeface="Wingdings" panose="05000000000000000000" pitchFamily="2" charset="2"/>
              </a:rPr>
              <a:t>Implementare a breve quanto previsto dal </a:t>
            </a:r>
            <a:r>
              <a:rPr lang="it-IT" sz="1300" dirty="0" smtClean="0">
                <a:solidFill>
                  <a:srgbClr val="009FDA"/>
                </a:solidFill>
                <a:ea typeface="Roboto" panose="02000000000000000000" pitchFamily="2" charset="0"/>
                <a:cs typeface="Verdana"/>
                <a:sym typeface="Wingdings" panose="05000000000000000000" pitchFamily="2" charset="2"/>
              </a:rPr>
              <a:t>D.LGS </a:t>
            </a:r>
            <a:r>
              <a:rPr lang="it-IT" sz="1300" dirty="0">
                <a:solidFill>
                  <a:srgbClr val="009FDA"/>
                </a:solidFill>
                <a:ea typeface="Roboto" panose="02000000000000000000" pitchFamily="2" charset="0"/>
                <a:cs typeface="Verdana"/>
                <a:sym typeface="Wingdings" panose="05000000000000000000" pitchFamily="2" charset="2"/>
              </a:rPr>
              <a:t>RED II, ovvero una tariffa ad hoc per l’energia elettrica prelevata dalla rete ed erogata dalle colonnine, inferiore rispetto ad attuale BTVE, in modo tale da consentire una remunerazione degli investimenti</a:t>
            </a:r>
          </a:p>
          <a:p>
            <a:pPr marL="228600" indent="-228600" algn="just">
              <a:lnSpc>
                <a:spcPct val="110000"/>
              </a:lnSpc>
              <a:spcBef>
                <a:spcPts val="600"/>
              </a:spcBef>
              <a:buFont typeface="+mj-lt"/>
              <a:buAutoNum type="arabicPeriod"/>
            </a:pPr>
            <a:r>
              <a:rPr lang="it-IT" sz="1300" dirty="0" smtClean="0">
                <a:solidFill>
                  <a:srgbClr val="009FDA"/>
                </a:solidFill>
                <a:ea typeface="Roboto" panose="02000000000000000000" pitchFamily="2" charset="0"/>
                <a:cs typeface="Verdana"/>
                <a:sym typeface="Wingdings" panose="05000000000000000000" pitchFamily="2" charset="2"/>
              </a:rPr>
              <a:t>ARERA -&gt; attività </a:t>
            </a:r>
            <a:r>
              <a:rPr lang="it-IT" sz="1300" dirty="0">
                <a:solidFill>
                  <a:srgbClr val="009FDA"/>
                </a:solidFill>
                <a:ea typeface="Roboto" panose="02000000000000000000" pitchFamily="2" charset="0"/>
                <a:cs typeface="Verdana"/>
                <a:sym typeface="Wingdings" panose="05000000000000000000" pitchFamily="2" charset="2"/>
              </a:rPr>
              <a:t>di advocacy per un sistema di sostegno delle infrastrutture di ricarica &lt; 90 kW</a:t>
            </a:r>
          </a:p>
        </p:txBody>
      </p:sp>
      <p:sp>
        <p:nvSpPr>
          <p:cNvPr id="45" name="CasellaDiTesto 44">
            <a:extLst>
              <a:ext uri="{FF2B5EF4-FFF2-40B4-BE49-F238E27FC236}">
                <a16:creationId xmlns="" xmlns:a16="http://schemas.microsoft.com/office/drawing/2014/main" id="{AAB95B93-8B68-449F-BAC2-5F956BF1DAAF}"/>
              </a:ext>
            </a:extLst>
          </p:cNvPr>
          <p:cNvSpPr txBox="1"/>
          <p:nvPr/>
        </p:nvSpPr>
        <p:spPr>
          <a:xfrm>
            <a:off x="4976037" y="3274907"/>
            <a:ext cx="746925" cy="369332"/>
          </a:xfrm>
          <a:prstGeom prst="rect">
            <a:avLst/>
          </a:prstGeom>
          <a:noFill/>
        </p:spPr>
        <p:txBody>
          <a:bodyPr wrap="square">
            <a:spAutoFit/>
          </a:bodyPr>
          <a:lstStyle/>
          <a:p>
            <a:pPr algn="ctr">
              <a:lnSpc>
                <a:spcPct val="90000"/>
              </a:lnSpc>
            </a:pPr>
            <a:r>
              <a:rPr lang="it-IT" sz="1000" b="1" dirty="0">
                <a:solidFill>
                  <a:schemeClr val="bg1"/>
                </a:solidFill>
                <a:ea typeface="Roboto" panose="02000000000000000000" pitchFamily="2" charset="0"/>
                <a:cs typeface="Verdana"/>
              </a:rPr>
              <a:t>Bandi PNRR</a:t>
            </a:r>
          </a:p>
        </p:txBody>
      </p:sp>
      <p:sp>
        <p:nvSpPr>
          <p:cNvPr id="31" name="Rettangolo 30">
            <a:extLst>
              <a:ext uri="{FF2B5EF4-FFF2-40B4-BE49-F238E27FC236}">
                <a16:creationId xmlns="" xmlns:a16="http://schemas.microsoft.com/office/drawing/2014/main" id="{0CB5D933-6EB9-450D-ABB7-CE69208C1158}"/>
              </a:ext>
            </a:extLst>
          </p:cNvPr>
          <p:cNvSpPr/>
          <p:nvPr/>
        </p:nvSpPr>
        <p:spPr>
          <a:xfrm>
            <a:off x="4187767" y="4024047"/>
            <a:ext cx="141956" cy="156408"/>
          </a:xfrm>
          <a:prstGeom prst="rect">
            <a:avLst/>
          </a:prstGeom>
          <a:solidFill>
            <a:srgbClr val="009FDA"/>
          </a:solidFill>
          <a:ln>
            <a:solidFill>
              <a:srgbClr val="009F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90000"/>
              </a:lnSpc>
            </a:pPr>
            <a:endParaRPr lang="it-IT" sz="800" b="1" dirty="0">
              <a:solidFill>
                <a:schemeClr val="bg1"/>
              </a:solidFill>
              <a:ea typeface="Roboto" panose="02000000000000000000" pitchFamily="2" charset="0"/>
              <a:cs typeface="Verdana"/>
            </a:endParaRPr>
          </a:p>
          <a:p>
            <a:pPr>
              <a:lnSpc>
                <a:spcPct val="90000"/>
              </a:lnSpc>
            </a:pPr>
            <a:endParaRPr lang="it-IT" sz="800" b="1" dirty="0">
              <a:solidFill>
                <a:schemeClr val="bg1"/>
              </a:solidFill>
              <a:ea typeface="Roboto" panose="02000000000000000000" pitchFamily="2" charset="0"/>
              <a:cs typeface="Verdana"/>
            </a:endParaRPr>
          </a:p>
          <a:p>
            <a:pPr>
              <a:lnSpc>
                <a:spcPct val="90000"/>
              </a:lnSpc>
            </a:pPr>
            <a:endParaRPr lang="it-IT" sz="800" b="1" dirty="0">
              <a:solidFill>
                <a:schemeClr val="bg1"/>
              </a:solidFill>
              <a:ea typeface="Roboto" panose="02000000000000000000" pitchFamily="2" charset="0"/>
              <a:cs typeface="Verdana"/>
            </a:endParaRPr>
          </a:p>
        </p:txBody>
      </p:sp>
      <p:sp>
        <p:nvSpPr>
          <p:cNvPr id="2" name="Rettangolo 1"/>
          <p:cNvSpPr/>
          <p:nvPr/>
        </p:nvSpPr>
        <p:spPr>
          <a:xfrm>
            <a:off x="3382241" y="3950368"/>
            <a:ext cx="2581219" cy="276999"/>
          </a:xfrm>
          <a:prstGeom prst="rect">
            <a:avLst/>
          </a:prstGeom>
        </p:spPr>
        <p:txBody>
          <a:bodyPr wrap="none">
            <a:spAutoFit/>
          </a:bodyPr>
          <a:lstStyle/>
          <a:p>
            <a:r>
              <a:rPr lang="it-IT" sz="1200" dirty="0"/>
              <a:t>Legenda:        </a:t>
            </a:r>
            <a:r>
              <a:rPr lang="it-IT" sz="1200" b="1" dirty="0">
                <a:solidFill>
                  <a:schemeClr val="accent1"/>
                </a:solidFill>
              </a:rPr>
              <a:t>Sistemi di supporto</a:t>
            </a:r>
            <a:endParaRPr lang="it-IT" sz="1200" dirty="0"/>
          </a:p>
        </p:txBody>
      </p:sp>
      <p:pic>
        <p:nvPicPr>
          <p:cNvPr id="35" name="Elemento grafico 34">
            <a:extLst>
              <a:ext uri="{FF2B5EF4-FFF2-40B4-BE49-F238E27FC236}">
                <a16:creationId xmlns="" xmlns:a16="http://schemas.microsoft.com/office/drawing/2014/main" id="{1BBD8710-C196-4042-A612-55E37FCE96D9}"/>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215912" y="4132452"/>
            <a:ext cx="704367" cy="241614"/>
          </a:xfrm>
          <a:prstGeom prst="rect">
            <a:avLst/>
          </a:prstGeom>
        </p:spPr>
      </p:pic>
      <p:sp>
        <p:nvSpPr>
          <p:cNvPr id="36" name="Rettangolo 35">
            <a:extLst>
              <a:ext uri="{FF2B5EF4-FFF2-40B4-BE49-F238E27FC236}">
                <a16:creationId xmlns="" xmlns:a16="http://schemas.microsoft.com/office/drawing/2014/main" id="{582F9217-A654-9A41-8A9C-731151B9A749}"/>
              </a:ext>
            </a:extLst>
          </p:cNvPr>
          <p:cNvSpPr/>
          <p:nvPr/>
        </p:nvSpPr>
        <p:spPr>
          <a:xfrm>
            <a:off x="2486920" y="3389245"/>
            <a:ext cx="2120016" cy="516090"/>
          </a:xfrm>
          <a:prstGeom prst="rect">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900" dirty="0">
              <a:solidFill>
                <a:schemeClr val="bg1"/>
              </a:solidFill>
              <a:ea typeface="Roboto" panose="02000000000000000000" pitchFamily="2" charset="0"/>
              <a:cs typeface="Verdana"/>
            </a:endParaRPr>
          </a:p>
        </p:txBody>
      </p:sp>
      <p:cxnSp>
        <p:nvCxnSpPr>
          <p:cNvPr id="37" name="Connettore diritto 38">
            <a:extLst>
              <a:ext uri="{FF2B5EF4-FFF2-40B4-BE49-F238E27FC236}">
                <a16:creationId xmlns="" xmlns:a16="http://schemas.microsoft.com/office/drawing/2014/main" id="{F5841A64-F69A-452E-B906-61C81F578111}"/>
              </a:ext>
            </a:extLst>
          </p:cNvPr>
          <p:cNvCxnSpPr>
            <a:cxnSpLocks/>
          </p:cNvCxnSpPr>
          <p:nvPr/>
        </p:nvCxnSpPr>
        <p:spPr>
          <a:xfrm>
            <a:off x="194271" y="4443033"/>
            <a:ext cx="9828534" cy="0"/>
          </a:xfrm>
          <a:prstGeom prst="line">
            <a:avLst/>
          </a:prstGeom>
          <a:ln w="12700" cap="rnd" cmpd="sng">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grpSp>
        <p:nvGrpSpPr>
          <p:cNvPr id="39" name="Gruppo 38">
            <a:extLst>
              <a:ext uri="{FF2B5EF4-FFF2-40B4-BE49-F238E27FC236}">
                <a16:creationId xmlns="" xmlns:a16="http://schemas.microsoft.com/office/drawing/2014/main" id="{70A41C60-0FFE-4732-BB56-BD44A68593FD}"/>
              </a:ext>
            </a:extLst>
          </p:cNvPr>
          <p:cNvGrpSpPr/>
          <p:nvPr/>
        </p:nvGrpSpPr>
        <p:grpSpPr>
          <a:xfrm>
            <a:off x="10125072" y="1267310"/>
            <a:ext cx="1249523" cy="558060"/>
            <a:chOff x="5732181" y="1336847"/>
            <a:chExt cx="1249523" cy="558060"/>
          </a:xfrm>
        </p:grpSpPr>
        <p:grpSp>
          <p:nvGrpSpPr>
            <p:cNvPr id="40" name="Gruppo 39">
              <a:extLst>
                <a:ext uri="{FF2B5EF4-FFF2-40B4-BE49-F238E27FC236}">
                  <a16:creationId xmlns="" xmlns:a16="http://schemas.microsoft.com/office/drawing/2014/main" id="{8D302226-724A-4957-938E-E4E63BC3C0B2}"/>
                </a:ext>
              </a:extLst>
            </p:cNvPr>
            <p:cNvGrpSpPr/>
            <p:nvPr/>
          </p:nvGrpSpPr>
          <p:grpSpPr>
            <a:xfrm>
              <a:off x="6423016" y="1336847"/>
              <a:ext cx="558688" cy="558060"/>
              <a:chOff x="846677" y="831428"/>
              <a:chExt cx="558688" cy="558060"/>
            </a:xfrm>
          </p:grpSpPr>
          <p:sp>
            <p:nvSpPr>
              <p:cNvPr id="47" name="Ovale 46">
                <a:extLst>
                  <a:ext uri="{FF2B5EF4-FFF2-40B4-BE49-F238E27FC236}">
                    <a16:creationId xmlns="" xmlns:a16="http://schemas.microsoft.com/office/drawing/2014/main" id="{2B55F0A6-76E8-4667-8F73-23C8D28245F6}"/>
                  </a:ext>
                </a:extLst>
              </p:cNvPr>
              <p:cNvSpPr>
                <a:spLocks noChangeAspect="1"/>
              </p:cNvSpPr>
              <p:nvPr/>
            </p:nvSpPr>
            <p:spPr>
              <a:xfrm>
                <a:off x="846677" y="831428"/>
                <a:ext cx="558688" cy="558060"/>
              </a:xfrm>
              <a:prstGeom prst="ellipse">
                <a:avLst/>
              </a:prstGeom>
              <a:solidFill>
                <a:srgbClr val="FE6702"/>
              </a:solidFill>
              <a:ln>
                <a:solidFill>
                  <a:srgbClr val="FE67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8" name="Immagine 47">
                <a:extLst>
                  <a:ext uri="{FF2B5EF4-FFF2-40B4-BE49-F238E27FC236}">
                    <a16:creationId xmlns="" xmlns:a16="http://schemas.microsoft.com/office/drawing/2014/main" id="{A9337558-4ECF-4FA7-BFA6-F3BEA8F987C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8166" y="919288"/>
                <a:ext cx="164565" cy="375487"/>
              </a:xfrm>
              <a:prstGeom prst="rect">
                <a:avLst/>
              </a:prstGeom>
            </p:spPr>
          </p:pic>
          <p:pic>
            <p:nvPicPr>
              <p:cNvPr id="49" name="Immagine 48">
                <a:extLst>
                  <a:ext uri="{FF2B5EF4-FFF2-40B4-BE49-F238E27FC236}">
                    <a16:creationId xmlns="" xmlns:a16="http://schemas.microsoft.com/office/drawing/2014/main" id="{228A95CC-1B02-4CD1-ACBE-CEB4D2D37CD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40163" y="974831"/>
                <a:ext cx="225406" cy="274214"/>
              </a:xfrm>
              <a:prstGeom prst="rect">
                <a:avLst/>
              </a:prstGeom>
            </p:spPr>
          </p:pic>
        </p:grpSp>
        <p:grpSp>
          <p:nvGrpSpPr>
            <p:cNvPr id="41" name="Gruppo 40">
              <a:extLst>
                <a:ext uri="{FF2B5EF4-FFF2-40B4-BE49-F238E27FC236}">
                  <a16:creationId xmlns="" xmlns:a16="http://schemas.microsoft.com/office/drawing/2014/main" id="{D0E4F71F-D04E-44FF-8FE4-C28DBEF91EBE}"/>
                </a:ext>
              </a:extLst>
            </p:cNvPr>
            <p:cNvGrpSpPr/>
            <p:nvPr/>
          </p:nvGrpSpPr>
          <p:grpSpPr>
            <a:xfrm>
              <a:off x="5732181" y="1336847"/>
              <a:ext cx="558688" cy="558060"/>
              <a:chOff x="10936420" y="1284670"/>
              <a:chExt cx="558688" cy="558060"/>
            </a:xfrm>
          </p:grpSpPr>
          <p:sp>
            <p:nvSpPr>
              <p:cNvPr id="44" name="Ovale 43">
                <a:extLst>
                  <a:ext uri="{FF2B5EF4-FFF2-40B4-BE49-F238E27FC236}">
                    <a16:creationId xmlns="" xmlns:a16="http://schemas.microsoft.com/office/drawing/2014/main" id="{489928E7-B7D5-4800-85E7-C2FE6C81A4BE}"/>
                  </a:ext>
                </a:extLst>
              </p:cNvPr>
              <p:cNvSpPr>
                <a:spLocks noChangeAspect="1"/>
              </p:cNvSpPr>
              <p:nvPr/>
            </p:nvSpPr>
            <p:spPr>
              <a:xfrm>
                <a:off x="10936420" y="1284670"/>
                <a:ext cx="558688" cy="558060"/>
              </a:xfrm>
              <a:prstGeom prst="ellipse">
                <a:avLst/>
              </a:prstGeom>
              <a:solidFill>
                <a:srgbClr val="FE6702"/>
              </a:solidFill>
              <a:ln>
                <a:solidFill>
                  <a:srgbClr val="FE67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6" name="Immagine 45">
                <a:extLst>
                  <a:ext uri="{FF2B5EF4-FFF2-40B4-BE49-F238E27FC236}">
                    <a16:creationId xmlns="" xmlns:a16="http://schemas.microsoft.com/office/drawing/2014/main" id="{F32E226A-C81D-4F15-BD07-4BC5FFB397F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056534" y="1392091"/>
                <a:ext cx="364872" cy="343218"/>
              </a:xfrm>
              <a:prstGeom prst="rect">
                <a:avLst/>
              </a:prstGeom>
            </p:spPr>
          </p:pic>
        </p:grpSp>
      </p:grpSp>
      <p:grpSp>
        <p:nvGrpSpPr>
          <p:cNvPr id="50" name="Gruppo 49">
            <a:extLst>
              <a:ext uri="{FF2B5EF4-FFF2-40B4-BE49-F238E27FC236}">
                <a16:creationId xmlns="" xmlns:a16="http://schemas.microsoft.com/office/drawing/2014/main" id="{0CBCC5BF-F8C8-4BEC-A27C-213EDA80BD5F}"/>
              </a:ext>
            </a:extLst>
          </p:cNvPr>
          <p:cNvGrpSpPr/>
          <p:nvPr/>
        </p:nvGrpSpPr>
        <p:grpSpPr>
          <a:xfrm>
            <a:off x="10148278" y="2932850"/>
            <a:ext cx="1240459" cy="558060"/>
            <a:chOff x="5755387" y="2982098"/>
            <a:chExt cx="1240459" cy="558060"/>
          </a:xfrm>
          <a:solidFill>
            <a:schemeClr val="bg1">
              <a:lumMod val="85000"/>
            </a:schemeClr>
          </a:solidFill>
        </p:grpSpPr>
        <p:grpSp>
          <p:nvGrpSpPr>
            <p:cNvPr id="51" name="Gruppo 50">
              <a:extLst>
                <a:ext uri="{FF2B5EF4-FFF2-40B4-BE49-F238E27FC236}">
                  <a16:creationId xmlns="" xmlns:a16="http://schemas.microsoft.com/office/drawing/2014/main" id="{05836C62-2F36-4C7E-B75A-A8EA34E34B38}"/>
                </a:ext>
              </a:extLst>
            </p:cNvPr>
            <p:cNvGrpSpPr/>
            <p:nvPr/>
          </p:nvGrpSpPr>
          <p:grpSpPr>
            <a:xfrm>
              <a:off x="6437158" y="2982098"/>
              <a:ext cx="558688" cy="558060"/>
              <a:chOff x="10949710" y="3538369"/>
              <a:chExt cx="558688" cy="558060"/>
            </a:xfrm>
            <a:grpFill/>
          </p:grpSpPr>
          <p:sp>
            <p:nvSpPr>
              <p:cNvPr id="55" name="Ovale 54">
                <a:extLst>
                  <a:ext uri="{FF2B5EF4-FFF2-40B4-BE49-F238E27FC236}">
                    <a16:creationId xmlns="" xmlns:a16="http://schemas.microsoft.com/office/drawing/2014/main" id="{2381BBE6-25B4-4A18-9A91-E67CC961DE9E}"/>
                  </a:ext>
                </a:extLst>
              </p:cNvPr>
              <p:cNvSpPr>
                <a:spLocks noChangeAspect="1"/>
              </p:cNvSpPr>
              <p:nvPr/>
            </p:nvSpPr>
            <p:spPr>
              <a:xfrm>
                <a:off x="10949710" y="3538369"/>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6" name="Immagine 55" descr="Immagine che contiene ascia&#10;&#10;Descrizione generata automaticamente">
                <a:extLst>
                  <a:ext uri="{FF2B5EF4-FFF2-40B4-BE49-F238E27FC236}">
                    <a16:creationId xmlns="" xmlns:a16="http://schemas.microsoft.com/office/drawing/2014/main" id="{45B84224-CB87-45C7-8FD5-A367E1A2614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118138" y="3623298"/>
                <a:ext cx="234246" cy="377639"/>
              </a:xfrm>
              <a:prstGeom prst="rect">
                <a:avLst/>
              </a:prstGeom>
              <a:grpFill/>
              <a:ln>
                <a:noFill/>
              </a:ln>
            </p:spPr>
          </p:pic>
        </p:grpSp>
        <p:grpSp>
          <p:nvGrpSpPr>
            <p:cNvPr id="52" name="Gruppo 51">
              <a:extLst>
                <a:ext uri="{FF2B5EF4-FFF2-40B4-BE49-F238E27FC236}">
                  <a16:creationId xmlns="" xmlns:a16="http://schemas.microsoft.com/office/drawing/2014/main" id="{DE3C3234-191B-4516-956A-C3C503797A2C}"/>
                </a:ext>
              </a:extLst>
            </p:cNvPr>
            <p:cNvGrpSpPr/>
            <p:nvPr/>
          </p:nvGrpSpPr>
          <p:grpSpPr>
            <a:xfrm>
              <a:off x="5755387" y="2982098"/>
              <a:ext cx="558688" cy="558060"/>
              <a:chOff x="10949710" y="2804269"/>
              <a:chExt cx="558688" cy="558060"/>
            </a:xfrm>
            <a:grpFill/>
          </p:grpSpPr>
          <p:sp>
            <p:nvSpPr>
              <p:cNvPr id="53" name="Ovale 52">
                <a:extLst>
                  <a:ext uri="{FF2B5EF4-FFF2-40B4-BE49-F238E27FC236}">
                    <a16:creationId xmlns="" xmlns:a16="http://schemas.microsoft.com/office/drawing/2014/main" id="{13EE86C5-60FD-4006-A551-92E67B6C5CBB}"/>
                  </a:ext>
                </a:extLst>
              </p:cNvPr>
              <p:cNvSpPr>
                <a:spLocks noChangeAspect="1"/>
              </p:cNvSpPr>
              <p:nvPr/>
            </p:nvSpPr>
            <p:spPr>
              <a:xfrm>
                <a:off x="10949710" y="2804269"/>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4" name="Immagine 53">
                <a:extLst>
                  <a:ext uri="{FF2B5EF4-FFF2-40B4-BE49-F238E27FC236}">
                    <a16:creationId xmlns="" xmlns:a16="http://schemas.microsoft.com/office/drawing/2014/main" id="{C88BF7D1-1BF2-4C36-A415-317E244C932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122183" y="2895667"/>
                <a:ext cx="223546" cy="363790"/>
              </a:xfrm>
              <a:prstGeom prst="rect">
                <a:avLst/>
              </a:prstGeom>
              <a:grpFill/>
              <a:ln>
                <a:noFill/>
              </a:ln>
            </p:spPr>
          </p:pic>
        </p:grpSp>
      </p:grpSp>
      <p:grpSp>
        <p:nvGrpSpPr>
          <p:cNvPr id="57" name="Gruppo 56">
            <a:extLst>
              <a:ext uri="{FF2B5EF4-FFF2-40B4-BE49-F238E27FC236}">
                <a16:creationId xmlns="" xmlns:a16="http://schemas.microsoft.com/office/drawing/2014/main" id="{838BE054-433C-436B-803A-69948A0B7A90}"/>
              </a:ext>
            </a:extLst>
          </p:cNvPr>
          <p:cNvGrpSpPr/>
          <p:nvPr/>
        </p:nvGrpSpPr>
        <p:grpSpPr>
          <a:xfrm>
            <a:off x="10125072" y="2100080"/>
            <a:ext cx="1249523" cy="558060"/>
            <a:chOff x="5732181" y="2138407"/>
            <a:chExt cx="1249523" cy="558060"/>
          </a:xfrm>
          <a:solidFill>
            <a:schemeClr val="bg1">
              <a:lumMod val="85000"/>
            </a:schemeClr>
          </a:solidFill>
        </p:grpSpPr>
        <p:grpSp>
          <p:nvGrpSpPr>
            <p:cNvPr id="58" name="Gruppo 57">
              <a:extLst>
                <a:ext uri="{FF2B5EF4-FFF2-40B4-BE49-F238E27FC236}">
                  <a16:creationId xmlns="" xmlns:a16="http://schemas.microsoft.com/office/drawing/2014/main" id="{50688743-4B1F-4199-BCD7-F4110F01DE15}"/>
                </a:ext>
              </a:extLst>
            </p:cNvPr>
            <p:cNvGrpSpPr>
              <a:grpSpLocks noChangeAspect="1"/>
            </p:cNvGrpSpPr>
            <p:nvPr/>
          </p:nvGrpSpPr>
          <p:grpSpPr>
            <a:xfrm>
              <a:off x="5732181" y="2138407"/>
              <a:ext cx="558688" cy="558060"/>
              <a:chOff x="8198777" y="2075380"/>
              <a:chExt cx="1080000" cy="1078786"/>
            </a:xfrm>
            <a:grpFill/>
          </p:grpSpPr>
          <p:sp>
            <p:nvSpPr>
              <p:cNvPr id="62" name="Ovale 61">
                <a:extLst>
                  <a:ext uri="{FF2B5EF4-FFF2-40B4-BE49-F238E27FC236}">
                    <a16:creationId xmlns="" xmlns:a16="http://schemas.microsoft.com/office/drawing/2014/main" id="{39254608-CC70-4BC6-B559-7E4218F9C826}"/>
                  </a:ext>
                </a:extLst>
              </p:cNvPr>
              <p:cNvSpPr>
                <a:spLocks noChangeAspect="1"/>
              </p:cNvSpPr>
              <p:nvPr/>
            </p:nvSpPr>
            <p:spPr>
              <a:xfrm>
                <a:off x="8198777" y="2075380"/>
                <a:ext cx="1080000" cy="10787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3" name="Immagine 62">
                <a:extLst>
                  <a:ext uri="{FF2B5EF4-FFF2-40B4-BE49-F238E27FC236}">
                    <a16:creationId xmlns="" xmlns:a16="http://schemas.microsoft.com/office/drawing/2014/main" id="{D13BECBA-FDAE-480B-A5FF-76D110AA1D0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440964" y="2327928"/>
                <a:ext cx="595626" cy="573691"/>
              </a:xfrm>
              <a:prstGeom prst="rect">
                <a:avLst/>
              </a:prstGeom>
              <a:grpFill/>
              <a:ln>
                <a:noFill/>
              </a:ln>
            </p:spPr>
          </p:pic>
        </p:grpSp>
        <p:grpSp>
          <p:nvGrpSpPr>
            <p:cNvPr id="59" name="Gruppo 58">
              <a:extLst>
                <a:ext uri="{FF2B5EF4-FFF2-40B4-BE49-F238E27FC236}">
                  <a16:creationId xmlns="" xmlns:a16="http://schemas.microsoft.com/office/drawing/2014/main" id="{50470DDC-5ABA-47D5-AD58-F049A05D3EB6}"/>
                </a:ext>
              </a:extLst>
            </p:cNvPr>
            <p:cNvGrpSpPr>
              <a:grpSpLocks noChangeAspect="1"/>
            </p:cNvGrpSpPr>
            <p:nvPr/>
          </p:nvGrpSpPr>
          <p:grpSpPr>
            <a:xfrm>
              <a:off x="6423016" y="2138407"/>
              <a:ext cx="558688" cy="558060"/>
              <a:chOff x="8198777" y="3269418"/>
              <a:chExt cx="1080000" cy="1078786"/>
            </a:xfrm>
            <a:grpFill/>
          </p:grpSpPr>
          <p:sp>
            <p:nvSpPr>
              <p:cNvPr id="60" name="Ovale 59">
                <a:extLst>
                  <a:ext uri="{FF2B5EF4-FFF2-40B4-BE49-F238E27FC236}">
                    <a16:creationId xmlns="" xmlns:a16="http://schemas.microsoft.com/office/drawing/2014/main" id="{0EC8BDEF-F8D6-4ACB-8BBC-7B5AF12A1323}"/>
                  </a:ext>
                </a:extLst>
              </p:cNvPr>
              <p:cNvSpPr>
                <a:spLocks noChangeAspect="1"/>
              </p:cNvSpPr>
              <p:nvPr/>
            </p:nvSpPr>
            <p:spPr>
              <a:xfrm>
                <a:off x="8198777" y="3269418"/>
                <a:ext cx="1080000" cy="10787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1" name="Immagine 60">
                <a:extLst>
                  <a:ext uri="{FF2B5EF4-FFF2-40B4-BE49-F238E27FC236}">
                    <a16:creationId xmlns="" xmlns:a16="http://schemas.microsoft.com/office/drawing/2014/main" id="{2CD9FBD5-35B9-4536-AA7E-15E6F3BB8F5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375448" y="3500428"/>
                <a:ext cx="726658" cy="616767"/>
              </a:xfrm>
              <a:prstGeom prst="rect">
                <a:avLst/>
              </a:prstGeom>
              <a:grpFill/>
              <a:ln>
                <a:noFill/>
              </a:ln>
            </p:spPr>
          </p:pic>
        </p:grpSp>
      </p:grpSp>
      <p:grpSp>
        <p:nvGrpSpPr>
          <p:cNvPr id="64" name="Gruppo 63">
            <a:extLst>
              <a:ext uri="{FF2B5EF4-FFF2-40B4-BE49-F238E27FC236}">
                <a16:creationId xmlns="" xmlns:a16="http://schemas.microsoft.com/office/drawing/2014/main" id="{553D654C-4357-4312-8DBF-2A305D1E6CAC}"/>
              </a:ext>
            </a:extLst>
          </p:cNvPr>
          <p:cNvGrpSpPr/>
          <p:nvPr/>
        </p:nvGrpSpPr>
        <p:grpSpPr>
          <a:xfrm>
            <a:off x="10488891" y="3765620"/>
            <a:ext cx="558688" cy="558060"/>
            <a:chOff x="194945" y="3649491"/>
            <a:chExt cx="558688" cy="558060"/>
          </a:xfrm>
          <a:solidFill>
            <a:schemeClr val="bg1">
              <a:lumMod val="85000"/>
            </a:schemeClr>
          </a:solidFill>
        </p:grpSpPr>
        <p:sp>
          <p:nvSpPr>
            <p:cNvPr id="65" name="Ovale 64">
              <a:extLst>
                <a:ext uri="{FF2B5EF4-FFF2-40B4-BE49-F238E27FC236}">
                  <a16:creationId xmlns="" xmlns:a16="http://schemas.microsoft.com/office/drawing/2014/main" id="{D22C7A76-3437-4300-BE19-DD8B23374CFD}"/>
                </a:ext>
              </a:extLst>
            </p:cNvPr>
            <p:cNvSpPr>
              <a:spLocks noChangeAspect="1"/>
            </p:cNvSpPr>
            <p:nvPr/>
          </p:nvSpPr>
          <p:spPr>
            <a:xfrm>
              <a:off x="194945" y="3649491"/>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6" name="Immagine 65" descr="Immagine che contiene testo, clipart, grafica vettoriale&#10;&#10;Descrizione generata automaticamente">
              <a:extLst>
                <a:ext uri="{FF2B5EF4-FFF2-40B4-BE49-F238E27FC236}">
                  <a16:creationId xmlns="" xmlns:a16="http://schemas.microsoft.com/office/drawing/2014/main" id="{D08FE03D-DDD0-4D11-A3E8-3BC9AF3AACE3}"/>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17247" y="3759816"/>
              <a:ext cx="323816" cy="339635"/>
            </a:xfrm>
            <a:prstGeom prst="rect">
              <a:avLst/>
            </a:prstGeom>
            <a:grpFill/>
            <a:ln>
              <a:noFill/>
            </a:ln>
          </p:spPr>
        </p:pic>
      </p:grpSp>
      <p:grpSp>
        <p:nvGrpSpPr>
          <p:cNvPr id="67" name="Gruppo 66">
            <a:extLst>
              <a:ext uri="{FF2B5EF4-FFF2-40B4-BE49-F238E27FC236}">
                <a16:creationId xmlns="" xmlns:a16="http://schemas.microsoft.com/office/drawing/2014/main" id="{8D67EB07-669B-45D2-B4C1-75A8C013C397}"/>
              </a:ext>
            </a:extLst>
          </p:cNvPr>
          <p:cNvGrpSpPr/>
          <p:nvPr/>
        </p:nvGrpSpPr>
        <p:grpSpPr>
          <a:xfrm>
            <a:off x="10488891" y="4598390"/>
            <a:ext cx="558688" cy="558060"/>
            <a:chOff x="194945" y="4864036"/>
            <a:chExt cx="558688" cy="558060"/>
          </a:xfrm>
          <a:solidFill>
            <a:schemeClr val="bg1">
              <a:lumMod val="85000"/>
            </a:schemeClr>
          </a:solidFill>
        </p:grpSpPr>
        <p:sp>
          <p:nvSpPr>
            <p:cNvPr id="68" name="Ovale 67">
              <a:extLst>
                <a:ext uri="{FF2B5EF4-FFF2-40B4-BE49-F238E27FC236}">
                  <a16:creationId xmlns="" xmlns:a16="http://schemas.microsoft.com/office/drawing/2014/main" id="{477F21D3-E235-4F04-A51C-ECCF479FC217}"/>
                </a:ext>
              </a:extLst>
            </p:cNvPr>
            <p:cNvSpPr>
              <a:spLocks noChangeAspect="1"/>
            </p:cNvSpPr>
            <p:nvPr/>
          </p:nvSpPr>
          <p:spPr>
            <a:xfrm>
              <a:off x="194945" y="4864036"/>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9" name="Immagine 68">
              <a:extLst>
                <a:ext uri="{FF2B5EF4-FFF2-40B4-BE49-F238E27FC236}">
                  <a16:creationId xmlns="" xmlns:a16="http://schemas.microsoft.com/office/drawing/2014/main" id="{E2DCA41F-2BA0-4AA2-996A-1C20A4C751E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50915" y="4963750"/>
              <a:ext cx="277245" cy="376713"/>
            </a:xfrm>
            <a:prstGeom prst="rect">
              <a:avLst/>
            </a:prstGeom>
            <a:grpFill/>
            <a:ln>
              <a:noFill/>
            </a:ln>
          </p:spPr>
        </p:pic>
      </p:grpSp>
      <p:grpSp>
        <p:nvGrpSpPr>
          <p:cNvPr id="70" name="Gruppo 69">
            <a:extLst>
              <a:ext uri="{FF2B5EF4-FFF2-40B4-BE49-F238E27FC236}">
                <a16:creationId xmlns="" xmlns:a16="http://schemas.microsoft.com/office/drawing/2014/main" id="{437AC8CD-815C-4C48-9613-82C5EB29CDF3}"/>
              </a:ext>
            </a:extLst>
          </p:cNvPr>
          <p:cNvGrpSpPr/>
          <p:nvPr/>
        </p:nvGrpSpPr>
        <p:grpSpPr>
          <a:xfrm>
            <a:off x="10488891" y="5431159"/>
            <a:ext cx="558688" cy="558060"/>
            <a:chOff x="5998088" y="4836152"/>
            <a:chExt cx="558688" cy="558060"/>
          </a:xfrm>
          <a:solidFill>
            <a:schemeClr val="bg1">
              <a:lumMod val="85000"/>
            </a:schemeClr>
          </a:solidFill>
        </p:grpSpPr>
        <p:sp>
          <p:nvSpPr>
            <p:cNvPr id="71" name="Ovale 70">
              <a:extLst>
                <a:ext uri="{FF2B5EF4-FFF2-40B4-BE49-F238E27FC236}">
                  <a16:creationId xmlns="" xmlns:a16="http://schemas.microsoft.com/office/drawing/2014/main" id="{F215BEA2-0A6A-4FF6-96FC-ACCE80930C8A}"/>
                </a:ext>
              </a:extLst>
            </p:cNvPr>
            <p:cNvSpPr>
              <a:spLocks noChangeAspect="1"/>
            </p:cNvSpPr>
            <p:nvPr/>
          </p:nvSpPr>
          <p:spPr>
            <a:xfrm>
              <a:off x="5998088" y="4836152"/>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2" name="Immagine 71">
              <a:extLst>
                <a:ext uri="{FF2B5EF4-FFF2-40B4-BE49-F238E27FC236}">
                  <a16:creationId xmlns="" xmlns:a16="http://schemas.microsoft.com/office/drawing/2014/main" id="{6A243F69-29CF-4F3A-B79C-0FBEA59B0395}"/>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145398" y="4927380"/>
              <a:ext cx="288679" cy="431372"/>
            </a:xfrm>
            <a:prstGeom prst="rect">
              <a:avLst/>
            </a:prstGeom>
            <a:grpFill/>
            <a:ln>
              <a:noFill/>
            </a:ln>
          </p:spPr>
        </p:pic>
      </p:grpSp>
      <p:sp>
        <p:nvSpPr>
          <p:cNvPr id="5" name="Rettangolo 4"/>
          <p:cNvSpPr/>
          <p:nvPr/>
        </p:nvSpPr>
        <p:spPr>
          <a:xfrm>
            <a:off x="322288" y="4611333"/>
            <a:ext cx="9698637" cy="829458"/>
          </a:xfrm>
          <a:prstGeom prst="rect">
            <a:avLst/>
          </a:prstGeom>
        </p:spPr>
        <p:txBody>
          <a:bodyPr wrap="square">
            <a:spAutoFit/>
          </a:bodyPr>
          <a:lstStyle/>
          <a:p>
            <a:pPr marL="285750" indent="-285750">
              <a:lnSpc>
                <a:spcPct val="110000"/>
              </a:lnSpc>
              <a:spcBef>
                <a:spcPts val="300"/>
              </a:spcBef>
              <a:spcAft>
                <a:spcPts val="300"/>
              </a:spcAft>
              <a:buClr>
                <a:schemeClr val="accent1"/>
              </a:buClr>
              <a:buFont typeface="Arial" panose="020B0604020202020204" pitchFamily="34" charset="0"/>
              <a:buChar char="•"/>
            </a:pPr>
            <a:r>
              <a:rPr lang="it-IT" sz="1300" dirty="0"/>
              <a:t>La diffusione di queste colonnine </a:t>
            </a:r>
            <a:r>
              <a:rPr lang="it-IT" sz="1300" dirty="0" smtClean="0"/>
              <a:t>consentirebbe </a:t>
            </a:r>
            <a:r>
              <a:rPr lang="it-IT" sz="1300" dirty="0"/>
              <a:t>di raggiungere </a:t>
            </a:r>
            <a:r>
              <a:rPr lang="it-IT" sz="1300" dirty="0" smtClean="0"/>
              <a:t>una maggiore capillarità </a:t>
            </a:r>
            <a:r>
              <a:rPr lang="it-IT" sz="1300" dirty="0"/>
              <a:t>delle stazioni di ricarica </a:t>
            </a:r>
            <a:r>
              <a:rPr lang="it-IT" sz="1300" dirty="0" smtClean="0"/>
              <a:t>pubbliche</a:t>
            </a:r>
            <a:endParaRPr lang="it-IT" sz="1300" dirty="0"/>
          </a:p>
          <a:p>
            <a:pPr marL="285750" indent="-285750">
              <a:lnSpc>
                <a:spcPct val="110000"/>
              </a:lnSpc>
              <a:spcBef>
                <a:spcPts val="300"/>
              </a:spcBef>
              <a:buClr>
                <a:schemeClr val="accent1"/>
              </a:buClr>
              <a:buFont typeface="Arial" panose="020B0604020202020204" pitchFamily="34" charset="0"/>
              <a:buChar char="•"/>
            </a:pPr>
            <a:r>
              <a:rPr lang="it-IT" sz="1300" dirty="0"/>
              <a:t>La ricarica in AC &lt; 22 kW  e DC &lt; 90 kW permette di preservare la vita utile delle batterie e degli EV dove la potenza di ricarica media è inferiore ai 7,4 kW</a:t>
            </a:r>
          </a:p>
        </p:txBody>
      </p:sp>
    </p:spTree>
    <p:extLst>
      <p:ext uri="{BB962C8B-B14F-4D97-AF65-F5344CB8AC3E}">
        <p14:creationId xmlns:p14="http://schemas.microsoft.com/office/powerpoint/2010/main" val="2213553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 xmlns:a16="http://schemas.microsoft.com/office/drawing/2014/main" id="{18EF23AA-19B7-440B-ACE7-C137333151A0}"/>
              </a:ext>
            </a:extLst>
          </p:cNvPr>
          <p:cNvSpPr>
            <a:spLocks noGrp="1"/>
          </p:cNvSpPr>
          <p:nvPr>
            <p:ph type="title"/>
          </p:nvPr>
        </p:nvSpPr>
        <p:spPr/>
        <p:txBody>
          <a:bodyPr/>
          <a:lstStyle/>
          <a:p>
            <a:r>
              <a:rPr lang="it-IT" dirty="0"/>
              <a:t>La gestione del rischio sui mercati</a:t>
            </a:r>
          </a:p>
        </p:txBody>
      </p:sp>
      <p:sp>
        <p:nvSpPr>
          <p:cNvPr id="4" name="Segnaposto contenuto 3">
            <a:extLst>
              <a:ext uri="{FF2B5EF4-FFF2-40B4-BE49-F238E27FC236}">
                <a16:creationId xmlns="" xmlns:a16="http://schemas.microsoft.com/office/drawing/2014/main" id="{02463F60-CBC3-44F5-890D-39AC5BB729CA}"/>
              </a:ext>
            </a:extLst>
          </p:cNvPr>
          <p:cNvSpPr>
            <a:spLocks noGrp="1"/>
          </p:cNvSpPr>
          <p:nvPr>
            <p:ph idx="15"/>
          </p:nvPr>
        </p:nvSpPr>
        <p:spPr>
          <a:xfrm>
            <a:off x="421548" y="912709"/>
            <a:ext cx="11089875" cy="369332"/>
          </a:xfrm>
        </p:spPr>
        <p:txBody>
          <a:bodyPr/>
          <a:lstStyle/>
          <a:p>
            <a:r>
              <a:rPr lang="it-IT" dirty="0"/>
              <a:t>Ruolo degli operatori di mercato strutturati a beneficio del sistema</a:t>
            </a:r>
          </a:p>
        </p:txBody>
      </p:sp>
      <p:grpSp>
        <p:nvGrpSpPr>
          <p:cNvPr id="5" name="Gruppo 4">
            <a:extLst>
              <a:ext uri="{FF2B5EF4-FFF2-40B4-BE49-F238E27FC236}">
                <a16:creationId xmlns="" xmlns:a16="http://schemas.microsoft.com/office/drawing/2014/main" id="{7B36EE15-9864-43AA-BCB9-2FABC0C01661}"/>
              </a:ext>
            </a:extLst>
          </p:cNvPr>
          <p:cNvGrpSpPr/>
          <p:nvPr/>
        </p:nvGrpSpPr>
        <p:grpSpPr>
          <a:xfrm>
            <a:off x="10125072" y="1267310"/>
            <a:ext cx="1249523" cy="558060"/>
            <a:chOff x="5732181" y="1336847"/>
            <a:chExt cx="1249523" cy="558060"/>
          </a:xfrm>
        </p:grpSpPr>
        <p:grpSp>
          <p:nvGrpSpPr>
            <p:cNvPr id="6" name="Gruppo 5">
              <a:extLst>
                <a:ext uri="{FF2B5EF4-FFF2-40B4-BE49-F238E27FC236}">
                  <a16:creationId xmlns="" xmlns:a16="http://schemas.microsoft.com/office/drawing/2014/main" id="{3AD035D5-4010-40EC-8CDB-0CF147ACA529}"/>
                </a:ext>
              </a:extLst>
            </p:cNvPr>
            <p:cNvGrpSpPr/>
            <p:nvPr/>
          </p:nvGrpSpPr>
          <p:grpSpPr>
            <a:xfrm>
              <a:off x="6423016" y="1336847"/>
              <a:ext cx="558688" cy="558060"/>
              <a:chOff x="846677" y="831428"/>
              <a:chExt cx="558688" cy="558060"/>
            </a:xfrm>
          </p:grpSpPr>
          <p:sp>
            <p:nvSpPr>
              <p:cNvPr id="10" name="Ovale 9">
                <a:extLst>
                  <a:ext uri="{FF2B5EF4-FFF2-40B4-BE49-F238E27FC236}">
                    <a16:creationId xmlns="" xmlns:a16="http://schemas.microsoft.com/office/drawing/2014/main" id="{726CFE85-25AA-43A2-B447-E08533E831F2}"/>
                  </a:ext>
                </a:extLst>
              </p:cNvPr>
              <p:cNvSpPr>
                <a:spLocks noChangeAspect="1"/>
              </p:cNvSpPr>
              <p:nvPr/>
            </p:nvSpPr>
            <p:spPr>
              <a:xfrm>
                <a:off x="846677" y="831428"/>
                <a:ext cx="558688" cy="558060"/>
              </a:xfrm>
              <a:prstGeom prst="ellipse">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Immagine 10">
                <a:extLst>
                  <a:ext uri="{FF2B5EF4-FFF2-40B4-BE49-F238E27FC236}">
                    <a16:creationId xmlns="" xmlns:a16="http://schemas.microsoft.com/office/drawing/2014/main" id="{A4515BF6-0854-4857-B64D-57CC8BFC9D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8166" y="919288"/>
                <a:ext cx="164565" cy="375487"/>
              </a:xfrm>
              <a:prstGeom prst="rect">
                <a:avLst/>
              </a:prstGeom>
            </p:spPr>
          </p:pic>
          <p:pic>
            <p:nvPicPr>
              <p:cNvPr id="12" name="Immagine 11">
                <a:extLst>
                  <a:ext uri="{FF2B5EF4-FFF2-40B4-BE49-F238E27FC236}">
                    <a16:creationId xmlns="" xmlns:a16="http://schemas.microsoft.com/office/drawing/2014/main" id="{FE5288B7-E375-4AA7-8519-8E77797B89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0163" y="974831"/>
                <a:ext cx="225406" cy="274214"/>
              </a:xfrm>
              <a:prstGeom prst="rect">
                <a:avLst/>
              </a:prstGeom>
            </p:spPr>
          </p:pic>
        </p:grpSp>
        <p:grpSp>
          <p:nvGrpSpPr>
            <p:cNvPr id="7" name="Gruppo 6">
              <a:extLst>
                <a:ext uri="{FF2B5EF4-FFF2-40B4-BE49-F238E27FC236}">
                  <a16:creationId xmlns="" xmlns:a16="http://schemas.microsoft.com/office/drawing/2014/main" id="{4717F72F-E317-44E9-9D88-B07A0EC55FD3}"/>
                </a:ext>
              </a:extLst>
            </p:cNvPr>
            <p:cNvGrpSpPr/>
            <p:nvPr/>
          </p:nvGrpSpPr>
          <p:grpSpPr>
            <a:xfrm>
              <a:off x="5732181" y="1336847"/>
              <a:ext cx="558688" cy="558060"/>
              <a:chOff x="10936420" y="1284670"/>
              <a:chExt cx="558688" cy="558060"/>
            </a:xfrm>
          </p:grpSpPr>
          <p:sp>
            <p:nvSpPr>
              <p:cNvPr id="8" name="Ovale 7">
                <a:extLst>
                  <a:ext uri="{FF2B5EF4-FFF2-40B4-BE49-F238E27FC236}">
                    <a16:creationId xmlns="" xmlns:a16="http://schemas.microsoft.com/office/drawing/2014/main" id="{44F2A6D3-E9B8-4516-980A-EBC1BD0C6809}"/>
                  </a:ext>
                </a:extLst>
              </p:cNvPr>
              <p:cNvSpPr>
                <a:spLocks noChangeAspect="1"/>
              </p:cNvSpPr>
              <p:nvPr/>
            </p:nvSpPr>
            <p:spPr>
              <a:xfrm>
                <a:off x="10936420" y="1284670"/>
                <a:ext cx="558688" cy="558060"/>
              </a:xfrm>
              <a:prstGeom prst="ellipse">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9" name="Immagine 8">
                <a:extLst>
                  <a:ext uri="{FF2B5EF4-FFF2-40B4-BE49-F238E27FC236}">
                    <a16:creationId xmlns="" xmlns:a16="http://schemas.microsoft.com/office/drawing/2014/main" id="{3D6ED75D-9B2E-4A46-8163-18C1B31ECA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6534" y="1392091"/>
                <a:ext cx="364872" cy="343218"/>
              </a:xfrm>
              <a:prstGeom prst="rect">
                <a:avLst/>
              </a:prstGeom>
            </p:spPr>
          </p:pic>
        </p:grpSp>
      </p:grpSp>
      <p:grpSp>
        <p:nvGrpSpPr>
          <p:cNvPr id="13" name="Gruppo 12">
            <a:extLst>
              <a:ext uri="{FF2B5EF4-FFF2-40B4-BE49-F238E27FC236}">
                <a16:creationId xmlns="" xmlns:a16="http://schemas.microsoft.com/office/drawing/2014/main" id="{A13E4268-77C5-4E6D-BDD7-E1A295EB999D}"/>
              </a:ext>
            </a:extLst>
          </p:cNvPr>
          <p:cNvGrpSpPr/>
          <p:nvPr/>
        </p:nvGrpSpPr>
        <p:grpSpPr>
          <a:xfrm>
            <a:off x="10125072" y="2100080"/>
            <a:ext cx="1249523" cy="558060"/>
            <a:chOff x="5732181" y="2138407"/>
            <a:chExt cx="1249523" cy="558060"/>
          </a:xfrm>
        </p:grpSpPr>
        <p:grpSp>
          <p:nvGrpSpPr>
            <p:cNvPr id="14" name="Gruppo 13">
              <a:extLst>
                <a:ext uri="{FF2B5EF4-FFF2-40B4-BE49-F238E27FC236}">
                  <a16:creationId xmlns="" xmlns:a16="http://schemas.microsoft.com/office/drawing/2014/main" id="{0A09A0F1-9B40-4385-959A-81385CF1603A}"/>
                </a:ext>
              </a:extLst>
            </p:cNvPr>
            <p:cNvGrpSpPr>
              <a:grpSpLocks noChangeAspect="1"/>
            </p:cNvGrpSpPr>
            <p:nvPr/>
          </p:nvGrpSpPr>
          <p:grpSpPr>
            <a:xfrm>
              <a:off x="5732181" y="2138407"/>
              <a:ext cx="558688" cy="558060"/>
              <a:chOff x="8198777" y="2075380"/>
              <a:chExt cx="1080000" cy="1078786"/>
            </a:xfrm>
          </p:grpSpPr>
          <p:sp>
            <p:nvSpPr>
              <p:cNvPr id="18" name="Ovale 17">
                <a:extLst>
                  <a:ext uri="{FF2B5EF4-FFF2-40B4-BE49-F238E27FC236}">
                    <a16:creationId xmlns="" xmlns:a16="http://schemas.microsoft.com/office/drawing/2014/main" id="{4EE0789B-B521-424B-AAAF-8C1760BCC4A4}"/>
                  </a:ext>
                </a:extLst>
              </p:cNvPr>
              <p:cNvSpPr>
                <a:spLocks noChangeAspect="1"/>
              </p:cNvSpPr>
              <p:nvPr/>
            </p:nvSpPr>
            <p:spPr>
              <a:xfrm>
                <a:off x="8198777" y="2075380"/>
                <a:ext cx="1080000" cy="1078786"/>
              </a:xfrm>
              <a:prstGeom prst="ellipse">
                <a:avLst/>
              </a:prstGeom>
              <a:solidFill>
                <a:srgbClr val="F7D601"/>
              </a:solidFill>
              <a:ln>
                <a:solidFill>
                  <a:srgbClr val="F7D6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Immagine 18">
                <a:extLst>
                  <a:ext uri="{FF2B5EF4-FFF2-40B4-BE49-F238E27FC236}">
                    <a16:creationId xmlns="" xmlns:a16="http://schemas.microsoft.com/office/drawing/2014/main" id="{A5DF8898-D3AF-44A5-9347-0E881324A1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40964" y="2327928"/>
                <a:ext cx="595626" cy="573691"/>
              </a:xfrm>
              <a:prstGeom prst="rect">
                <a:avLst/>
              </a:prstGeom>
            </p:spPr>
          </p:pic>
        </p:grpSp>
        <p:grpSp>
          <p:nvGrpSpPr>
            <p:cNvPr id="15" name="Gruppo 14">
              <a:extLst>
                <a:ext uri="{FF2B5EF4-FFF2-40B4-BE49-F238E27FC236}">
                  <a16:creationId xmlns="" xmlns:a16="http://schemas.microsoft.com/office/drawing/2014/main" id="{176ED2D9-C42B-4EA5-9540-4B8B638C642A}"/>
                </a:ext>
              </a:extLst>
            </p:cNvPr>
            <p:cNvGrpSpPr>
              <a:grpSpLocks noChangeAspect="1"/>
            </p:cNvGrpSpPr>
            <p:nvPr/>
          </p:nvGrpSpPr>
          <p:grpSpPr>
            <a:xfrm>
              <a:off x="6423016" y="2138407"/>
              <a:ext cx="558688" cy="558060"/>
              <a:chOff x="8198777" y="3269418"/>
              <a:chExt cx="1080000" cy="1078786"/>
            </a:xfrm>
          </p:grpSpPr>
          <p:sp>
            <p:nvSpPr>
              <p:cNvPr id="16" name="Ovale 15">
                <a:extLst>
                  <a:ext uri="{FF2B5EF4-FFF2-40B4-BE49-F238E27FC236}">
                    <a16:creationId xmlns="" xmlns:a16="http://schemas.microsoft.com/office/drawing/2014/main" id="{242A7047-69E8-4D11-817B-2A8069806B9B}"/>
                  </a:ext>
                </a:extLst>
              </p:cNvPr>
              <p:cNvSpPr>
                <a:spLocks noChangeAspect="1"/>
              </p:cNvSpPr>
              <p:nvPr/>
            </p:nvSpPr>
            <p:spPr>
              <a:xfrm>
                <a:off x="8198777" y="3269418"/>
                <a:ext cx="1080000" cy="1078786"/>
              </a:xfrm>
              <a:prstGeom prst="ellipse">
                <a:avLst/>
              </a:prstGeom>
              <a:solidFill>
                <a:srgbClr val="F7D601"/>
              </a:solidFill>
              <a:ln>
                <a:solidFill>
                  <a:srgbClr val="F7D6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7" name="Immagine 16">
                <a:extLst>
                  <a:ext uri="{FF2B5EF4-FFF2-40B4-BE49-F238E27FC236}">
                    <a16:creationId xmlns="" xmlns:a16="http://schemas.microsoft.com/office/drawing/2014/main" id="{6A9EB176-F54A-4278-8E7B-9DC07D5A206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75448" y="3500428"/>
                <a:ext cx="726658" cy="616767"/>
              </a:xfrm>
              <a:prstGeom prst="rect">
                <a:avLst/>
              </a:prstGeom>
            </p:spPr>
          </p:pic>
        </p:grpSp>
      </p:grpSp>
      <p:grpSp>
        <p:nvGrpSpPr>
          <p:cNvPr id="27" name="Gruppo 26">
            <a:extLst>
              <a:ext uri="{FF2B5EF4-FFF2-40B4-BE49-F238E27FC236}">
                <a16:creationId xmlns="" xmlns:a16="http://schemas.microsoft.com/office/drawing/2014/main" id="{33FBB294-2674-4ECD-9FDE-F65483CB5595}"/>
              </a:ext>
            </a:extLst>
          </p:cNvPr>
          <p:cNvGrpSpPr/>
          <p:nvPr/>
        </p:nvGrpSpPr>
        <p:grpSpPr>
          <a:xfrm>
            <a:off x="10488891" y="3765620"/>
            <a:ext cx="558688" cy="558060"/>
            <a:chOff x="194945" y="3649491"/>
            <a:chExt cx="558688" cy="558060"/>
          </a:xfrm>
          <a:solidFill>
            <a:schemeClr val="bg1">
              <a:lumMod val="85000"/>
            </a:schemeClr>
          </a:solidFill>
        </p:grpSpPr>
        <p:sp>
          <p:nvSpPr>
            <p:cNvPr id="28" name="Ovale 27">
              <a:extLst>
                <a:ext uri="{FF2B5EF4-FFF2-40B4-BE49-F238E27FC236}">
                  <a16:creationId xmlns="" xmlns:a16="http://schemas.microsoft.com/office/drawing/2014/main" id="{362628C3-3779-4DE5-BBB8-5F72C7731ACD}"/>
                </a:ext>
              </a:extLst>
            </p:cNvPr>
            <p:cNvSpPr>
              <a:spLocks noChangeAspect="1"/>
            </p:cNvSpPr>
            <p:nvPr/>
          </p:nvSpPr>
          <p:spPr>
            <a:xfrm>
              <a:off x="194945" y="3649491"/>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9" name="Immagine 28" descr="Immagine che contiene testo, clipart, grafica vettoriale&#10;&#10;Descrizione generata automaticamente">
              <a:extLst>
                <a:ext uri="{FF2B5EF4-FFF2-40B4-BE49-F238E27FC236}">
                  <a16:creationId xmlns="" xmlns:a16="http://schemas.microsoft.com/office/drawing/2014/main" id="{0B9B8763-D727-4995-9635-6224FB070CD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7247" y="3759816"/>
              <a:ext cx="323816" cy="339635"/>
            </a:xfrm>
            <a:prstGeom prst="rect">
              <a:avLst/>
            </a:prstGeom>
            <a:grpFill/>
            <a:ln>
              <a:noFill/>
            </a:ln>
          </p:spPr>
        </p:pic>
      </p:grpSp>
      <p:grpSp>
        <p:nvGrpSpPr>
          <p:cNvPr id="30" name="Gruppo 29">
            <a:extLst>
              <a:ext uri="{FF2B5EF4-FFF2-40B4-BE49-F238E27FC236}">
                <a16:creationId xmlns="" xmlns:a16="http://schemas.microsoft.com/office/drawing/2014/main" id="{458591EE-EAAD-4FDF-A223-E38FFB92BDA9}"/>
              </a:ext>
            </a:extLst>
          </p:cNvPr>
          <p:cNvGrpSpPr/>
          <p:nvPr/>
        </p:nvGrpSpPr>
        <p:grpSpPr>
          <a:xfrm>
            <a:off x="10488891" y="4598390"/>
            <a:ext cx="558688" cy="558060"/>
            <a:chOff x="194945" y="4864036"/>
            <a:chExt cx="558688" cy="558060"/>
          </a:xfrm>
          <a:solidFill>
            <a:schemeClr val="bg1">
              <a:lumMod val="85000"/>
            </a:schemeClr>
          </a:solidFill>
        </p:grpSpPr>
        <p:sp>
          <p:nvSpPr>
            <p:cNvPr id="31" name="Ovale 30">
              <a:extLst>
                <a:ext uri="{FF2B5EF4-FFF2-40B4-BE49-F238E27FC236}">
                  <a16:creationId xmlns="" xmlns:a16="http://schemas.microsoft.com/office/drawing/2014/main" id="{D51736C7-A049-4CC2-9CD0-7835A46E0843}"/>
                </a:ext>
              </a:extLst>
            </p:cNvPr>
            <p:cNvSpPr>
              <a:spLocks noChangeAspect="1"/>
            </p:cNvSpPr>
            <p:nvPr/>
          </p:nvSpPr>
          <p:spPr>
            <a:xfrm>
              <a:off x="194945" y="4864036"/>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2" name="Immagine 31">
              <a:extLst>
                <a:ext uri="{FF2B5EF4-FFF2-40B4-BE49-F238E27FC236}">
                  <a16:creationId xmlns="" xmlns:a16="http://schemas.microsoft.com/office/drawing/2014/main" id="{EC9D3D85-1E43-49C6-91FD-4ECAEFE1610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0915" y="4963750"/>
              <a:ext cx="277245" cy="376713"/>
            </a:xfrm>
            <a:prstGeom prst="rect">
              <a:avLst/>
            </a:prstGeom>
            <a:grpFill/>
            <a:ln>
              <a:noFill/>
            </a:ln>
          </p:spPr>
        </p:pic>
      </p:grpSp>
      <p:grpSp>
        <p:nvGrpSpPr>
          <p:cNvPr id="33" name="Gruppo 32">
            <a:extLst>
              <a:ext uri="{FF2B5EF4-FFF2-40B4-BE49-F238E27FC236}">
                <a16:creationId xmlns="" xmlns:a16="http://schemas.microsoft.com/office/drawing/2014/main" id="{063CB4D4-13A0-4F83-A092-395B444DB1DA}"/>
              </a:ext>
            </a:extLst>
          </p:cNvPr>
          <p:cNvGrpSpPr/>
          <p:nvPr/>
        </p:nvGrpSpPr>
        <p:grpSpPr>
          <a:xfrm>
            <a:off x="10488891" y="5431159"/>
            <a:ext cx="558688" cy="558060"/>
            <a:chOff x="5998088" y="4836152"/>
            <a:chExt cx="558688" cy="558060"/>
          </a:xfrm>
          <a:solidFill>
            <a:schemeClr val="bg1">
              <a:lumMod val="85000"/>
            </a:schemeClr>
          </a:solidFill>
        </p:grpSpPr>
        <p:sp>
          <p:nvSpPr>
            <p:cNvPr id="34" name="Ovale 33">
              <a:extLst>
                <a:ext uri="{FF2B5EF4-FFF2-40B4-BE49-F238E27FC236}">
                  <a16:creationId xmlns="" xmlns:a16="http://schemas.microsoft.com/office/drawing/2014/main" id="{CE1AEDE0-DF14-4510-90C0-908B897D44E6}"/>
                </a:ext>
              </a:extLst>
            </p:cNvPr>
            <p:cNvSpPr>
              <a:spLocks noChangeAspect="1"/>
            </p:cNvSpPr>
            <p:nvPr/>
          </p:nvSpPr>
          <p:spPr>
            <a:xfrm>
              <a:off x="5998088" y="4836152"/>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5" name="Immagine 34">
              <a:extLst>
                <a:ext uri="{FF2B5EF4-FFF2-40B4-BE49-F238E27FC236}">
                  <a16:creationId xmlns="" xmlns:a16="http://schemas.microsoft.com/office/drawing/2014/main" id="{A8B56F1A-7091-45FA-A114-E368AA5FE25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45398" y="4927380"/>
              <a:ext cx="288679" cy="431372"/>
            </a:xfrm>
            <a:prstGeom prst="rect">
              <a:avLst/>
            </a:prstGeom>
            <a:grpFill/>
            <a:ln>
              <a:noFill/>
            </a:ln>
          </p:spPr>
        </p:pic>
      </p:grpSp>
      <p:sp>
        <p:nvSpPr>
          <p:cNvPr id="36" name="Inhaltsplatzhalter 39">
            <a:extLst>
              <a:ext uri="{FF2B5EF4-FFF2-40B4-BE49-F238E27FC236}">
                <a16:creationId xmlns="" xmlns:a16="http://schemas.microsoft.com/office/drawing/2014/main" id="{38207F38-3B3E-457F-8C7A-B719372BD710}"/>
              </a:ext>
            </a:extLst>
          </p:cNvPr>
          <p:cNvSpPr txBox="1">
            <a:spLocks/>
          </p:cNvSpPr>
          <p:nvPr/>
        </p:nvSpPr>
        <p:spPr>
          <a:xfrm>
            <a:off x="312729" y="1530467"/>
            <a:ext cx="9504371" cy="1074140"/>
          </a:xfrm>
          <a:prstGeom prst="rect">
            <a:avLst/>
          </a:prstGeom>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285750" indent="-285750" algn="just">
              <a:buClr>
                <a:srgbClr val="009FDA"/>
              </a:buClr>
              <a:buFont typeface="Arial" panose="020B0604020202020204" pitchFamily="34" charset="0"/>
              <a:buChar char="•"/>
            </a:pPr>
            <a:r>
              <a:rPr lang="it-IT" sz="1350" dirty="0"/>
              <a:t>E’ evidente e assolutamente condivisibile la </a:t>
            </a:r>
            <a:r>
              <a:rPr lang="it-IT" sz="1350" b="1" dirty="0"/>
              <a:t>preoccupazione</a:t>
            </a:r>
            <a:r>
              <a:rPr lang="it-IT" sz="1350" dirty="0"/>
              <a:t> dell’Autorità in merito </a:t>
            </a:r>
            <a:r>
              <a:rPr lang="it-IT" sz="1350" b="1" dirty="0"/>
              <a:t>all’aumento dei prezzi delle </a:t>
            </a:r>
            <a:r>
              <a:rPr lang="en-AU" sz="1350" b="1" dirty="0"/>
              <a:t>commodities</a:t>
            </a:r>
            <a:r>
              <a:rPr lang="it-IT" sz="1350" b="1" dirty="0"/>
              <a:t> </a:t>
            </a:r>
            <a:r>
              <a:rPr lang="it-IT" sz="1350" dirty="0"/>
              <a:t>che sta caratterizzando i mercati all’ingrosso di energia elettrica e gas negli ultimi mesi</a:t>
            </a:r>
          </a:p>
          <a:p>
            <a:pPr marL="285750" indent="-285750" algn="just">
              <a:buClr>
                <a:srgbClr val="009FDA"/>
              </a:buClr>
              <a:buFont typeface="Arial" panose="020B0604020202020204" pitchFamily="34" charset="0"/>
              <a:buChar char="•"/>
            </a:pPr>
            <a:r>
              <a:rPr lang="it-IT" sz="1350" dirty="0"/>
              <a:t>In particolare, ARERA si sofferma sul tema legato alla </a:t>
            </a:r>
            <a:r>
              <a:rPr lang="it-IT" sz="1350" b="1" dirty="0"/>
              <a:t>copertura dei consumatori, rispetto a fenomeni di elevata volatilità dei prezzi. </a:t>
            </a:r>
          </a:p>
        </p:txBody>
      </p:sp>
      <p:sp>
        <p:nvSpPr>
          <p:cNvPr id="44" name="Rettangolo 43">
            <a:extLst>
              <a:ext uri="{FF2B5EF4-FFF2-40B4-BE49-F238E27FC236}">
                <a16:creationId xmlns="" xmlns:a16="http://schemas.microsoft.com/office/drawing/2014/main" id="{6D022475-05C8-4A76-B3A0-36428FD71686}"/>
              </a:ext>
            </a:extLst>
          </p:cNvPr>
          <p:cNvSpPr/>
          <p:nvPr/>
        </p:nvSpPr>
        <p:spPr>
          <a:xfrm>
            <a:off x="293661" y="3147499"/>
            <a:ext cx="9699264" cy="35545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endParaRPr lang="it-IT" sz="1600" dirty="0">
              <a:solidFill>
                <a:schemeClr val="bg1"/>
              </a:solidFill>
              <a:ea typeface="Roboto" panose="02000000000000000000" pitchFamily="2" charset="0"/>
              <a:cs typeface="Verdana"/>
            </a:endParaRPr>
          </a:p>
        </p:txBody>
      </p:sp>
      <p:cxnSp>
        <p:nvCxnSpPr>
          <p:cNvPr id="45" name="Connettore diritto 44">
            <a:extLst>
              <a:ext uri="{FF2B5EF4-FFF2-40B4-BE49-F238E27FC236}">
                <a16:creationId xmlns="" xmlns:a16="http://schemas.microsoft.com/office/drawing/2014/main" id="{B1A7F536-FF40-4D26-9AB2-6330F3F23A43}"/>
              </a:ext>
            </a:extLst>
          </p:cNvPr>
          <p:cNvCxnSpPr>
            <a:cxnSpLocks/>
          </p:cNvCxnSpPr>
          <p:nvPr/>
        </p:nvCxnSpPr>
        <p:spPr>
          <a:xfrm>
            <a:off x="293661" y="3147500"/>
            <a:ext cx="9699264" cy="0"/>
          </a:xfrm>
          <a:prstGeom prst="line">
            <a:avLst/>
          </a:prstGeom>
          <a:ln w="12700" cap="rnd" cmpd="sng">
            <a:solidFill>
              <a:srgbClr val="009FDA"/>
            </a:solidFill>
            <a:prstDash val="solid"/>
            <a:round/>
          </a:ln>
        </p:spPr>
        <p:style>
          <a:lnRef idx="1">
            <a:schemeClr val="accent1"/>
          </a:lnRef>
          <a:fillRef idx="0">
            <a:schemeClr val="accent1"/>
          </a:fillRef>
          <a:effectRef idx="0">
            <a:schemeClr val="accent1"/>
          </a:effectRef>
          <a:fontRef idx="minor">
            <a:schemeClr val="tx1"/>
          </a:fontRef>
        </p:style>
      </p:cxnSp>
      <p:pic>
        <p:nvPicPr>
          <p:cNvPr id="47" name="Elemento grafico 46">
            <a:extLst>
              <a:ext uri="{FF2B5EF4-FFF2-40B4-BE49-F238E27FC236}">
                <a16:creationId xmlns="" xmlns:a16="http://schemas.microsoft.com/office/drawing/2014/main" id="{06623C30-1477-4A30-AE21-AB18064903E3}"/>
              </a:ext>
            </a:extLst>
          </p:cNvPr>
          <p:cNvPicPr>
            <a:picLocks noChangeAspect="1"/>
          </p:cNvPicPr>
          <p:nvPr/>
        </p:nvPicPr>
        <p:blipFill>
          <a:blip r:embed="rId10" cstate="email">
            <a:extLst>
              <a:ext uri="{28A0092B-C50C-407E-A947-70E740481C1C}">
                <a14:useLocalDpi xmlns:a14="http://schemas.microsoft.com/office/drawing/2010/main"/>
              </a:ext>
              <a:ext uri="{96DAC541-7B7A-43D3-8B79-37D633B846F1}">
                <asvg:svgBlip xmlns="" xmlns:asvg="http://schemas.microsoft.com/office/drawing/2016/SVG/main" r:embed="rId11"/>
              </a:ext>
            </a:extLst>
          </a:blip>
          <a:stretch>
            <a:fillRect/>
          </a:stretch>
        </p:blipFill>
        <p:spPr>
          <a:xfrm>
            <a:off x="313070" y="2779447"/>
            <a:ext cx="652253" cy="223738"/>
          </a:xfrm>
          <a:prstGeom prst="rect">
            <a:avLst/>
          </a:prstGeom>
        </p:spPr>
      </p:pic>
      <p:sp>
        <p:nvSpPr>
          <p:cNvPr id="49" name="CasellaDiTesto 48">
            <a:extLst>
              <a:ext uri="{FF2B5EF4-FFF2-40B4-BE49-F238E27FC236}">
                <a16:creationId xmlns="" xmlns:a16="http://schemas.microsoft.com/office/drawing/2014/main" id="{ACA9941D-10AB-4D19-89E2-3FE33FB77112}"/>
              </a:ext>
            </a:extLst>
          </p:cNvPr>
          <p:cNvSpPr txBox="1"/>
          <p:nvPr/>
        </p:nvSpPr>
        <p:spPr>
          <a:xfrm>
            <a:off x="366484" y="3278136"/>
            <a:ext cx="9625780" cy="792525"/>
          </a:xfrm>
          <a:prstGeom prst="rect">
            <a:avLst/>
          </a:prstGeom>
          <a:noFill/>
        </p:spPr>
        <p:txBody>
          <a:bodyPr wrap="square">
            <a:spAutoFit/>
          </a:bodyPr>
          <a:lstStyle/>
          <a:p>
            <a:pPr algn="just">
              <a:buClr>
                <a:srgbClr val="FE6702"/>
              </a:buClr>
            </a:pPr>
            <a:r>
              <a:rPr lang="it-IT" sz="1350" b="1" dirty="0">
                <a:solidFill>
                  <a:schemeClr val="tx1">
                    <a:lumMod val="75000"/>
                    <a:lumOff val="25000"/>
                  </a:schemeClr>
                </a:solidFill>
              </a:rPr>
              <a:t>A2A condivide </a:t>
            </a:r>
            <a:r>
              <a:rPr lang="it-IT" sz="1350" dirty="0">
                <a:solidFill>
                  <a:schemeClr val="tx1">
                    <a:lumMod val="75000"/>
                    <a:lumOff val="25000"/>
                  </a:schemeClr>
                </a:solidFill>
              </a:rPr>
              <a:t>queste preoccupazioni e sottolinea il </a:t>
            </a:r>
            <a:r>
              <a:rPr lang="it-IT" sz="1350" b="1" dirty="0">
                <a:solidFill>
                  <a:schemeClr val="tx1">
                    <a:lumMod val="75000"/>
                    <a:lumOff val="25000"/>
                  </a:schemeClr>
                </a:solidFill>
              </a:rPr>
              <a:t>ruolo fondamentale che operatori strutturati</a:t>
            </a:r>
            <a:r>
              <a:rPr lang="it-IT" sz="1350" dirty="0">
                <a:solidFill>
                  <a:schemeClr val="tx1">
                    <a:lumMod val="75000"/>
                    <a:lumOff val="25000"/>
                  </a:schemeClr>
                </a:solidFill>
              </a:rPr>
              <a:t> possono avere nel contenere l’aumento dei prezzi a tutela dei consumatori finali e a beneficio del sistema. </a:t>
            </a:r>
          </a:p>
          <a:p>
            <a:pPr algn="just">
              <a:spcBef>
                <a:spcPts val="600"/>
              </a:spcBef>
              <a:buClr>
                <a:srgbClr val="FE6702"/>
              </a:buClr>
            </a:pPr>
            <a:r>
              <a:rPr lang="it-IT" sz="1350" dirty="0">
                <a:solidFill>
                  <a:schemeClr val="tx1">
                    <a:lumMod val="75000"/>
                    <a:lumOff val="25000"/>
                  </a:schemeClr>
                </a:solidFill>
              </a:rPr>
              <a:t>In particolare:</a:t>
            </a:r>
          </a:p>
        </p:txBody>
      </p:sp>
      <p:sp>
        <p:nvSpPr>
          <p:cNvPr id="51" name="CasellaDiTesto 50">
            <a:extLst>
              <a:ext uri="{FF2B5EF4-FFF2-40B4-BE49-F238E27FC236}">
                <a16:creationId xmlns="" xmlns:a16="http://schemas.microsoft.com/office/drawing/2014/main" id="{8AF2279E-0D9F-40BA-B7ED-D1CE85CA72BA}"/>
              </a:ext>
            </a:extLst>
          </p:cNvPr>
          <p:cNvSpPr txBox="1"/>
          <p:nvPr/>
        </p:nvSpPr>
        <p:spPr>
          <a:xfrm>
            <a:off x="602422" y="4069734"/>
            <a:ext cx="9098401" cy="1492716"/>
          </a:xfrm>
          <a:prstGeom prst="rect">
            <a:avLst/>
          </a:prstGeom>
          <a:noFill/>
        </p:spPr>
        <p:txBody>
          <a:bodyPr wrap="square">
            <a:spAutoFit/>
          </a:bodyPr>
          <a:lstStyle/>
          <a:p>
            <a:pPr marL="285750" indent="-285750" algn="just">
              <a:spcBef>
                <a:spcPts val="600"/>
              </a:spcBef>
              <a:buClr>
                <a:srgbClr val="009FDA"/>
              </a:buClr>
              <a:buFont typeface="Arial" panose="020B0604020202020204" pitchFamily="34" charset="0"/>
              <a:buChar char="•"/>
            </a:pPr>
            <a:r>
              <a:rPr lang="it-IT" sz="1350" dirty="0"/>
              <a:t>nel 2020 abbiamo prodotto 19 </a:t>
            </a:r>
            <a:r>
              <a:rPr lang="it-IT" sz="1350" dirty="0" err="1"/>
              <a:t>TWh</a:t>
            </a:r>
            <a:r>
              <a:rPr lang="it-IT" sz="1350" dirty="0"/>
              <a:t> e fornito energia a clienti finali per 15,9 </a:t>
            </a:r>
            <a:r>
              <a:rPr lang="it-IT" sz="1350" dirty="0" err="1"/>
              <a:t>TWh</a:t>
            </a:r>
            <a:r>
              <a:rPr lang="it-IT" sz="1350" dirty="0"/>
              <a:t> (di cui 33% rinnovabile)</a:t>
            </a:r>
            <a:endParaRPr lang="it-IT" sz="1350" dirty="0">
              <a:highlight>
                <a:srgbClr val="FFFF00"/>
              </a:highlight>
            </a:endParaRPr>
          </a:p>
          <a:p>
            <a:pPr marL="285750" indent="-285750" algn="just">
              <a:spcBef>
                <a:spcPts val="600"/>
              </a:spcBef>
              <a:buClr>
                <a:srgbClr val="009FDA"/>
              </a:buClr>
              <a:buFont typeface="Arial" panose="020B0604020202020204" pitchFamily="34" charset="0"/>
              <a:buChar char="•"/>
            </a:pPr>
            <a:r>
              <a:rPr lang="it-IT" sz="1350" dirty="0">
                <a:solidFill>
                  <a:schemeClr val="tx1">
                    <a:lumMod val="75000"/>
                    <a:lumOff val="25000"/>
                  </a:schemeClr>
                </a:solidFill>
              </a:rPr>
              <a:t>la maggior parte dei nostri clienti ha contrattualizzato sul mercato libero forniture a prezzo fisso per almeno 12-24 mesi (oggi al di sotto degli attuali livelli della tutela)</a:t>
            </a:r>
          </a:p>
          <a:p>
            <a:pPr marL="285750" indent="-285750" algn="just">
              <a:spcBef>
                <a:spcPts val="600"/>
              </a:spcBef>
              <a:buClr>
                <a:srgbClr val="009FDA"/>
              </a:buClr>
              <a:buFont typeface="Arial" panose="020B0604020202020204" pitchFamily="34" charset="0"/>
              <a:buChar char="•"/>
            </a:pPr>
            <a:r>
              <a:rPr lang="it-IT" sz="1350" dirty="0">
                <a:solidFill>
                  <a:schemeClr val="tx1">
                    <a:lumMod val="75000"/>
                    <a:lumOff val="25000"/>
                  </a:schemeClr>
                </a:solidFill>
              </a:rPr>
              <a:t>nonostante l’incremento dei prezzi di approvvigionamento, </a:t>
            </a:r>
            <a:r>
              <a:rPr lang="it-IT" sz="1350" b="1" dirty="0">
                <a:solidFill>
                  <a:srgbClr val="009FDA"/>
                </a:solidFill>
              </a:rPr>
              <a:t>A2A sta onorando i propri contratti </a:t>
            </a:r>
            <a:r>
              <a:rPr lang="it-IT" sz="1350" dirty="0">
                <a:solidFill>
                  <a:schemeClr val="tx1">
                    <a:lumMod val="75000"/>
                    <a:lumOff val="25000"/>
                  </a:schemeClr>
                </a:solidFill>
              </a:rPr>
              <a:t>(senza prevedere modifiche unilaterali delle condizioni tecniche-economiche), avendo opportunamente coperto le proprie posizioni sui mercati così da mitigare </a:t>
            </a:r>
            <a:r>
              <a:rPr lang="it-IT" sz="1350" b="1" dirty="0">
                <a:solidFill>
                  <a:srgbClr val="FF0000"/>
                </a:solidFill>
              </a:rPr>
              <a:t>gli effetti degli incrementi verso i clienti finali </a:t>
            </a:r>
            <a:endParaRPr lang="it-IT" sz="1350" dirty="0">
              <a:solidFill>
                <a:schemeClr val="tx1">
                  <a:lumMod val="75000"/>
                  <a:lumOff val="25000"/>
                </a:schemeClr>
              </a:solidFill>
            </a:endParaRPr>
          </a:p>
        </p:txBody>
      </p:sp>
      <p:sp>
        <p:nvSpPr>
          <p:cNvPr id="52" name="CasellaDiTesto 51">
            <a:extLst>
              <a:ext uri="{FF2B5EF4-FFF2-40B4-BE49-F238E27FC236}">
                <a16:creationId xmlns="" xmlns:a16="http://schemas.microsoft.com/office/drawing/2014/main" id="{117A299A-4A93-4C83-BC87-68DA373659C9}"/>
              </a:ext>
            </a:extLst>
          </p:cNvPr>
          <p:cNvSpPr txBox="1"/>
          <p:nvPr/>
        </p:nvSpPr>
        <p:spPr>
          <a:xfrm>
            <a:off x="294020" y="5623971"/>
            <a:ext cx="9679853" cy="954107"/>
          </a:xfrm>
          <a:prstGeom prst="rect">
            <a:avLst/>
          </a:prstGeom>
          <a:noFill/>
        </p:spPr>
        <p:txBody>
          <a:bodyPr wrap="square">
            <a:spAutoFit/>
          </a:bodyPr>
          <a:lstStyle/>
          <a:p>
            <a:pPr algn="just">
              <a:buClr>
                <a:srgbClr val="FE6702"/>
              </a:buClr>
            </a:pPr>
            <a:r>
              <a:rPr lang="it-IT" sz="1350" b="1" dirty="0">
                <a:solidFill>
                  <a:srgbClr val="FF0000"/>
                </a:solidFill>
              </a:rPr>
              <a:t>Un’esperta attività di gestione dei portafogli energetici maturata dagli operatori unitamente a dimensioni sistemiche consentono di ammortizzare se non di sterilizzare </a:t>
            </a:r>
            <a:r>
              <a:rPr lang="it-IT" sz="1350" b="1" dirty="0">
                <a:solidFill>
                  <a:srgbClr val="009FDA"/>
                </a:solidFill>
              </a:rPr>
              <a:t>gli effetti di improvvisi picchi di prezzo nel medio termine</a:t>
            </a:r>
            <a:r>
              <a:rPr lang="it-IT" sz="1350" dirty="0">
                <a:solidFill>
                  <a:schemeClr val="tx1">
                    <a:lumMod val="75000"/>
                    <a:lumOff val="25000"/>
                  </a:schemeClr>
                </a:solidFill>
              </a:rPr>
              <a:t>, evitando l’implementazione di eventuali azioni </a:t>
            </a:r>
            <a:r>
              <a:rPr lang="it-IT" sz="1350" dirty="0" err="1">
                <a:solidFill>
                  <a:schemeClr val="tx1">
                    <a:lumMod val="75000"/>
                    <a:lumOff val="25000"/>
                  </a:schemeClr>
                </a:solidFill>
              </a:rPr>
              <a:t>regolatorie</a:t>
            </a:r>
            <a:r>
              <a:rPr lang="it-IT" sz="1350" dirty="0">
                <a:solidFill>
                  <a:schemeClr val="tx1">
                    <a:lumMod val="75000"/>
                    <a:lumOff val="25000"/>
                  </a:schemeClr>
                </a:solidFill>
              </a:rPr>
              <a:t> </a:t>
            </a:r>
            <a:r>
              <a:rPr lang="it-IT" sz="1350" i="1" dirty="0">
                <a:solidFill>
                  <a:schemeClr val="tx1">
                    <a:lumMod val="75000"/>
                    <a:lumOff val="25000"/>
                  </a:schemeClr>
                </a:solidFill>
              </a:rPr>
              <a:t>di copertura dal rischio (</a:t>
            </a:r>
            <a:r>
              <a:rPr lang="it-IT" sz="1350" dirty="0">
                <a:solidFill>
                  <a:schemeClr val="tx1">
                    <a:lumMod val="75000"/>
                    <a:lumOff val="25000"/>
                  </a:schemeClr>
                </a:solidFill>
              </a:rPr>
              <a:t>che dovranno essere, comunque, attentamente valutate solo in caso di persistenza delle tensioni sui mercati nel lungo termine)</a:t>
            </a:r>
          </a:p>
        </p:txBody>
      </p:sp>
      <p:grpSp>
        <p:nvGrpSpPr>
          <p:cNvPr id="53" name="Gruppo 52">
            <a:extLst>
              <a:ext uri="{FF2B5EF4-FFF2-40B4-BE49-F238E27FC236}">
                <a16:creationId xmlns="" xmlns:a16="http://schemas.microsoft.com/office/drawing/2014/main" id="{195469ED-8A7D-4A31-98B3-2AB8DA4C96CB}"/>
              </a:ext>
            </a:extLst>
          </p:cNvPr>
          <p:cNvGrpSpPr/>
          <p:nvPr/>
        </p:nvGrpSpPr>
        <p:grpSpPr>
          <a:xfrm>
            <a:off x="10148278" y="2932850"/>
            <a:ext cx="1240459" cy="558060"/>
            <a:chOff x="5755387" y="2982098"/>
            <a:chExt cx="1240459" cy="558060"/>
          </a:xfrm>
        </p:grpSpPr>
        <p:grpSp>
          <p:nvGrpSpPr>
            <p:cNvPr id="54" name="Gruppo 53">
              <a:extLst>
                <a:ext uri="{FF2B5EF4-FFF2-40B4-BE49-F238E27FC236}">
                  <a16:creationId xmlns="" xmlns:a16="http://schemas.microsoft.com/office/drawing/2014/main" id="{0DA30512-E384-4460-93A2-FE353951BF28}"/>
                </a:ext>
              </a:extLst>
            </p:cNvPr>
            <p:cNvGrpSpPr/>
            <p:nvPr/>
          </p:nvGrpSpPr>
          <p:grpSpPr>
            <a:xfrm>
              <a:off x="6437158" y="2982098"/>
              <a:ext cx="558688" cy="558060"/>
              <a:chOff x="10949710" y="3538369"/>
              <a:chExt cx="558688" cy="558060"/>
            </a:xfrm>
          </p:grpSpPr>
          <p:sp>
            <p:nvSpPr>
              <p:cNvPr id="58" name="Ovale 57">
                <a:extLst>
                  <a:ext uri="{FF2B5EF4-FFF2-40B4-BE49-F238E27FC236}">
                    <a16:creationId xmlns="" xmlns:a16="http://schemas.microsoft.com/office/drawing/2014/main" id="{1F554A67-6C89-48DA-B68D-B5C6DA0A94F0}"/>
                  </a:ext>
                </a:extLst>
              </p:cNvPr>
              <p:cNvSpPr>
                <a:spLocks noChangeAspect="1"/>
              </p:cNvSpPr>
              <p:nvPr/>
            </p:nvSpPr>
            <p:spPr>
              <a:xfrm>
                <a:off x="10949710" y="3538369"/>
                <a:ext cx="558688" cy="558060"/>
              </a:xfrm>
              <a:prstGeom prst="ellipse">
                <a:avLst/>
              </a:prstGeom>
              <a:solidFill>
                <a:srgbClr val="1442B0"/>
              </a:solidFill>
              <a:ln>
                <a:solidFill>
                  <a:srgbClr val="144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9" name="Immagine 58" descr="Immagine che contiene ascia&#10;&#10;Descrizione generata automaticamente">
                <a:extLst>
                  <a:ext uri="{FF2B5EF4-FFF2-40B4-BE49-F238E27FC236}">
                    <a16:creationId xmlns="" xmlns:a16="http://schemas.microsoft.com/office/drawing/2014/main" id="{B9E2BEC0-0A1F-43AE-B6D1-D86B8E87D66C}"/>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118138" y="3623298"/>
                <a:ext cx="234246" cy="377639"/>
              </a:xfrm>
              <a:prstGeom prst="rect">
                <a:avLst/>
              </a:prstGeom>
            </p:spPr>
          </p:pic>
        </p:grpSp>
        <p:grpSp>
          <p:nvGrpSpPr>
            <p:cNvPr id="55" name="Gruppo 54">
              <a:extLst>
                <a:ext uri="{FF2B5EF4-FFF2-40B4-BE49-F238E27FC236}">
                  <a16:creationId xmlns="" xmlns:a16="http://schemas.microsoft.com/office/drawing/2014/main" id="{FC007E4B-D13C-46D2-B061-AFA4C74FAE9F}"/>
                </a:ext>
              </a:extLst>
            </p:cNvPr>
            <p:cNvGrpSpPr/>
            <p:nvPr/>
          </p:nvGrpSpPr>
          <p:grpSpPr>
            <a:xfrm>
              <a:off x="5755387" y="2982098"/>
              <a:ext cx="558688" cy="558060"/>
              <a:chOff x="10949710" y="2804269"/>
              <a:chExt cx="558688" cy="558060"/>
            </a:xfrm>
          </p:grpSpPr>
          <p:sp>
            <p:nvSpPr>
              <p:cNvPr id="56" name="Ovale 55">
                <a:extLst>
                  <a:ext uri="{FF2B5EF4-FFF2-40B4-BE49-F238E27FC236}">
                    <a16:creationId xmlns="" xmlns:a16="http://schemas.microsoft.com/office/drawing/2014/main" id="{FC01DF9C-BFED-45E4-959B-3EFFBB925192}"/>
                  </a:ext>
                </a:extLst>
              </p:cNvPr>
              <p:cNvSpPr>
                <a:spLocks noChangeAspect="1"/>
              </p:cNvSpPr>
              <p:nvPr/>
            </p:nvSpPr>
            <p:spPr>
              <a:xfrm>
                <a:off x="10949710" y="2804269"/>
                <a:ext cx="558688" cy="558060"/>
              </a:xfrm>
              <a:prstGeom prst="ellipse">
                <a:avLst/>
              </a:prstGeom>
              <a:solidFill>
                <a:srgbClr val="1442B0"/>
              </a:solidFill>
              <a:ln>
                <a:solidFill>
                  <a:srgbClr val="144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7" name="Immagine 56">
                <a:extLst>
                  <a:ext uri="{FF2B5EF4-FFF2-40B4-BE49-F238E27FC236}">
                    <a16:creationId xmlns="" xmlns:a16="http://schemas.microsoft.com/office/drawing/2014/main" id="{D2721D30-B248-4BC8-A153-C90B18B3DAC3}"/>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122183" y="2895667"/>
                <a:ext cx="223546" cy="363790"/>
              </a:xfrm>
              <a:prstGeom prst="rect">
                <a:avLst/>
              </a:prstGeom>
            </p:spPr>
          </p:pic>
        </p:grpSp>
      </p:grpSp>
    </p:spTree>
    <p:extLst>
      <p:ext uri="{BB962C8B-B14F-4D97-AF65-F5344CB8AC3E}">
        <p14:creationId xmlns:p14="http://schemas.microsoft.com/office/powerpoint/2010/main" val="2829346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 xmlns:a16="http://schemas.microsoft.com/office/drawing/2014/main" id="{18EF23AA-19B7-440B-ACE7-C137333151A0}"/>
              </a:ext>
            </a:extLst>
          </p:cNvPr>
          <p:cNvSpPr>
            <a:spLocks noGrp="1"/>
          </p:cNvSpPr>
          <p:nvPr>
            <p:ph type="title"/>
          </p:nvPr>
        </p:nvSpPr>
        <p:spPr/>
        <p:txBody>
          <a:bodyPr/>
          <a:lstStyle/>
          <a:p>
            <a:r>
              <a:rPr lang="it-IT" dirty="0"/>
              <a:t>Mercati </a:t>
            </a:r>
            <a:r>
              <a:rPr lang="it-IT" dirty="0" err="1"/>
              <a:t>wholesale</a:t>
            </a:r>
            <a:endParaRPr lang="it-IT" dirty="0"/>
          </a:p>
        </p:txBody>
      </p:sp>
      <p:sp>
        <p:nvSpPr>
          <p:cNvPr id="4" name="Segnaposto contenuto 3">
            <a:extLst>
              <a:ext uri="{FF2B5EF4-FFF2-40B4-BE49-F238E27FC236}">
                <a16:creationId xmlns="" xmlns:a16="http://schemas.microsoft.com/office/drawing/2014/main" id="{02463F60-CBC3-44F5-890D-39AC5BB729CA}"/>
              </a:ext>
            </a:extLst>
          </p:cNvPr>
          <p:cNvSpPr>
            <a:spLocks noGrp="1"/>
          </p:cNvSpPr>
          <p:nvPr>
            <p:ph idx="15"/>
          </p:nvPr>
        </p:nvSpPr>
        <p:spPr>
          <a:xfrm>
            <a:off x="421548" y="912709"/>
            <a:ext cx="11089875" cy="335092"/>
          </a:xfrm>
        </p:spPr>
        <p:txBody>
          <a:bodyPr/>
          <a:lstStyle/>
          <a:p>
            <a:r>
              <a:rPr lang="it-IT" dirty="0"/>
              <a:t>Market Design del mercato elettrico</a:t>
            </a:r>
          </a:p>
        </p:txBody>
      </p:sp>
      <p:grpSp>
        <p:nvGrpSpPr>
          <p:cNvPr id="5" name="Gruppo 4">
            <a:extLst>
              <a:ext uri="{FF2B5EF4-FFF2-40B4-BE49-F238E27FC236}">
                <a16:creationId xmlns="" xmlns:a16="http://schemas.microsoft.com/office/drawing/2014/main" id="{7B36EE15-9864-43AA-BCB9-2FABC0C01661}"/>
              </a:ext>
            </a:extLst>
          </p:cNvPr>
          <p:cNvGrpSpPr/>
          <p:nvPr/>
        </p:nvGrpSpPr>
        <p:grpSpPr>
          <a:xfrm>
            <a:off x="10125072" y="1267310"/>
            <a:ext cx="1249523" cy="558060"/>
            <a:chOff x="5732181" y="1336847"/>
            <a:chExt cx="1249523" cy="558060"/>
          </a:xfrm>
        </p:grpSpPr>
        <p:grpSp>
          <p:nvGrpSpPr>
            <p:cNvPr id="6" name="Gruppo 5">
              <a:extLst>
                <a:ext uri="{FF2B5EF4-FFF2-40B4-BE49-F238E27FC236}">
                  <a16:creationId xmlns="" xmlns:a16="http://schemas.microsoft.com/office/drawing/2014/main" id="{3AD035D5-4010-40EC-8CDB-0CF147ACA529}"/>
                </a:ext>
              </a:extLst>
            </p:cNvPr>
            <p:cNvGrpSpPr/>
            <p:nvPr/>
          </p:nvGrpSpPr>
          <p:grpSpPr>
            <a:xfrm>
              <a:off x="6423016" y="1336847"/>
              <a:ext cx="558688" cy="558060"/>
              <a:chOff x="846677" y="831428"/>
              <a:chExt cx="558688" cy="558060"/>
            </a:xfrm>
          </p:grpSpPr>
          <p:sp>
            <p:nvSpPr>
              <p:cNvPr id="10" name="Ovale 9">
                <a:extLst>
                  <a:ext uri="{FF2B5EF4-FFF2-40B4-BE49-F238E27FC236}">
                    <a16:creationId xmlns="" xmlns:a16="http://schemas.microsoft.com/office/drawing/2014/main" id="{726CFE85-25AA-43A2-B447-E08533E831F2}"/>
                  </a:ext>
                </a:extLst>
              </p:cNvPr>
              <p:cNvSpPr>
                <a:spLocks noChangeAspect="1"/>
              </p:cNvSpPr>
              <p:nvPr/>
            </p:nvSpPr>
            <p:spPr>
              <a:xfrm>
                <a:off x="846677" y="831428"/>
                <a:ext cx="558688" cy="558060"/>
              </a:xfrm>
              <a:prstGeom prst="ellipse">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Immagine 10">
                <a:extLst>
                  <a:ext uri="{FF2B5EF4-FFF2-40B4-BE49-F238E27FC236}">
                    <a16:creationId xmlns="" xmlns:a16="http://schemas.microsoft.com/office/drawing/2014/main" id="{A4515BF6-0854-4857-B64D-57CC8BFC9D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8166" y="919288"/>
                <a:ext cx="164565" cy="375487"/>
              </a:xfrm>
              <a:prstGeom prst="rect">
                <a:avLst/>
              </a:prstGeom>
            </p:spPr>
          </p:pic>
          <p:pic>
            <p:nvPicPr>
              <p:cNvPr id="12" name="Immagine 11">
                <a:extLst>
                  <a:ext uri="{FF2B5EF4-FFF2-40B4-BE49-F238E27FC236}">
                    <a16:creationId xmlns="" xmlns:a16="http://schemas.microsoft.com/office/drawing/2014/main" id="{FE5288B7-E375-4AA7-8519-8E77797B89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0163" y="974831"/>
                <a:ext cx="225406" cy="274214"/>
              </a:xfrm>
              <a:prstGeom prst="rect">
                <a:avLst/>
              </a:prstGeom>
            </p:spPr>
          </p:pic>
        </p:grpSp>
        <p:grpSp>
          <p:nvGrpSpPr>
            <p:cNvPr id="7" name="Gruppo 6">
              <a:extLst>
                <a:ext uri="{FF2B5EF4-FFF2-40B4-BE49-F238E27FC236}">
                  <a16:creationId xmlns="" xmlns:a16="http://schemas.microsoft.com/office/drawing/2014/main" id="{4717F72F-E317-44E9-9D88-B07A0EC55FD3}"/>
                </a:ext>
              </a:extLst>
            </p:cNvPr>
            <p:cNvGrpSpPr/>
            <p:nvPr/>
          </p:nvGrpSpPr>
          <p:grpSpPr>
            <a:xfrm>
              <a:off x="5732181" y="1336847"/>
              <a:ext cx="558688" cy="558060"/>
              <a:chOff x="10936420" y="1284670"/>
              <a:chExt cx="558688" cy="558060"/>
            </a:xfrm>
          </p:grpSpPr>
          <p:sp>
            <p:nvSpPr>
              <p:cNvPr id="8" name="Ovale 7">
                <a:extLst>
                  <a:ext uri="{FF2B5EF4-FFF2-40B4-BE49-F238E27FC236}">
                    <a16:creationId xmlns="" xmlns:a16="http://schemas.microsoft.com/office/drawing/2014/main" id="{44F2A6D3-E9B8-4516-980A-EBC1BD0C6809}"/>
                  </a:ext>
                </a:extLst>
              </p:cNvPr>
              <p:cNvSpPr>
                <a:spLocks noChangeAspect="1"/>
              </p:cNvSpPr>
              <p:nvPr/>
            </p:nvSpPr>
            <p:spPr>
              <a:xfrm>
                <a:off x="10936420" y="1284670"/>
                <a:ext cx="558688" cy="558060"/>
              </a:xfrm>
              <a:prstGeom prst="ellipse">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9" name="Immagine 8">
                <a:extLst>
                  <a:ext uri="{FF2B5EF4-FFF2-40B4-BE49-F238E27FC236}">
                    <a16:creationId xmlns="" xmlns:a16="http://schemas.microsoft.com/office/drawing/2014/main" id="{3D6ED75D-9B2E-4A46-8163-18C1B31ECA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6534" y="1392091"/>
                <a:ext cx="364872" cy="343218"/>
              </a:xfrm>
              <a:prstGeom prst="rect">
                <a:avLst/>
              </a:prstGeom>
            </p:spPr>
          </p:pic>
        </p:grpSp>
      </p:grpSp>
      <p:grpSp>
        <p:nvGrpSpPr>
          <p:cNvPr id="13" name="Gruppo 12">
            <a:extLst>
              <a:ext uri="{FF2B5EF4-FFF2-40B4-BE49-F238E27FC236}">
                <a16:creationId xmlns="" xmlns:a16="http://schemas.microsoft.com/office/drawing/2014/main" id="{A13E4268-77C5-4E6D-BDD7-E1A295EB999D}"/>
              </a:ext>
            </a:extLst>
          </p:cNvPr>
          <p:cNvGrpSpPr/>
          <p:nvPr/>
        </p:nvGrpSpPr>
        <p:grpSpPr>
          <a:xfrm>
            <a:off x="10125072" y="2100080"/>
            <a:ext cx="1249523" cy="558060"/>
            <a:chOff x="5732181" y="2138407"/>
            <a:chExt cx="1249523" cy="558060"/>
          </a:xfrm>
        </p:grpSpPr>
        <p:grpSp>
          <p:nvGrpSpPr>
            <p:cNvPr id="14" name="Gruppo 13">
              <a:extLst>
                <a:ext uri="{FF2B5EF4-FFF2-40B4-BE49-F238E27FC236}">
                  <a16:creationId xmlns="" xmlns:a16="http://schemas.microsoft.com/office/drawing/2014/main" id="{0A09A0F1-9B40-4385-959A-81385CF1603A}"/>
                </a:ext>
              </a:extLst>
            </p:cNvPr>
            <p:cNvGrpSpPr>
              <a:grpSpLocks noChangeAspect="1"/>
            </p:cNvGrpSpPr>
            <p:nvPr/>
          </p:nvGrpSpPr>
          <p:grpSpPr>
            <a:xfrm>
              <a:off x="5732181" y="2138407"/>
              <a:ext cx="558688" cy="558060"/>
              <a:chOff x="8198777" y="2075380"/>
              <a:chExt cx="1080000" cy="1078786"/>
            </a:xfrm>
          </p:grpSpPr>
          <p:sp>
            <p:nvSpPr>
              <p:cNvPr id="18" name="Ovale 17">
                <a:extLst>
                  <a:ext uri="{FF2B5EF4-FFF2-40B4-BE49-F238E27FC236}">
                    <a16:creationId xmlns="" xmlns:a16="http://schemas.microsoft.com/office/drawing/2014/main" id="{4EE0789B-B521-424B-AAAF-8C1760BCC4A4}"/>
                  </a:ext>
                </a:extLst>
              </p:cNvPr>
              <p:cNvSpPr>
                <a:spLocks noChangeAspect="1"/>
              </p:cNvSpPr>
              <p:nvPr/>
            </p:nvSpPr>
            <p:spPr>
              <a:xfrm>
                <a:off x="8198777" y="2075380"/>
                <a:ext cx="1080000" cy="1078786"/>
              </a:xfrm>
              <a:prstGeom prst="ellipse">
                <a:avLst/>
              </a:prstGeom>
              <a:solidFill>
                <a:srgbClr val="F7D601"/>
              </a:solidFill>
              <a:ln>
                <a:solidFill>
                  <a:srgbClr val="F7D6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Immagine 18">
                <a:extLst>
                  <a:ext uri="{FF2B5EF4-FFF2-40B4-BE49-F238E27FC236}">
                    <a16:creationId xmlns="" xmlns:a16="http://schemas.microsoft.com/office/drawing/2014/main" id="{A5DF8898-D3AF-44A5-9347-0E881324A1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40964" y="2327928"/>
                <a:ext cx="595626" cy="573691"/>
              </a:xfrm>
              <a:prstGeom prst="rect">
                <a:avLst/>
              </a:prstGeom>
            </p:spPr>
          </p:pic>
        </p:grpSp>
        <p:grpSp>
          <p:nvGrpSpPr>
            <p:cNvPr id="15" name="Gruppo 14">
              <a:extLst>
                <a:ext uri="{FF2B5EF4-FFF2-40B4-BE49-F238E27FC236}">
                  <a16:creationId xmlns="" xmlns:a16="http://schemas.microsoft.com/office/drawing/2014/main" id="{176ED2D9-C42B-4EA5-9540-4B8B638C642A}"/>
                </a:ext>
              </a:extLst>
            </p:cNvPr>
            <p:cNvGrpSpPr>
              <a:grpSpLocks noChangeAspect="1"/>
            </p:cNvGrpSpPr>
            <p:nvPr/>
          </p:nvGrpSpPr>
          <p:grpSpPr>
            <a:xfrm>
              <a:off x="6423016" y="2138407"/>
              <a:ext cx="558688" cy="558060"/>
              <a:chOff x="8198777" y="3269418"/>
              <a:chExt cx="1080000" cy="1078786"/>
            </a:xfrm>
          </p:grpSpPr>
          <p:sp>
            <p:nvSpPr>
              <p:cNvPr id="16" name="Ovale 15">
                <a:extLst>
                  <a:ext uri="{FF2B5EF4-FFF2-40B4-BE49-F238E27FC236}">
                    <a16:creationId xmlns="" xmlns:a16="http://schemas.microsoft.com/office/drawing/2014/main" id="{242A7047-69E8-4D11-817B-2A8069806B9B}"/>
                  </a:ext>
                </a:extLst>
              </p:cNvPr>
              <p:cNvSpPr>
                <a:spLocks noChangeAspect="1"/>
              </p:cNvSpPr>
              <p:nvPr/>
            </p:nvSpPr>
            <p:spPr>
              <a:xfrm>
                <a:off x="8198777" y="3269418"/>
                <a:ext cx="1080000" cy="1078786"/>
              </a:xfrm>
              <a:prstGeom prst="ellipse">
                <a:avLst/>
              </a:prstGeom>
              <a:solidFill>
                <a:srgbClr val="F7D601"/>
              </a:solidFill>
              <a:ln>
                <a:solidFill>
                  <a:srgbClr val="F7D6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7" name="Immagine 16">
                <a:extLst>
                  <a:ext uri="{FF2B5EF4-FFF2-40B4-BE49-F238E27FC236}">
                    <a16:creationId xmlns="" xmlns:a16="http://schemas.microsoft.com/office/drawing/2014/main" id="{6A9EB176-F54A-4278-8E7B-9DC07D5A206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75448" y="3500428"/>
                <a:ext cx="726658" cy="616767"/>
              </a:xfrm>
              <a:prstGeom prst="rect">
                <a:avLst/>
              </a:prstGeom>
            </p:spPr>
          </p:pic>
        </p:grpSp>
      </p:grpSp>
      <p:grpSp>
        <p:nvGrpSpPr>
          <p:cNvPr id="20" name="Gruppo 19">
            <a:extLst>
              <a:ext uri="{FF2B5EF4-FFF2-40B4-BE49-F238E27FC236}">
                <a16:creationId xmlns="" xmlns:a16="http://schemas.microsoft.com/office/drawing/2014/main" id="{320B18CC-5EB3-4B52-90B0-3560F8F2925E}"/>
              </a:ext>
            </a:extLst>
          </p:cNvPr>
          <p:cNvGrpSpPr/>
          <p:nvPr/>
        </p:nvGrpSpPr>
        <p:grpSpPr>
          <a:xfrm>
            <a:off x="10148278" y="2932850"/>
            <a:ext cx="1240459" cy="558060"/>
            <a:chOff x="5755387" y="2982098"/>
            <a:chExt cx="1240459" cy="558060"/>
          </a:xfrm>
          <a:solidFill>
            <a:schemeClr val="bg1">
              <a:lumMod val="85000"/>
            </a:schemeClr>
          </a:solidFill>
        </p:grpSpPr>
        <p:grpSp>
          <p:nvGrpSpPr>
            <p:cNvPr id="21" name="Gruppo 20">
              <a:extLst>
                <a:ext uri="{FF2B5EF4-FFF2-40B4-BE49-F238E27FC236}">
                  <a16:creationId xmlns="" xmlns:a16="http://schemas.microsoft.com/office/drawing/2014/main" id="{FAED25E1-8026-4600-8B57-A0930EFC7ACE}"/>
                </a:ext>
              </a:extLst>
            </p:cNvPr>
            <p:cNvGrpSpPr/>
            <p:nvPr/>
          </p:nvGrpSpPr>
          <p:grpSpPr>
            <a:xfrm>
              <a:off x="6437158" y="2982098"/>
              <a:ext cx="558688" cy="558060"/>
              <a:chOff x="10949710" y="3538369"/>
              <a:chExt cx="558688" cy="558060"/>
            </a:xfrm>
            <a:grpFill/>
          </p:grpSpPr>
          <p:sp>
            <p:nvSpPr>
              <p:cNvPr id="25" name="Ovale 24">
                <a:extLst>
                  <a:ext uri="{FF2B5EF4-FFF2-40B4-BE49-F238E27FC236}">
                    <a16:creationId xmlns="" xmlns:a16="http://schemas.microsoft.com/office/drawing/2014/main" id="{D518F2EE-1C42-4A10-A153-600D5657BC86}"/>
                  </a:ext>
                </a:extLst>
              </p:cNvPr>
              <p:cNvSpPr>
                <a:spLocks noChangeAspect="1"/>
              </p:cNvSpPr>
              <p:nvPr/>
            </p:nvSpPr>
            <p:spPr>
              <a:xfrm>
                <a:off x="10949710" y="3538369"/>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6" name="Immagine 25" descr="Immagine che contiene ascia&#10;&#10;Descrizione generata automaticamente">
                <a:extLst>
                  <a:ext uri="{FF2B5EF4-FFF2-40B4-BE49-F238E27FC236}">
                    <a16:creationId xmlns="" xmlns:a16="http://schemas.microsoft.com/office/drawing/2014/main" id="{64640C69-783E-49E9-8571-9AA7453A553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8138" y="3623298"/>
                <a:ext cx="234246" cy="377639"/>
              </a:xfrm>
              <a:prstGeom prst="rect">
                <a:avLst/>
              </a:prstGeom>
              <a:grpFill/>
              <a:ln>
                <a:noFill/>
              </a:ln>
            </p:spPr>
          </p:pic>
        </p:grpSp>
        <p:grpSp>
          <p:nvGrpSpPr>
            <p:cNvPr id="22" name="Gruppo 21">
              <a:extLst>
                <a:ext uri="{FF2B5EF4-FFF2-40B4-BE49-F238E27FC236}">
                  <a16:creationId xmlns="" xmlns:a16="http://schemas.microsoft.com/office/drawing/2014/main" id="{56A0A2DC-DB0D-4D8E-B5FA-AE1201B24ADF}"/>
                </a:ext>
              </a:extLst>
            </p:cNvPr>
            <p:cNvGrpSpPr/>
            <p:nvPr/>
          </p:nvGrpSpPr>
          <p:grpSpPr>
            <a:xfrm>
              <a:off x="5755387" y="2982098"/>
              <a:ext cx="558688" cy="558060"/>
              <a:chOff x="10949710" y="2804269"/>
              <a:chExt cx="558688" cy="558060"/>
            </a:xfrm>
            <a:grpFill/>
          </p:grpSpPr>
          <p:sp>
            <p:nvSpPr>
              <p:cNvPr id="23" name="Ovale 22">
                <a:extLst>
                  <a:ext uri="{FF2B5EF4-FFF2-40B4-BE49-F238E27FC236}">
                    <a16:creationId xmlns="" xmlns:a16="http://schemas.microsoft.com/office/drawing/2014/main" id="{72837250-0E51-454F-87F8-C2736B08667F}"/>
                  </a:ext>
                </a:extLst>
              </p:cNvPr>
              <p:cNvSpPr>
                <a:spLocks noChangeAspect="1"/>
              </p:cNvSpPr>
              <p:nvPr/>
            </p:nvSpPr>
            <p:spPr>
              <a:xfrm>
                <a:off x="10949710" y="2804269"/>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4" name="Immagine 23">
                <a:extLst>
                  <a:ext uri="{FF2B5EF4-FFF2-40B4-BE49-F238E27FC236}">
                    <a16:creationId xmlns="" xmlns:a16="http://schemas.microsoft.com/office/drawing/2014/main" id="{BC109C01-67AA-4141-BFDE-AC6A6D1B5AC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22183" y="2895667"/>
                <a:ext cx="223546" cy="363790"/>
              </a:xfrm>
              <a:prstGeom prst="rect">
                <a:avLst/>
              </a:prstGeom>
              <a:grpFill/>
              <a:ln>
                <a:noFill/>
              </a:ln>
            </p:spPr>
          </p:pic>
        </p:grpSp>
      </p:grpSp>
      <p:grpSp>
        <p:nvGrpSpPr>
          <p:cNvPr id="27" name="Gruppo 26">
            <a:extLst>
              <a:ext uri="{FF2B5EF4-FFF2-40B4-BE49-F238E27FC236}">
                <a16:creationId xmlns="" xmlns:a16="http://schemas.microsoft.com/office/drawing/2014/main" id="{33FBB294-2674-4ECD-9FDE-F65483CB5595}"/>
              </a:ext>
            </a:extLst>
          </p:cNvPr>
          <p:cNvGrpSpPr/>
          <p:nvPr/>
        </p:nvGrpSpPr>
        <p:grpSpPr>
          <a:xfrm>
            <a:off x="10488891" y="3765620"/>
            <a:ext cx="558688" cy="558060"/>
            <a:chOff x="194945" y="3649491"/>
            <a:chExt cx="558688" cy="558060"/>
          </a:xfrm>
          <a:solidFill>
            <a:schemeClr val="bg1">
              <a:lumMod val="85000"/>
            </a:schemeClr>
          </a:solidFill>
        </p:grpSpPr>
        <p:sp>
          <p:nvSpPr>
            <p:cNvPr id="28" name="Ovale 27">
              <a:extLst>
                <a:ext uri="{FF2B5EF4-FFF2-40B4-BE49-F238E27FC236}">
                  <a16:creationId xmlns="" xmlns:a16="http://schemas.microsoft.com/office/drawing/2014/main" id="{362628C3-3779-4DE5-BBB8-5F72C7731ACD}"/>
                </a:ext>
              </a:extLst>
            </p:cNvPr>
            <p:cNvSpPr>
              <a:spLocks noChangeAspect="1"/>
            </p:cNvSpPr>
            <p:nvPr/>
          </p:nvSpPr>
          <p:spPr>
            <a:xfrm>
              <a:off x="194945" y="3649491"/>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9" name="Immagine 28" descr="Immagine che contiene testo, clipart, grafica vettoriale&#10;&#10;Descrizione generata automaticamente">
              <a:extLst>
                <a:ext uri="{FF2B5EF4-FFF2-40B4-BE49-F238E27FC236}">
                  <a16:creationId xmlns="" xmlns:a16="http://schemas.microsoft.com/office/drawing/2014/main" id="{0B9B8763-D727-4995-9635-6224FB070CD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7247" y="3759816"/>
              <a:ext cx="323816" cy="339635"/>
            </a:xfrm>
            <a:prstGeom prst="rect">
              <a:avLst/>
            </a:prstGeom>
            <a:grpFill/>
            <a:ln>
              <a:noFill/>
            </a:ln>
          </p:spPr>
        </p:pic>
      </p:grpSp>
      <p:grpSp>
        <p:nvGrpSpPr>
          <p:cNvPr id="30" name="Gruppo 29">
            <a:extLst>
              <a:ext uri="{FF2B5EF4-FFF2-40B4-BE49-F238E27FC236}">
                <a16:creationId xmlns="" xmlns:a16="http://schemas.microsoft.com/office/drawing/2014/main" id="{458591EE-EAAD-4FDF-A223-E38FFB92BDA9}"/>
              </a:ext>
            </a:extLst>
          </p:cNvPr>
          <p:cNvGrpSpPr/>
          <p:nvPr/>
        </p:nvGrpSpPr>
        <p:grpSpPr>
          <a:xfrm>
            <a:off x="10488891" y="4598390"/>
            <a:ext cx="558688" cy="558060"/>
            <a:chOff x="194945" y="4864036"/>
            <a:chExt cx="558688" cy="558060"/>
          </a:xfrm>
          <a:solidFill>
            <a:schemeClr val="bg1">
              <a:lumMod val="85000"/>
            </a:schemeClr>
          </a:solidFill>
        </p:grpSpPr>
        <p:sp>
          <p:nvSpPr>
            <p:cNvPr id="31" name="Ovale 30">
              <a:extLst>
                <a:ext uri="{FF2B5EF4-FFF2-40B4-BE49-F238E27FC236}">
                  <a16:creationId xmlns="" xmlns:a16="http://schemas.microsoft.com/office/drawing/2014/main" id="{D51736C7-A049-4CC2-9CD0-7835A46E0843}"/>
                </a:ext>
              </a:extLst>
            </p:cNvPr>
            <p:cNvSpPr>
              <a:spLocks noChangeAspect="1"/>
            </p:cNvSpPr>
            <p:nvPr/>
          </p:nvSpPr>
          <p:spPr>
            <a:xfrm>
              <a:off x="194945" y="4864036"/>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2" name="Immagine 31">
              <a:extLst>
                <a:ext uri="{FF2B5EF4-FFF2-40B4-BE49-F238E27FC236}">
                  <a16:creationId xmlns="" xmlns:a16="http://schemas.microsoft.com/office/drawing/2014/main" id="{EC9D3D85-1E43-49C6-91FD-4ECAEFE1610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0915" y="4963750"/>
              <a:ext cx="277245" cy="376713"/>
            </a:xfrm>
            <a:prstGeom prst="rect">
              <a:avLst/>
            </a:prstGeom>
            <a:grpFill/>
            <a:ln>
              <a:noFill/>
            </a:ln>
          </p:spPr>
        </p:pic>
      </p:grpSp>
      <p:grpSp>
        <p:nvGrpSpPr>
          <p:cNvPr id="33" name="Gruppo 32">
            <a:extLst>
              <a:ext uri="{FF2B5EF4-FFF2-40B4-BE49-F238E27FC236}">
                <a16:creationId xmlns="" xmlns:a16="http://schemas.microsoft.com/office/drawing/2014/main" id="{063CB4D4-13A0-4F83-A092-395B444DB1DA}"/>
              </a:ext>
            </a:extLst>
          </p:cNvPr>
          <p:cNvGrpSpPr/>
          <p:nvPr/>
        </p:nvGrpSpPr>
        <p:grpSpPr>
          <a:xfrm>
            <a:off x="10488891" y="5431159"/>
            <a:ext cx="558688" cy="558060"/>
            <a:chOff x="5998088" y="4836152"/>
            <a:chExt cx="558688" cy="558060"/>
          </a:xfrm>
          <a:solidFill>
            <a:schemeClr val="bg1">
              <a:lumMod val="85000"/>
            </a:schemeClr>
          </a:solidFill>
        </p:grpSpPr>
        <p:sp>
          <p:nvSpPr>
            <p:cNvPr id="34" name="Ovale 33">
              <a:extLst>
                <a:ext uri="{FF2B5EF4-FFF2-40B4-BE49-F238E27FC236}">
                  <a16:creationId xmlns="" xmlns:a16="http://schemas.microsoft.com/office/drawing/2014/main" id="{CE1AEDE0-DF14-4510-90C0-908B897D44E6}"/>
                </a:ext>
              </a:extLst>
            </p:cNvPr>
            <p:cNvSpPr>
              <a:spLocks noChangeAspect="1"/>
            </p:cNvSpPr>
            <p:nvPr/>
          </p:nvSpPr>
          <p:spPr>
            <a:xfrm>
              <a:off x="5998088" y="4836152"/>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5" name="Immagine 34">
              <a:extLst>
                <a:ext uri="{FF2B5EF4-FFF2-40B4-BE49-F238E27FC236}">
                  <a16:creationId xmlns="" xmlns:a16="http://schemas.microsoft.com/office/drawing/2014/main" id="{A8B56F1A-7091-45FA-A114-E368AA5FE25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145398" y="4927380"/>
              <a:ext cx="288679" cy="431372"/>
            </a:xfrm>
            <a:prstGeom prst="rect">
              <a:avLst/>
            </a:prstGeom>
            <a:grpFill/>
            <a:ln>
              <a:noFill/>
            </a:ln>
          </p:spPr>
        </p:pic>
      </p:grpSp>
      <p:sp>
        <p:nvSpPr>
          <p:cNvPr id="36" name="Inhaltsplatzhalter 39">
            <a:extLst>
              <a:ext uri="{FF2B5EF4-FFF2-40B4-BE49-F238E27FC236}">
                <a16:creationId xmlns="" xmlns:a16="http://schemas.microsoft.com/office/drawing/2014/main" id="{38207F38-3B3E-457F-8C7A-B719372BD710}"/>
              </a:ext>
            </a:extLst>
          </p:cNvPr>
          <p:cNvSpPr txBox="1">
            <a:spLocks/>
          </p:cNvSpPr>
          <p:nvPr/>
        </p:nvSpPr>
        <p:spPr>
          <a:xfrm>
            <a:off x="192079" y="1443723"/>
            <a:ext cx="9781795" cy="1231106"/>
          </a:xfrm>
          <a:prstGeom prst="rect">
            <a:avLst/>
          </a:prstGeom>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285750" indent="-285750" algn="just">
              <a:lnSpc>
                <a:spcPts val="1800"/>
              </a:lnSpc>
              <a:buFont typeface="Arial" panose="020B0604020202020204" pitchFamily="34" charset="0"/>
              <a:buChar char="•"/>
            </a:pPr>
            <a:r>
              <a:rPr lang="it-IT" sz="1300" dirty="0"/>
              <a:t>La </a:t>
            </a:r>
            <a:r>
              <a:rPr lang="it-IT" sz="1300" b="1" dirty="0"/>
              <a:t>revisione dell’assetto del mercato elettrico</a:t>
            </a:r>
            <a:r>
              <a:rPr lang="it-IT" sz="1300" dirty="0"/>
              <a:t> è un elemento fondamentale per abilitare gli oltre 100 MLD € di investimenti necessari al processo di decarbonizzazione del Paese, minimizzando al contempo gli impatti economici sui consumatori finali</a:t>
            </a:r>
          </a:p>
          <a:p>
            <a:pPr marL="285750" indent="-285750" algn="just">
              <a:lnSpc>
                <a:spcPts val="1800"/>
              </a:lnSpc>
              <a:buFont typeface="Arial" panose="020B0604020202020204" pitchFamily="34" charset="0"/>
              <a:buChar char="•"/>
            </a:pPr>
            <a:r>
              <a:rPr lang="it-IT" sz="1300" dirty="0"/>
              <a:t>In presenza di una molteplicità di GW oggetto di meccanismi pluriennali di stabilizzazione dei ricavi (DM FER, futuro meccanismo di approvvigionamento a lungo termine di capacità di stoccaggio e non ultimo il </a:t>
            </a:r>
            <a:r>
              <a:rPr lang="it-IT" sz="1300" dirty="0" err="1"/>
              <a:t>capacity</a:t>
            </a:r>
            <a:r>
              <a:rPr lang="it-IT" sz="1300" dirty="0"/>
              <a:t> market), è necessario </a:t>
            </a:r>
            <a:r>
              <a:rPr lang="it-IT" sz="1300" b="1" dirty="0"/>
              <a:t>interrogarsi sul ruolo prospettico dei mercati dell’energia </a:t>
            </a:r>
            <a:r>
              <a:rPr lang="it-IT" sz="1300" dirty="0"/>
              <a:t>(spot) </a:t>
            </a:r>
            <a:r>
              <a:rPr lang="it-IT" sz="1300" b="1" dirty="0"/>
              <a:t>e dei servizi </a:t>
            </a:r>
            <a:r>
              <a:rPr lang="it-IT" sz="1300" dirty="0"/>
              <a:t>(MSD), da sempre segnali di prezzo per l’intero sistema energetico</a:t>
            </a:r>
          </a:p>
        </p:txBody>
      </p:sp>
      <p:sp>
        <p:nvSpPr>
          <p:cNvPr id="37" name="Rettangolo 36">
            <a:extLst>
              <a:ext uri="{FF2B5EF4-FFF2-40B4-BE49-F238E27FC236}">
                <a16:creationId xmlns="" xmlns:a16="http://schemas.microsoft.com/office/drawing/2014/main" id="{36962724-7FA7-4C38-A224-036496902005}"/>
              </a:ext>
            </a:extLst>
          </p:cNvPr>
          <p:cNvSpPr/>
          <p:nvPr/>
        </p:nvSpPr>
        <p:spPr>
          <a:xfrm>
            <a:off x="194271" y="3015645"/>
            <a:ext cx="9828534" cy="37074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endParaRPr lang="it-IT" sz="1300" dirty="0">
              <a:solidFill>
                <a:srgbClr val="C00000"/>
              </a:solidFill>
              <a:ea typeface="Roboto" panose="02000000000000000000" pitchFamily="2" charset="0"/>
            </a:endParaRPr>
          </a:p>
        </p:txBody>
      </p:sp>
      <p:cxnSp>
        <p:nvCxnSpPr>
          <p:cNvPr id="39" name="Connettore diritto 38">
            <a:extLst>
              <a:ext uri="{FF2B5EF4-FFF2-40B4-BE49-F238E27FC236}">
                <a16:creationId xmlns="" xmlns:a16="http://schemas.microsoft.com/office/drawing/2014/main" id="{C66F0255-24EB-47A5-8299-8DAC08BB7260}"/>
              </a:ext>
            </a:extLst>
          </p:cNvPr>
          <p:cNvCxnSpPr>
            <a:cxnSpLocks/>
          </p:cNvCxnSpPr>
          <p:nvPr/>
        </p:nvCxnSpPr>
        <p:spPr>
          <a:xfrm>
            <a:off x="194271" y="3015647"/>
            <a:ext cx="9828534" cy="0"/>
          </a:xfrm>
          <a:prstGeom prst="line">
            <a:avLst/>
          </a:prstGeom>
          <a:ln w="12700" cap="rnd" cmpd="sng">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sp>
        <p:nvSpPr>
          <p:cNvPr id="40" name="Inhaltsplatzhalter 39">
            <a:extLst>
              <a:ext uri="{FF2B5EF4-FFF2-40B4-BE49-F238E27FC236}">
                <a16:creationId xmlns="" xmlns:a16="http://schemas.microsoft.com/office/drawing/2014/main" id="{F9AB34DA-C352-4498-92A5-63291F0E3451}"/>
              </a:ext>
            </a:extLst>
          </p:cNvPr>
          <p:cNvSpPr txBox="1">
            <a:spLocks/>
          </p:cNvSpPr>
          <p:nvPr/>
        </p:nvSpPr>
        <p:spPr>
          <a:xfrm>
            <a:off x="375820" y="3302552"/>
            <a:ext cx="4793080" cy="3410164"/>
          </a:xfrm>
          <a:prstGeom prst="rect">
            <a:avLst/>
          </a:prstGeom>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ctr">
              <a:buClr>
                <a:srgbClr val="FE6702"/>
              </a:buClr>
            </a:pPr>
            <a:r>
              <a:rPr lang="it-IT" sz="1200" b="1" dirty="0">
                <a:solidFill>
                  <a:srgbClr val="009FDA"/>
                </a:solidFill>
              </a:rPr>
              <a:t>CAPACITY MARKET</a:t>
            </a:r>
          </a:p>
          <a:p>
            <a:pPr algn="ctr">
              <a:buClr>
                <a:srgbClr val="FE6702"/>
              </a:buClr>
            </a:pPr>
            <a:r>
              <a:rPr lang="it-IT" sz="1200" dirty="0"/>
              <a:t>Il DM </a:t>
            </a:r>
            <a:r>
              <a:rPr lang="it-IT" sz="1200" dirty="0" err="1"/>
              <a:t>MiTE</a:t>
            </a:r>
            <a:r>
              <a:rPr lang="it-IT" sz="1200" dirty="0"/>
              <a:t> 28 ottobre 2021 prevede la cessazione del meccanismo qualora le valutazioni sull’adeguatezza non evidenzino criticità per 3 anni consecutivi:</a:t>
            </a:r>
          </a:p>
          <a:p>
            <a:pPr marL="171450" indent="-171450" algn="just">
              <a:buFont typeface="Arial" panose="020B0604020202020204" pitchFamily="34" charset="0"/>
              <a:buChar char="•"/>
            </a:pPr>
            <a:r>
              <a:rPr lang="it-IT" sz="1200" dirty="0"/>
              <a:t>La maggior parte dei 35 GW già contrattualizzati nell’asta 2019 è </a:t>
            </a:r>
            <a:r>
              <a:rPr lang="it-IT" sz="1200" b="1" dirty="0">
                <a:solidFill>
                  <a:srgbClr val="009FDA"/>
                </a:solidFill>
              </a:rPr>
              <a:t>capacità esistente e prossima alla fine della vita utile</a:t>
            </a:r>
          </a:p>
          <a:p>
            <a:pPr marL="171450" indent="-171450" algn="just">
              <a:buFont typeface="Arial" panose="020B0604020202020204" pitchFamily="34" charset="0"/>
              <a:buChar char="•"/>
            </a:pPr>
            <a:r>
              <a:rPr lang="it-IT" sz="1200" dirty="0"/>
              <a:t>In caso di cessazione anticipata del meccanismo, </a:t>
            </a:r>
            <a:r>
              <a:rPr lang="it-IT" sz="1200" b="1" dirty="0">
                <a:solidFill>
                  <a:srgbClr val="009FDA"/>
                </a:solidFill>
              </a:rPr>
              <a:t>in assenza di misure per la capacità esistente</a:t>
            </a:r>
            <a:r>
              <a:rPr lang="it-IT" sz="1200" dirty="0">
                <a:solidFill>
                  <a:srgbClr val="009FDA"/>
                </a:solidFill>
              </a:rPr>
              <a:t>, si rischia </a:t>
            </a:r>
            <a:r>
              <a:rPr lang="it-IT" sz="1200" b="1" dirty="0">
                <a:solidFill>
                  <a:srgbClr val="009FDA"/>
                </a:solidFill>
              </a:rPr>
              <a:t>una chiusura anticipata di tali impianti</a:t>
            </a:r>
            <a:r>
              <a:rPr lang="it-IT" sz="1200" dirty="0">
                <a:solidFill>
                  <a:srgbClr val="009FDA"/>
                </a:solidFill>
              </a:rPr>
              <a:t>,</a:t>
            </a:r>
            <a:r>
              <a:rPr lang="it-IT" sz="1200" dirty="0"/>
              <a:t> nonostante le valutazioni di Terna mostrino un fabbisogno di 54 GW di capacità termoelettrica al 2030</a:t>
            </a:r>
          </a:p>
          <a:p>
            <a:pPr marL="171450" indent="-171450" algn="just">
              <a:buFont typeface="Arial" panose="020B0604020202020204" pitchFamily="34" charset="0"/>
              <a:buChar char="•"/>
            </a:pPr>
            <a:r>
              <a:rPr lang="it-IT" sz="1200" dirty="0" smtClean="0"/>
              <a:t>Un’eventuale cessazione </a:t>
            </a:r>
            <a:r>
              <a:rPr lang="it-IT" sz="1200" dirty="0"/>
              <a:t>del </a:t>
            </a:r>
            <a:r>
              <a:rPr lang="it-IT" sz="1200" dirty="0" smtClean="0"/>
              <a:t>meccanismo prima del 2028 (data ultima approvata dalla UE) genererebbe rischi non ponderati in fase d’asta in capo alla capacità nuova che ha sottoscritto  </a:t>
            </a:r>
            <a:r>
              <a:rPr lang="it-IT" sz="1200" b="1" dirty="0" smtClean="0">
                <a:solidFill>
                  <a:srgbClr val="009FDA"/>
                </a:solidFill>
              </a:rPr>
              <a:t>contratti </a:t>
            </a:r>
            <a:r>
              <a:rPr lang="it-IT" sz="1200" b="1" dirty="0">
                <a:solidFill>
                  <a:srgbClr val="009FDA"/>
                </a:solidFill>
              </a:rPr>
              <a:t>di 15 anni </a:t>
            </a:r>
            <a:r>
              <a:rPr lang="it-IT" sz="1200" b="1" dirty="0" smtClean="0">
                <a:solidFill>
                  <a:srgbClr val="009FDA"/>
                </a:solidFill>
              </a:rPr>
              <a:t>(verrebbe meno una gestione di portafoglio impianti)</a:t>
            </a:r>
            <a:endParaRPr lang="it-IT" sz="1200" b="1" dirty="0">
              <a:solidFill>
                <a:srgbClr val="009FDA"/>
              </a:solidFill>
            </a:endParaRPr>
          </a:p>
        </p:txBody>
      </p:sp>
      <p:sp>
        <p:nvSpPr>
          <p:cNvPr id="41" name="Inhaltsplatzhalter 39">
            <a:extLst>
              <a:ext uri="{FF2B5EF4-FFF2-40B4-BE49-F238E27FC236}">
                <a16:creationId xmlns="" xmlns:a16="http://schemas.microsoft.com/office/drawing/2014/main" id="{4BB0C166-29BD-4349-A607-9216285E8DB8}"/>
              </a:ext>
            </a:extLst>
          </p:cNvPr>
          <p:cNvSpPr txBox="1">
            <a:spLocks/>
          </p:cNvSpPr>
          <p:nvPr/>
        </p:nvSpPr>
        <p:spPr>
          <a:xfrm>
            <a:off x="5294678" y="3251752"/>
            <a:ext cx="4595457" cy="3091039"/>
          </a:xfrm>
          <a:prstGeom prst="rect">
            <a:avLst/>
          </a:prstGeom>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ctr">
              <a:buClr>
                <a:srgbClr val="FE6702"/>
              </a:buClr>
            </a:pPr>
            <a:r>
              <a:rPr lang="it-IT" sz="1200" b="1" dirty="0">
                <a:solidFill>
                  <a:srgbClr val="009FDA"/>
                </a:solidFill>
              </a:rPr>
              <a:t>CAPACITA’ DI STOCCAGGIO</a:t>
            </a:r>
          </a:p>
          <a:p>
            <a:pPr algn="ctr">
              <a:buClr>
                <a:srgbClr val="FE6702"/>
              </a:buClr>
            </a:pPr>
            <a:r>
              <a:rPr lang="it-IT" sz="1200" dirty="0"/>
              <a:t>Il meccanismo dell’art. 18 del Dlgs di recepimento Direttiva IEM non dovrà essere volto alla copertura integrale del fabbisogno di capacità di stoccaggio identificato da Terna:</a:t>
            </a:r>
          </a:p>
          <a:p>
            <a:pPr marL="171450" indent="-171450" algn="just">
              <a:buFont typeface="Arial" panose="020B0604020202020204" pitchFamily="34" charset="0"/>
              <a:buChar char="•"/>
            </a:pPr>
            <a:r>
              <a:rPr lang="it-IT" sz="1200" dirty="0"/>
              <a:t>E’ opportuno che sistemi di accumulo siano realizzati anche </a:t>
            </a:r>
            <a:r>
              <a:rPr lang="it-IT" sz="1200" b="1" dirty="0">
                <a:solidFill>
                  <a:srgbClr val="009FDA"/>
                </a:solidFill>
              </a:rPr>
              <a:t>tramite la creazione di meccanismi di sostegno alle FER che non incentivino la tecnologia ma che responsabilizzino gli operatori rispetto all’immissione di energia elettrica in rete coerentemente ad un certo profilo</a:t>
            </a:r>
            <a:r>
              <a:rPr lang="it-IT" sz="1200" b="1" dirty="0"/>
              <a:t>, </a:t>
            </a:r>
            <a:r>
              <a:rPr lang="it-IT" sz="1200" dirty="0"/>
              <a:t>stimolando la realizzazione di strumenti di flessibilità</a:t>
            </a:r>
          </a:p>
          <a:p>
            <a:pPr marL="171450" indent="-171450" algn="just">
              <a:buFont typeface="Arial" panose="020B0604020202020204" pitchFamily="34" charset="0"/>
              <a:buChar char="•"/>
            </a:pPr>
            <a:r>
              <a:rPr lang="it-IT" sz="1200" dirty="0"/>
              <a:t>Tale sviluppo permetterebbe di salvaguardare il mercato spot, abiliterebbe sinergie tra le varie fonti e fornirebbe segnali per lo sviluppo di risorse flessibili</a:t>
            </a:r>
          </a:p>
        </p:txBody>
      </p:sp>
      <p:sp>
        <p:nvSpPr>
          <p:cNvPr id="42" name="Ovale 41">
            <a:extLst>
              <a:ext uri="{FF2B5EF4-FFF2-40B4-BE49-F238E27FC236}">
                <a16:creationId xmlns="" xmlns:a16="http://schemas.microsoft.com/office/drawing/2014/main" id="{5E6D025B-1D7B-46D1-8877-0124A474FE5D}"/>
              </a:ext>
            </a:extLst>
          </p:cNvPr>
          <p:cNvSpPr>
            <a:spLocks noChangeAspect="1"/>
          </p:cNvSpPr>
          <p:nvPr/>
        </p:nvSpPr>
        <p:spPr>
          <a:xfrm>
            <a:off x="1611163" y="3214326"/>
            <a:ext cx="288000" cy="288000"/>
          </a:xfrm>
          <a:prstGeom prst="ellipse">
            <a:avLst/>
          </a:prstGeom>
          <a:solidFill>
            <a:srgbClr val="009FDA"/>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it-IT" sz="1200" b="1" dirty="0">
                <a:solidFill>
                  <a:schemeClr val="bg1"/>
                </a:solidFill>
                <a:ea typeface="Roboto" panose="02000000000000000000" pitchFamily="2" charset="0"/>
                <a:cs typeface="Verdana"/>
              </a:rPr>
              <a:t>I</a:t>
            </a:r>
          </a:p>
        </p:txBody>
      </p:sp>
      <p:sp>
        <p:nvSpPr>
          <p:cNvPr id="43" name="Ovale 42">
            <a:extLst>
              <a:ext uri="{FF2B5EF4-FFF2-40B4-BE49-F238E27FC236}">
                <a16:creationId xmlns="" xmlns:a16="http://schemas.microsoft.com/office/drawing/2014/main" id="{1A45606B-F02B-493D-90AF-BF3743BB5DE0}"/>
              </a:ext>
            </a:extLst>
          </p:cNvPr>
          <p:cNvSpPr>
            <a:spLocks noChangeAspect="1"/>
          </p:cNvSpPr>
          <p:nvPr/>
        </p:nvSpPr>
        <p:spPr>
          <a:xfrm>
            <a:off x="6205578" y="3214326"/>
            <a:ext cx="288000" cy="288000"/>
          </a:xfrm>
          <a:prstGeom prst="ellipse">
            <a:avLst/>
          </a:prstGeom>
          <a:solidFill>
            <a:srgbClr val="009FDA"/>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lnSpc>
                <a:spcPct val="90000"/>
              </a:lnSpc>
            </a:pPr>
            <a:r>
              <a:rPr lang="it-IT" sz="1200" b="1" dirty="0">
                <a:solidFill>
                  <a:schemeClr val="bg1"/>
                </a:solidFill>
                <a:ea typeface="Roboto" panose="02000000000000000000" pitchFamily="2" charset="0"/>
                <a:cs typeface="Verdana"/>
              </a:rPr>
              <a:t>II</a:t>
            </a:r>
          </a:p>
        </p:txBody>
      </p:sp>
      <p:pic>
        <p:nvPicPr>
          <p:cNvPr id="44" name="Elemento grafico 43">
            <a:extLst>
              <a:ext uri="{FF2B5EF4-FFF2-40B4-BE49-F238E27FC236}">
                <a16:creationId xmlns="" xmlns:a16="http://schemas.microsoft.com/office/drawing/2014/main" id="{F34FF199-1A2A-4857-8F77-D8F955CEE81E}"/>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 xmlns:asvg="http://schemas.microsoft.com/office/drawing/2016/SVG/main" r:embed="rId13"/>
              </a:ext>
            </a:extLst>
          </a:blip>
          <a:stretch>
            <a:fillRect/>
          </a:stretch>
        </p:blipFill>
        <p:spPr>
          <a:xfrm>
            <a:off x="213679" y="2737500"/>
            <a:ext cx="652253" cy="223738"/>
          </a:xfrm>
          <a:prstGeom prst="rect">
            <a:avLst/>
          </a:prstGeom>
        </p:spPr>
      </p:pic>
    </p:spTree>
    <p:extLst>
      <p:ext uri="{BB962C8B-B14F-4D97-AF65-F5344CB8AC3E}">
        <p14:creationId xmlns:p14="http://schemas.microsoft.com/office/powerpoint/2010/main" val="1826502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 xmlns:a16="http://schemas.microsoft.com/office/drawing/2014/main" id="{18EF23AA-19B7-440B-ACE7-C137333151A0}"/>
              </a:ext>
            </a:extLst>
          </p:cNvPr>
          <p:cNvSpPr>
            <a:spLocks noGrp="1"/>
          </p:cNvSpPr>
          <p:nvPr>
            <p:ph type="title"/>
          </p:nvPr>
        </p:nvSpPr>
        <p:spPr/>
        <p:txBody>
          <a:bodyPr/>
          <a:lstStyle/>
          <a:p>
            <a:r>
              <a:rPr lang="it-IT" dirty="0"/>
              <a:t>Mercati retail</a:t>
            </a:r>
          </a:p>
        </p:txBody>
      </p:sp>
      <p:sp>
        <p:nvSpPr>
          <p:cNvPr id="4" name="Segnaposto contenuto 3">
            <a:extLst>
              <a:ext uri="{FF2B5EF4-FFF2-40B4-BE49-F238E27FC236}">
                <a16:creationId xmlns="" xmlns:a16="http://schemas.microsoft.com/office/drawing/2014/main" id="{02463F60-CBC3-44F5-890D-39AC5BB729CA}"/>
              </a:ext>
            </a:extLst>
          </p:cNvPr>
          <p:cNvSpPr>
            <a:spLocks noGrp="1"/>
          </p:cNvSpPr>
          <p:nvPr>
            <p:ph idx="15"/>
          </p:nvPr>
        </p:nvSpPr>
        <p:spPr>
          <a:xfrm>
            <a:off x="421548" y="912709"/>
            <a:ext cx="11089875" cy="369332"/>
          </a:xfrm>
        </p:spPr>
        <p:txBody>
          <a:bodyPr/>
          <a:lstStyle/>
          <a:p>
            <a:r>
              <a:rPr lang="it-IT" dirty="0"/>
              <a:t>In attesa della </a:t>
            </a:r>
            <a:r>
              <a:rPr lang="it-IT" i="1" dirty="0"/>
              <a:t>road </a:t>
            </a:r>
            <a:r>
              <a:rPr lang="it-IT" i="1" dirty="0" err="1"/>
              <a:t>map</a:t>
            </a:r>
            <a:r>
              <a:rPr lang="it-IT" i="1" dirty="0"/>
              <a:t> </a:t>
            </a:r>
            <a:r>
              <a:rPr lang="it-IT" dirty="0"/>
              <a:t>è necessario aumentare la consapevolezza dei clienti</a:t>
            </a:r>
          </a:p>
        </p:txBody>
      </p:sp>
      <p:grpSp>
        <p:nvGrpSpPr>
          <p:cNvPr id="5" name="Gruppo 4">
            <a:extLst>
              <a:ext uri="{FF2B5EF4-FFF2-40B4-BE49-F238E27FC236}">
                <a16:creationId xmlns="" xmlns:a16="http://schemas.microsoft.com/office/drawing/2014/main" id="{7B36EE15-9864-43AA-BCB9-2FABC0C01661}"/>
              </a:ext>
            </a:extLst>
          </p:cNvPr>
          <p:cNvGrpSpPr/>
          <p:nvPr/>
        </p:nvGrpSpPr>
        <p:grpSpPr>
          <a:xfrm>
            <a:off x="10125072" y="1267310"/>
            <a:ext cx="1249523" cy="558060"/>
            <a:chOff x="5732181" y="1336847"/>
            <a:chExt cx="1249523" cy="558060"/>
          </a:xfrm>
        </p:grpSpPr>
        <p:grpSp>
          <p:nvGrpSpPr>
            <p:cNvPr id="6" name="Gruppo 5">
              <a:extLst>
                <a:ext uri="{FF2B5EF4-FFF2-40B4-BE49-F238E27FC236}">
                  <a16:creationId xmlns="" xmlns:a16="http://schemas.microsoft.com/office/drawing/2014/main" id="{3AD035D5-4010-40EC-8CDB-0CF147ACA529}"/>
                </a:ext>
              </a:extLst>
            </p:cNvPr>
            <p:cNvGrpSpPr/>
            <p:nvPr/>
          </p:nvGrpSpPr>
          <p:grpSpPr>
            <a:xfrm>
              <a:off x="6423016" y="1336847"/>
              <a:ext cx="558688" cy="558060"/>
              <a:chOff x="846677" y="831428"/>
              <a:chExt cx="558688" cy="558060"/>
            </a:xfrm>
          </p:grpSpPr>
          <p:sp>
            <p:nvSpPr>
              <p:cNvPr id="10" name="Ovale 9">
                <a:extLst>
                  <a:ext uri="{FF2B5EF4-FFF2-40B4-BE49-F238E27FC236}">
                    <a16:creationId xmlns="" xmlns:a16="http://schemas.microsoft.com/office/drawing/2014/main" id="{726CFE85-25AA-43A2-B447-E08533E831F2}"/>
                  </a:ext>
                </a:extLst>
              </p:cNvPr>
              <p:cNvSpPr>
                <a:spLocks noChangeAspect="1"/>
              </p:cNvSpPr>
              <p:nvPr/>
            </p:nvSpPr>
            <p:spPr>
              <a:xfrm>
                <a:off x="846677" y="831428"/>
                <a:ext cx="558688" cy="558060"/>
              </a:xfrm>
              <a:prstGeom prst="ellipse">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Immagine 10">
                <a:extLst>
                  <a:ext uri="{FF2B5EF4-FFF2-40B4-BE49-F238E27FC236}">
                    <a16:creationId xmlns="" xmlns:a16="http://schemas.microsoft.com/office/drawing/2014/main" id="{A4515BF6-0854-4857-B64D-57CC8BFC9D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8166" y="919288"/>
                <a:ext cx="164565" cy="375487"/>
              </a:xfrm>
              <a:prstGeom prst="rect">
                <a:avLst/>
              </a:prstGeom>
            </p:spPr>
          </p:pic>
          <p:pic>
            <p:nvPicPr>
              <p:cNvPr id="12" name="Immagine 11">
                <a:extLst>
                  <a:ext uri="{FF2B5EF4-FFF2-40B4-BE49-F238E27FC236}">
                    <a16:creationId xmlns="" xmlns:a16="http://schemas.microsoft.com/office/drawing/2014/main" id="{FE5288B7-E375-4AA7-8519-8E77797B89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0163" y="974831"/>
                <a:ext cx="225406" cy="274214"/>
              </a:xfrm>
              <a:prstGeom prst="rect">
                <a:avLst/>
              </a:prstGeom>
            </p:spPr>
          </p:pic>
        </p:grpSp>
        <p:grpSp>
          <p:nvGrpSpPr>
            <p:cNvPr id="7" name="Gruppo 6">
              <a:extLst>
                <a:ext uri="{FF2B5EF4-FFF2-40B4-BE49-F238E27FC236}">
                  <a16:creationId xmlns="" xmlns:a16="http://schemas.microsoft.com/office/drawing/2014/main" id="{4717F72F-E317-44E9-9D88-B07A0EC55FD3}"/>
                </a:ext>
              </a:extLst>
            </p:cNvPr>
            <p:cNvGrpSpPr/>
            <p:nvPr/>
          </p:nvGrpSpPr>
          <p:grpSpPr>
            <a:xfrm>
              <a:off x="5732181" y="1336847"/>
              <a:ext cx="558688" cy="558060"/>
              <a:chOff x="10936420" y="1284670"/>
              <a:chExt cx="558688" cy="558060"/>
            </a:xfrm>
          </p:grpSpPr>
          <p:sp>
            <p:nvSpPr>
              <p:cNvPr id="8" name="Ovale 7">
                <a:extLst>
                  <a:ext uri="{FF2B5EF4-FFF2-40B4-BE49-F238E27FC236}">
                    <a16:creationId xmlns="" xmlns:a16="http://schemas.microsoft.com/office/drawing/2014/main" id="{44F2A6D3-E9B8-4516-980A-EBC1BD0C6809}"/>
                  </a:ext>
                </a:extLst>
              </p:cNvPr>
              <p:cNvSpPr>
                <a:spLocks noChangeAspect="1"/>
              </p:cNvSpPr>
              <p:nvPr/>
            </p:nvSpPr>
            <p:spPr>
              <a:xfrm>
                <a:off x="10936420" y="1284670"/>
                <a:ext cx="558688" cy="558060"/>
              </a:xfrm>
              <a:prstGeom prst="ellipse">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9" name="Immagine 8">
                <a:extLst>
                  <a:ext uri="{FF2B5EF4-FFF2-40B4-BE49-F238E27FC236}">
                    <a16:creationId xmlns="" xmlns:a16="http://schemas.microsoft.com/office/drawing/2014/main" id="{3D6ED75D-9B2E-4A46-8163-18C1B31ECA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6534" y="1392091"/>
                <a:ext cx="364872" cy="343218"/>
              </a:xfrm>
              <a:prstGeom prst="rect">
                <a:avLst/>
              </a:prstGeom>
            </p:spPr>
          </p:pic>
        </p:grpSp>
      </p:grpSp>
      <p:grpSp>
        <p:nvGrpSpPr>
          <p:cNvPr id="27" name="Gruppo 26">
            <a:extLst>
              <a:ext uri="{FF2B5EF4-FFF2-40B4-BE49-F238E27FC236}">
                <a16:creationId xmlns="" xmlns:a16="http://schemas.microsoft.com/office/drawing/2014/main" id="{33FBB294-2674-4ECD-9FDE-F65483CB5595}"/>
              </a:ext>
            </a:extLst>
          </p:cNvPr>
          <p:cNvGrpSpPr/>
          <p:nvPr/>
        </p:nvGrpSpPr>
        <p:grpSpPr>
          <a:xfrm>
            <a:off x="10488891" y="3765620"/>
            <a:ext cx="558688" cy="558060"/>
            <a:chOff x="194945" y="3649491"/>
            <a:chExt cx="558688" cy="558060"/>
          </a:xfrm>
          <a:solidFill>
            <a:schemeClr val="bg1">
              <a:lumMod val="85000"/>
            </a:schemeClr>
          </a:solidFill>
        </p:grpSpPr>
        <p:sp>
          <p:nvSpPr>
            <p:cNvPr id="28" name="Ovale 27">
              <a:extLst>
                <a:ext uri="{FF2B5EF4-FFF2-40B4-BE49-F238E27FC236}">
                  <a16:creationId xmlns="" xmlns:a16="http://schemas.microsoft.com/office/drawing/2014/main" id="{362628C3-3779-4DE5-BBB8-5F72C7731ACD}"/>
                </a:ext>
              </a:extLst>
            </p:cNvPr>
            <p:cNvSpPr>
              <a:spLocks noChangeAspect="1"/>
            </p:cNvSpPr>
            <p:nvPr/>
          </p:nvSpPr>
          <p:spPr>
            <a:xfrm>
              <a:off x="194945" y="3649491"/>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9" name="Immagine 28" descr="Immagine che contiene testo, clipart, grafica vettoriale&#10;&#10;Descrizione generata automaticamente">
              <a:extLst>
                <a:ext uri="{FF2B5EF4-FFF2-40B4-BE49-F238E27FC236}">
                  <a16:creationId xmlns="" xmlns:a16="http://schemas.microsoft.com/office/drawing/2014/main" id="{0B9B8763-D727-4995-9635-6224FB070CD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247" y="3759816"/>
              <a:ext cx="323816" cy="339635"/>
            </a:xfrm>
            <a:prstGeom prst="rect">
              <a:avLst/>
            </a:prstGeom>
            <a:grpFill/>
            <a:ln>
              <a:noFill/>
            </a:ln>
          </p:spPr>
        </p:pic>
      </p:grpSp>
      <p:grpSp>
        <p:nvGrpSpPr>
          <p:cNvPr id="30" name="Gruppo 29">
            <a:extLst>
              <a:ext uri="{FF2B5EF4-FFF2-40B4-BE49-F238E27FC236}">
                <a16:creationId xmlns="" xmlns:a16="http://schemas.microsoft.com/office/drawing/2014/main" id="{458591EE-EAAD-4FDF-A223-E38FFB92BDA9}"/>
              </a:ext>
            </a:extLst>
          </p:cNvPr>
          <p:cNvGrpSpPr/>
          <p:nvPr/>
        </p:nvGrpSpPr>
        <p:grpSpPr>
          <a:xfrm>
            <a:off x="10488891" y="4598390"/>
            <a:ext cx="558688" cy="558060"/>
            <a:chOff x="194945" y="4864036"/>
            <a:chExt cx="558688" cy="558060"/>
          </a:xfrm>
          <a:solidFill>
            <a:schemeClr val="bg1">
              <a:lumMod val="85000"/>
            </a:schemeClr>
          </a:solidFill>
        </p:grpSpPr>
        <p:sp>
          <p:nvSpPr>
            <p:cNvPr id="31" name="Ovale 30">
              <a:extLst>
                <a:ext uri="{FF2B5EF4-FFF2-40B4-BE49-F238E27FC236}">
                  <a16:creationId xmlns="" xmlns:a16="http://schemas.microsoft.com/office/drawing/2014/main" id="{D51736C7-A049-4CC2-9CD0-7835A46E0843}"/>
                </a:ext>
              </a:extLst>
            </p:cNvPr>
            <p:cNvSpPr>
              <a:spLocks noChangeAspect="1"/>
            </p:cNvSpPr>
            <p:nvPr/>
          </p:nvSpPr>
          <p:spPr>
            <a:xfrm>
              <a:off x="194945" y="4864036"/>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2" name="Immagine 31">
              <a:extLst>
                <a:ext uri="{FF2B5EF4-FFF2-40B4-BE49-F238E27FC236}">
                  <a16:creationId xmlns="" xmlns:a16="http://schemas.microsoft.com/office/drawing/2014/main" id="{EC9D3D85-1E43-49C6-91FD-4ECAEFE1610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0915" y="4963750"/>
              <a:ext cx="277245" cy="376713"/>
            </a:xfrm>
            <a:prstGeom prst="rect">
              <a:avLst/>
            </a:prstGeom>
            <a:grpFill/>
            <a:ln>
              <a:noFill/>
            </a:ln>
          </p:spPr>
        </p:pic>
      </p:grpSp>
      <p:grpSp>
        <p:nvGrpSpPr>
          <p:cNvPr id="33" name="Gruppo 32">
            <a:extLst>
              <a:ext uri="{FF2B5EF4-FFF2-40B4-BE49-F238E27FC236}">
                <a16:creationId xmlns="" xmlns:a16="http://schemas.microsoft.com/office/drawing/2014/main" id="{063CB4D4-13A0-4F83-A092-395B444DB1DA}"/>
              </a:ext>
            </a:extLst>
          </p:cNvPr>
          <p:cNvGrpSpPr/>
          <p:nvPr/>
        </p:nvGrpSpPr>
        <p:grpSpPr>
          <a:xfrm>
            <a:off x="10488891" y="5431159"/>
            <a:ext cx="558688" cy="558060"/>
            <a:chOff x="5998088" y="4836152"/>
            <a:chExt cx="558688" cy="558060"/>
          </a:xfrm>
          <a:solidFill>
            <a:schemeClr val="bg1">
              <a:lumMod val="85000"/>
            </a:schemeClr>
          </a:solidFill>
        </p:grpSpPr>
        <p:sp>
          <p:nvSpPr>
            <p:cNvPr id="34" name="Ovale 33">
              <a:extLst>
                <a:ext uri="{FF2B5EF4-FFF2-40B4-BE49-F238E27FC236}">
                  <a16:creationId xmlns="" xmlns:a16="http://schemas.microsoft.com/office/drawing/2014/main" id="{CE1AEDE0-DF14-4510-90C0-908B897D44E6}"/>
                </a:ext>
              </a:extLst>
            </p:cNvPr>
            <p:cNvSpPr>
              <a:spLocks noChangeAspect="1"/>
            </p:cNvSpPr>
            <p:nvPr/>
          </p:nvSpPr>
          <p:spPr>
            <a:xfrm>
              <a:off x="5998088" y="4836152"/>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5" name="Immagine 34">
              <a:extLst>
                <a:ext uri="{FF2B5EF4-FFF2-40B4-BE49-F238E27FC236}">
                  <a16:creationId xmlns="" xmlns:a16="http://schemas.microsoft.com/office/drawing/2014/main" id="{A8B56F1A-7091-45FA-A114-E368AA5FE25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45398" y="4927380"/>
              <a:ext cx="288679" cy="431372"/>
            </a:xfrm>
            <a:prstGeom prst="rect">
              <a:avLst/>
            </a:prstGeom>
            <a:grpFill/>
            <a:ln>
              <a:noFill/>
            </a:ln>
          </p:spPr>
        </p:pic>
      </p:grpSp>
      <p:grpSp>
        <p:nvGrpSpPr>
          <p:cNvPr id="36" name="Gruppo 35">
            <a:extLst>
              <a:ext uri="{FF2B5EF4-FFF2-40B4-BE49-F238E27FC236}">
                <a16:creationId xmlns="" xmlns:a16="http://schemas.microsoft.com/office/drawing/2014/main" id="{50C895FC-C9E6-4284-8533-28B824DADA00}"/>
              </a:ext>
            </a:extLst>
          </p:cNvPr>
          <p:cNvGrpSpPr/>
          <p:nvPr/>
        </p:nvGrpSpPr>
        <p:grpSpPr>
          <a:xfrm>
            <a:off x="10148278" y="2932850"/>
            <a:ext cx="1240459" cy="558060"/>
            <a:chOff x="5755387" y="2982098"/>
            <a:chExt cx="1240459" cy="558060"/>
          </a:xfrm>
        </p:grpSpPr>
        <p:grpSp>
          <p:nvGrpSpPr>
            <p:cNvPr id="37" name="Gruppo 36">
              <a:extLst>
                <a:ext uri="{FF2B5EF4-FFF2-40B4-BE49-F238E27FC236}">
                  <a16:creationId xmlns="" xmlns:a16="http://schemas.microsoft.com/office/drawing/2014/main" id="{26C946D8-3CE2-4E0F-87A2-EB61B26A2580}"/>
                </a:ext>
              </a:extLst>
            </p:cNvPr>
            <p:cNvGrpSpPr/>
            <p:nvPr/>
          </p:nvGrpSpPr>
          <p:grpSpPr>
            <a:xfrm>
              <a:off x="6437158" y="2982098"/>
              <a:ext cx="558688" cy="558060"/>
              <a:chOff x="10949710" y="3538369"/>
              <a:chExt cx="558688" cy="558060"/>
            </a:xfrm>
          </p:grpSpPr>
          <p:sp>
            <p:nvSpPr>
              <p:cNvPr id="41" name="Ovale 40">
                <a:extLst>
                  <a:ext uri="{FF2B5EF4-FFF2-40B4-BE49-F238E27FC236}">
                    <a16:creationId xmlns="" xmlns:a16="http://schemas.microsoft.com/office/drawing/2014/main" id="{F679060C-9B40-4D65-ACED-BC59D66FB972}"/>
                  </a:ext>
                </a:extLst>
              </p:cNvPr>
              <p:cNvSpPr>
                <a:spLocks noChangeAspect="1"/>
              </p:cNvSpPr>
              <p:nvPr/>
            </p:nvSpPr>
            <p:spPr>
              <a:xfrm>
                <a:off x="10949710" y="3538369"/>
                <a:ext cx="558688" cy="558060"/>
              </a:xfrm>
              <a:prstGeom prst="ellipse">
                <a:avLst/>
              </a:prstGeom>
              <a:solidFill>
                <a:srgbClr val="1442B0"/>
              </a:solidFill>
              <a:ln>
                <a:solidFill>
                  <a:srgbClr val="144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2" name="Immagine 41" descr="Immagine che contiene ascia&#10;&#10;Descrizione generata automaticamente">
                <a:extLst>
                  <a:ext uri="{FF2B5EF4-FFF2-40B4-BE49-F238E27FC236}">
                    <a16:creationId xmlns="" xmlns:a16="http://schemas.microsoft.com/office/drawing/2014/main" id="{568DC332-8389-4EB9-853E-3E5F440287D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18138" y="3623298"/>
                <a:ext cx="234246" cy="377639"/>
              </a:xfrm>
              <a:prstGeom prst="rect">
                <a:avLst/>
              </a:prstGeom>
            </p:spPr>
          </p:pic>
        </p:grpSp>
        <p:grpSp>
          <p:nvGrpSpPr>
            <p:cNvPr id="38" name="Gruppo 37">
              <a:extLst>
                <a:ext uri="{FF2B5EF4-FFF2-40B4-BE49-F238E27FC236}">
                  <a16:creationId xmlns="" xmlns:a16="http://schemas.microsoft.com/office/drawing/2014/main" id="{B41B4727-6DA2-4084-BF81-4D9E2004A93E}"/>
                </a:ext>
              </a:extLst>
            </p:cNvPr>
            <p:cNvGrpSpPr/>
            <p:nvPr/>
          </p:nvGrpSpPr>
          <p:grpSpPr>
            <a:xfrm>
              <a:off x="5755387" y="2982098"/>
              <a:ext cx="558688" cy="558060"/>
              <a:chOff x="10949710" y="2804269"/>
              <a:chExt cx="558688" cy="558060"/>
            </a:xfrm>
          </p:grpSpPr>
          <p:sp>
            <p:nvSpPr>
              <p:cNvPr id="39" name="Ovale 38">
                <a:extLst>
                  <a:ext uri="{FF2B5EF4-FFF2-40B4-BE49-F238E27FC236}">
                    <a16:creationId xmlns="" xmlns:a16="http://schemas.microsoft.com/office/drawing/2014/main" id="{14BC4760-366B-49EB-A35E-E669BD9B8FBC}"/>
                  </a:ext>
                </a:extLst>
              </p:cNvPr>
              <p:cNvSpPr>
                <a:spLocks noChangeAspect="1"/>
              </p:cNvSpPr>
              <p:nvPr/>
            </p:nvSpPr>
            <p:spPr>
              <a:xfrm>
                <a:off x="10949710" y="2804269"/>
                <a:ext cx="558688" cy="558060"/>
              </a:xfrm>
              <a:prstGeom prst="ellipse">
                <a:avLst/>
              </a:prstGeom>
              <a:solidFill>
                <a:srgbClr val="1442B0"/>
              </a:solidFill>
              <a:ln>
                <a:solidFill>
                  <a:srgbClr val="144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0" name="Immagine 39">
                <a:extLst>
                  <a:ext uri="{FF2B5EF4-FFF2-40B4-BE49-F238E27FC236}">
                    <a16:creationId xmlns="" xmlns:a16="http://schemas.microsoft.com/office/drawing/2014/main" id="{9FB2941F-1FD5-4D4A-A550-2AB3E7A006A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122183" y="2895667"/>
                <a:ext cx="223546" cy="363790"/>
              </a:xfrm>
              <a:prstGeom prst="rect">
                <a:avLst/>
              </a:prstGeom>
            </p:spPr>
          </p:pic>
        </p:grpSp>
      </p:grpSp>
      <p:grpSp>
        <p:nvGrpSpPr>
          <p:cNvPr id="43" name="Gruppo 42">
            <a:extLst>
              <a:ext uri="{FF2B5EF4-FFF2-40B4-BE49-F238E27FC236}">
                <a16:creationId xmlns="" xmlns:a16="http://schemas.microsoft.com/office/drawing/2014/main" id="{56C9C7D8-9DBB-4F7C-80A1-A00FE60A974A}"/>
              </a:ext>
            </a:extLst>
          </p:cNvPr>
          <p:cNvGrpSpPr/>
          <p:nvPr/>
        </p:nvGrpSpPr>
        <p:grpSpPr>
          <a:xfrm>
            <a:off x="10125072" y="2100080"/>
            <a:ext cx="1249523" cy="558060"/>
            <a:chOff x="5732181" y="2138407"/>
            <a:chExt cx="1249523" cy="558060"/>
          </a:xfrm>
        </p:grpSpPr>
        <p:grpSp>
          <p:nvGrpSpPr>
            <p:cNvPr id="44" name="Gruppo 43">
              <a:extLst>
                <a:ext uri="{FF2B5EF4-FFF2-40B4-BE49-F238E27FC236}">
                  <a16:creationId xmlns="" xmlns:a16="http://schemas.microsoft.com/office/drawing/2014/main" id="{A8BCC2C8-4476-4749-97DD-D97088F9CF3F}"/>
                </a:ext>
              </a:extLst>
            </p:cNvPr>
            <p:cNvGrpSpPr>
              <a:grpSpLocks noChangeAspect="1"/>
            </p:cNvGrpSpPr>
            <p:nvPr/>
          </p:nvGrpSpPr>
          <p:grpSpPr>
            <a:xfrm>
              <a:off x="5732181" y="2138407"/>
              <a:ext cx="558688" cy="558060"/>
              <a:chOff x="8198777" y="2075380"/>
              <a:chExt cx="1080000" cy="1078786"/>
            </a:xfrm>
          </p:grpSpPr>
          <p:sp>
            <p:nvSpPr>
              <p:cNvPr id="48" name="Ovale 47">
                <a:extLst>
                  <a:ext uri="{FF2B5EF4-FFF2-40B4-BE49-F238E27FC236}">
                    <a16:creationId xmlns="" xmlns:a16="http://schemas.microsoft.com/office/drawing/2014/main" id="{C7203A08-7F1C-42C7-9B29-21686A093185}"/>
                  </a:ext>
                </a:extLst>
              </p:cNvPr>
              <p:cNvSpPr>
                <a:spLocks noChangeAspect="1"/>
              </p:cNvSpPr>
              <p:nvPr/>
            </p:nvSpPr>
            <p:spPr>
              <a:xfrm>
                <a:off x="8198777" y="2075380"/>
                <a:ext cx="1080000" cy="1078786"/>
              </a:xfrm>
              <a:prstGeom prst="ellipse">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9" name="Immagine 48">
                <a:extLst>
                  <a:ext uri="{FF2B5EF4-FFF2-40B4-BE49-F238E27FC236}">
                    <a16:creationId xmlns="" xmlns:a16="http://schemas.microsoft.com/office/drawing/2014/main" id="{E835E732-5F52-4FFD-9581-59AFFED6982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440964" y="2327928"/>
                <a:ext cx="595626" cy="573691"/>
              </a:xfrm>
              <a:prstGeom prst="rect">
                <a:avLst/>
              </a:prstGeom>
            </p:spPr>
          </p:pic>
        </p:grpSp>
        <p:grpSp>
          <p:nvGrpSpPr>
            <p:cNvPr id="45" name="Gruppo 44">
              <a:extLst>
                <a:ext uri="{FF2B5EF4-FFF2-40B4-BE49-F238E27FC236}">
                  <a16:creationId xmlns="" xmlns:a16="http://schemas.microsoft.com/office/drawing/2014/main" id="{25F6D34C-DDA7-431A-BB21-23A31DF25A18}"/>
                </a:ext>
              </a:extLst>
            </p:cNvPr>
            <p:cNvGrpSpPr>
              <a:grpSpLocks noChangeAspect="1"/>
            </p:cNvGrpSpPr>
            <p:nvPr/>
          </p:nvGrpSpPr>
          <p:grpSpPr>
            <a:xfrm>
              <a:off x="6423016" y="2138407"/>
              <a:ext cx="558688" cy="558060"/>
              <a:chOff x="8198777" y="3269418"/>
              <a:chExt cx="1080000" cy="1078786"/>
            </a:xfrm>
          </p:grpSpPr>
          <p:sp>
            <p:nvSpPr>
              <p:cNvPr id="46" name="Ovale 45">
                <a:extLst>
                  <a:ext uri="{FF2B5EF4-FFF2-40B4-BE49-F238E27FC236}">
                    <a16:creationId xmlns="" xmlns:a16="http://schemas.microsoft.com/office/drawing/2014/main" id="{FB32E81E-8BA8-42A7-AB68-BBE9141EE087}"/>
                  </a:ext>
                </a:extLst>
              </p:cNvPr>
              <p:cNvSpPr>
                <a:spLocks noChangeAspect="1"/>
              </p:cNvSpPr>
              <p:nvPr/>
            </p:nvSpPr>
            <p:spPr>
              <a:xfrm>
                <a:off x="8198777" y="3269418"/>
                <a:ext cx="1080000" cy="1078786"/>
              </a:xfrm>
              <a:prstGeom prst="ellipse">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7" name="Immagine 46">
                <a:extLst>
                  <a:ext uri="{FF2B5EF4-FFF2-40B4-BE49-F238E27FC236}">
                    <a16:creationId xmlns="" xmlns:a16="http://schemas.microsoft.com/office/drawing/2014/main" id="{04729398-8F3A-4C36-8C06-DD97CC62A75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375448" y="3500428"/>
                <a:ext cx="726658" cy="616767"/>
              </a:xfrm>
              <a:prstGeom prst="rect">
                <a:avLst/>
              </a:prstGeom>
            </p:spPr>
          </p:pic>
        </p:grpSp>
      </p:grpSp>
      <p:sp>
        <p:nvSpPr>
          <p:cNvPr id="50" name="Inhaltsplatzhalter 39">
            <a:extLst>
              <a:ext uri="{FF2B5EF4-FFF2-40B4-BE49-F238E27FC236}">
                <a16:creationId xmlns="" xmlns:a16="http://schemas.microsoft.com/office/drawing/2014/main" id="{048B0B2A-2E8A-4867-9E2D-EA45AB45063B}"/>
              </a:ext>
            </a:extLst>
          </p:cNvPr>
          <p:cNvSpPr txBox="1">
            <a:spLocks/>
          </p:cNvSpPr>
          <p:nvPr/>
        </p:nvSpPr>
        <p:spPr>
          <a:xfrm>
            <a:off x="211129" y="1369655"/>
            <a:ext cx="9781795" cy="2600712"/>
          </a:xfrm>
          <a:prstGeom prst="rect">
            <a:avLst/>
          </a:prstGeom>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285750" indent="-285750" algn="just">
              <a:buFont typeface="Arial" panose="020B0604020202020204" pitchFamily="34" charset="0"/>
              <a:buChar char="•"/>
            </a:pPr>
            <a:r>
              <a:rPr lang="it-IT" sz="1200" dirty="0"/>
              <a:t>Sebbene la data per la cessazione del regime delle tutele di prezzo per tutti i clienti finali sia ormai prossima (i.e. 1° gennaio 2023) </a:t>
            </a:r>
            <a:r>
              <a:rPr lang="it-IT" sz="1200" b="1" dirty="0"/>
              <a:t>non si ha alcuna evidenza della </a:t>
            </a:r>
            <a:r>
              <a:rPr lang="it-IT" sz="1200" b="1" i="1" dirty="0"/>
              <a:t>road </a:t>
            </a:r>
            <a:r>
              <a:rPr lang="it-IT" sz="1200" b="1" i="1" dirty="0" err="1"/>
              <a:t>map</a:t>
            </a:r>
            <a:r>
              <a:rPr lang="it-IT" sz="1200" b="1" i="1" dirty="0"/>
              <a:t> </a:t>
            </a:r>
            <a:r>
              <a:rPr lang="it-IT" sz="1200" b="1" dirty="0"/>
              <a:t>che le istituzioni intendono seguire</a:t>
            </a:r>
            <a:r>
              <a:rPr lang="it-IT" sz="1200" dirty="0"/>
              <a:t>, considerata anche la numerosità dei punti ancora oggi in tutela. Le nostre aziende stanno investendo nel potenziamento dei sistemi per arrivare pronte a fornire un servizio di eccellenza.</a:t>
            </a:r>
          </a:p>
          <a:p>
            <a:pPr marL="285750" indent="-285750" algn="just">
              <a:buFont typeface="Arial" panose="020B0604020202020204" pitchFamily="34" charset="0"/>
              <a:buChar char="•"/>
            </a:pPr>
            <a:r>
              <a:rPr lang="it-IT" sz="1200" dirty="0">
                <a:solidFill>
                  <a:schemeClr val="tx1"/>
                </a:solidFill>
              </a:rPr>
              <a:t>Tale impegno risulta di particolare rilevanza anche alla luce delle </a:t>
            </a:r>
            <a:r>
              <a:rPr lang="it-IT" sz="1200" b="1" dirty="0">
                <a:solidFill>
                  <a:schemeClr val="tx1"/>
                </a:solidFill>
              </a:rPr>
              <a:t>criticità emerse in merito alla recente assegnazione del Servizio Tutele Graduali</a:t>
            </a:r>
            <a:r>
              <a:rPr lang="it-IT" sz="1200" dirty="0">
                <a:solidFill>
                  <a:schemeClr val="tx1"/>
                </a:solidFill>
              </a:rPr>
              <a:t> (come </a:t>
            </a:r>
            <a:r>
              <a:rPr lang="it-IT" sz="1200" dirty="0" smtClean="0">
                <a:solidFill>
                  <a:schemeClr val="tx1"/>
                </a:solidFill>
              </a:rPr>
              <a:t>anche dalla </a:t>
            </a:r>
            <a:r>
              <a:rPr lang="it-IT" sz="1200" dirty="0">
                <a:solidFill>
                  <a:schemeClr val="tx1"/>
                </a:solidFill>
              </a:rPr>
              <a:t>stessa Autorità </a:t>
            </a:r>
            <a:r>
              <a:rPr lang="it-IT" sz="1200" dirty="0" smtClean="0">
                <a:solidFill>
                  <a:schemeClr val="tx1"/>
                </a:solidFill>
              </a:rPr>
              <a:t>rilevato) </a:t>
            </a:r>
            <a:r>
              <a:rPr lang="it-IT" sz="1200" dirty="0"/>
              <a:t>che ha evidenziato la necessità di una revisione  delle </a:t>
            </a:r>
            <a:r>
              <a:rPr lang="it-IT" sz="1200" dirty="0" smtClean="0"/>
              <a:t>anagrafiche </a:t>
            </a:r>
            <a:r>
              <a:rPr lang="it-IT" sz="1200" dirty="0"/>
              <a:t>presenti nel Registro Centrale Ufficiale (RCU</a:t>
            </a:r>
            <a:r>
              <a:rPr lang="it-IT" sz="1200" dirty="0" smtClean="0"/>
              <a:t>) gestito da Acquirente Unico.</a:t>
            </a:r>
            <a:endParaRPr lang="it-IT" sz="1200" dirty="0"/>
          </a:p>
          <a:p>
            <a:pPr marL="285750" indent="-285750" algn="just">
              <a:buFont typeface="Arial" panose="020B0604020202020204" pitchFamily="34" charset="0"/>
              <a:buChar char="•"/>
            </a:pPr>
            <a:endParaRPr lang="it-IT" sz="1200" dirty="0" smtClean="0">
              <a:solidFill>
                <a:schemeClr val="tx1"/>
              </a:solidFill>
            </a:endParaRPr>
          </a:p>
          <a:p>
            <a:pPr marL="285750" indent="-285750" algn="just">
              <a:buFont typeface="Arial" panose="020B0604020202020204" pitchFamily="34" charset="0"/>
              <a:buChar char="•"/>
            </a:pPr>
            <a:endParaRPr lang="it-IT" sz="1200" dirty="0">
              <a:solidFill>
                <a:schemeClr val="tx1"/>
              </a:solidFill>
            </a:endParaRPr>
          </a:p>
          <a:p>
            <a:pPr marL="285750" indent="-285750" algn="just">
              <a:buFont typeface="Arial" panose="020B0604020202020204" pitchFamily="34" charset="0"/>
              <a:buChar char="•"/>
            </a:pPr>
            <a:endParaRPr lang="it-IT" sz="1200" dirty="0" smtClean="0">
              <a:solidFill>
                <a:schemeClr val="tx1"/>
              </a:solidFill>
            </a:endParaRPr>
          </a:p>
          <a:p>
            <a:pPr marL="285750" indent="-285750" algn="just">
              <a:buFont typeface="Arial" panose="020B0604020202020204" pitchFamily="34" charset="0"/>
              <a:buChar char="•"/>
            </a:pPr>
            <a:endParaRPr lang="it-IT" sz="1200" dirty="0">
              <a:solidFill>
                <a:schemeClr val="tx1"/>
              </a:solidFill>
            </a:endParaRPr>
          </a:p>
        </p:txBody>
      </p:sp>
      <p:sp>
        <p:nvSpPr>
          <p:cNvPr id="51" name="Rettangolo 50">
            <a:extLst>
              <a:ext uri="{FF2B5EF4-FFF2-40B4-BE49-F238E27FC236}">
                <a16:creationId xmlns="" xmlns:a16="http://schemas.microsoft.com/office/drawing/2014/main" id="{881B736B-B528-474F-9CFD-CB70FAC56E5A}"/>
              </a:ext>
            </a:extLst>
          </p:cNvPr>
          <p:cNvSpPr/>
          <p:nvPr/>
        </p:nvSpPr>
        <p:spPr>
          <a:xfrm>
            <a:off x="194271" y="2803717"/>
            <a:ext cx="9828534" cy="37812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cxnSp>
        <p:nvCxnSpPr>
          <p:cNvPr id="53" name="Connettore diritto 52">
            <a:extLst>
              <a:ext uri="{FF2B5EF4-FFF2-40B4-BE49-F238E27FC236}">
                <a16:creationId xmlns="" xmlns:a16="http://schemas.microsoft.com/office/drawing/2014/main" id="{FA75CDDF-A8F5-4526-93C2-2F112188158D}"/>
              </a:ext>
            </a:extLst>
          </p:cNvPr>
          <p:cNvCxnSpPr>
            <a:cxnSpLocks/>
          </p:cNvCxnSpPr>
          <p:nvPr/>
        </p:nvCxnSpPr>
        <p:spPr>
          <a:xfrm>
            <a:off x="194271" y="2835101"/>
            <a:ext cx="9828534" cy="0"/>
          </a:xfrm>
          <a:prstGeom prst="line">
            <a:avLst/>
          </a:prstGeom>
          <a:ln w="12700" cap="rnd" cmpd="sng">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grpSp>
        <p:nvGrpSpPr>
          <p:cNvPr id="2" name="Gruppo 1">
            <a:extLst>
              <a:ext uri="{FF2B5EF4-FFF2-40B4-BE49-F238E27FC236}">
                <a16:creationId xmlns="" xmlns:a16="http://schemas.microsoft.com/office/drawing/2014/main" id="{EF61C6D3-9AA1-43EF-95AD-ECE681D18BB9}"/>
              </a:ext>
            </a:extLst>
          </p:cNvPr>
          <p:cNvGrpSpPr/>
          <p:nvPr/>
        </p:nvGrpSpPr>
        <p:grpSpPr>
          <a:xfrm>
            <a:off x="297551" y="2950239"/>
            <a:ext cx="9534606" cy="585306"/>
            <a:chOff x="297551" y="2950239"/>
            <a:chExt cx="9534606" cy="585306"/>
          </a:xfrm>
        </p:grpSpPr>
        <p:sp>
          <p:nvSpPr>
            <p:cNvPr id="55" name="Rettangolo 54">
              <a:extLst>
                <a:ext uri="{FF2B5EF4-FFF2-40B4-BE49-F238E27FC236}">
                  <a16:creationId xmlns="" xmlns:a16="http://schemas.microsoft.com/office/drawing/2014/main" id="{10A71977-31FA-41DC-8C46-8FCEC6E938D5}"/>
                </a:ext>
              </a:extLst>
            </p:cNvPr>
            <p:cNvSpPr/>
            <p:nvPr/>
          </p:nvSpPr>
          <p:spPr>
            <a:xfrm>
              <a:off x="297551" y="2950239"/>
              <a:ext cx="1418125" cy="575780"/>
            </a:xfrm>
            <a:prstGeom prst="rect">
              <a:avLst/>
            </a:prstGeom>
            <a:solidFill>
              <a:srgbClr val="009FDA"/>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it-IT" sz="1200" b="1" dirty="0">
                  <a:solidFill>
                    <a:schemeClr val="bg1"/>
                  </a:solidFill>
                  <a:ea typeface="Roboto" panose="02000000000000000000" pitchFamily="2" charset="0"/>
                  <a:cs typeface="Verdana"/>
                </a:rPr>
                <a:t>Consapevolezza del consumatore</a:t>
              </a:r>
            </a:p>
          </p:txBody>
        </p:sp>
        <p:sp>
          <p:nvSpPr>
            <p:cNvPr id="59" name="Rettangolo 58">
              <a:extLst>
                <a:ext uri="{FF2B5EF4-FFF2-40B4-BE49-F238E27FC236}">
                  <a16:creationId xmlns="" xmlns:a16="http://schemas.microsoft.com/office/drawing/2014/main" id="{49C83D82-E895-468C-AAFE-A7C550266723}"/>
                </a:ext>
              </a:extLst>
            </p:cNvPr>
            <p:cNvSpPr/>
            <p:nvPr/>
          </p:nvSpPr>
          <p:spPr>
            <a:xfrm>
              <a:off x="1884104" y="2959765"/>
              <a:ext cx="7948053" cy="575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it-IT" sz="1200" dirty="0">
                  <a:solidFill>
                    <a:schemeClr val="tx1">
                      <a:lumMod val="75000"/>
                      <a:lumOff val="25000"/>
                    </a:schemeClr>
                  </a:solidFill>
                  <a:ea typeface="Roboto" panose="02000000000000000000" pitchFamily="2" charset="0"/>
                  <a:cs typeface="Verdana"/>
                </a:rPr>
                <a:t>ARERA dovrebbe strutturare una </a:t>
              </a:r>
              <a:r>
                <a:rPr lang="it-IT" sz="1200" b="1" dirty="0">
                  <a:solidFill>
                    <a:schemeClr val="tx1">
                      <a:lumMod val="75000"/>
                      <a:lumOff val="25000"/>
                    </a:schemeClr>
                  </a:solidFill>
                  <a:ea typeface="Roboto" panose="02000000000000000000" pitchFamily="2" charset="0"/>
                  <a:cs typeface="Verdana"/>
                </a:rPr>
                <a:t>road </a:t>
              </a:r>
              <a:r>
                <a:rPr lang="it-IT" sz="1200" b="1" dirty="0" err="1">
                  <a:solidFill>
                    <a:schemeClr val="tx1">
                      <a:lumMod val="75000"/>
                      <a:lumOff val="25000"/>
                    </a:schemeClr>
                  </a:solidFill>
                  <a:ea typeface="Roboto" panose="02000000000000000000" pitchFamily="2" charset="0"/>
                  <a:cs typeface="Verdana"/>
                </a:rPr>
                <a:t>map</a:t>
              </a:r>
              <a:r>
                <a:rPr lang="it-IT" sz="1200" b="1" dirty="0">
                  <a:solidFill>
                    <a:schemeClr val="tx1">
                      <a:lumMod val="75000"/>
                      <a:lumOff val="25000"/>
                    </a:schemeClr>
                  </a:solidFill>
                  <a:ea typeface="Roboto" panose="02000000000000000000" pitchFamily="2" charset="0"/>
                  <a:cs typeface="Verdana"/>
                </a:rPr>
                <a:t> volta a rendere maggiormente consapevole il cliente servito ancora in tutela della fine di tale regime</a:t>
              </a:r>
              <a:r>
                <a:rPr lang="it-IT" sz="1200" dirty="0">
                  <a:solidFill>
                    <a:schemeClr val="tx1">
                      <a:lumMod val="75000"/>
                      <a:lumOff val="25000"/>
                    </a:schemeClr>
                  </a:solidFill>
                  <a:ea typeface="Roboto" panose="02000000000000000000" pitchFamily="2" charset="0"/>
                  <a:cs typeface="Verdana"/>
                </a:rPr>
                <a:t>, in quanto le azioni messe in campo finora sono risultate poco efficaci a traguardare tale obiettivo</a:t>
              </a:r>
            </a:p>
          </p:txBody>
        </p:sp>
      </p:grpSp>
      <p:grpSp>
        <p:nvGrpSpPr>
          <p:cNvPr id="13" name="Gruppo 12">
            <a:extLst>
              <a:ext uri="{FF2B5EF4-FFF2-40B4-BE49-F238E27FC236}">
                <a16:creationId xmlns="" xmlns:a16="http://schemas.microsoft.com/office/drawing/2014/main" id="{5E90DD32-0D24-424C-80A8-1F85C7FAD079}"/>
              </a:ext>
            </a:extLst>
          </p:cNvPr>
          <p:cNvGrpSpPr/>
          <p:nvPr/>
        </p:nvGrpSpPr>
        <p:grpSpPr>
          <a:xfrm>
            <a:off x="297551" y="3728658"/>
            <a:ext cx="9534606" cy="575780"/>
            <a:chOff x="297551" y="3875945"/>
            <a:chExt cx="9534606" cy="575780"/>
          </a:xfrm>
        </p:grpSpPr>
        <p:sp>
          <p:nvSpPr>
            <p:cNvPr id="56" name="Rettangolo 55">
              <a:extLst>
                <a:ext uri="{FF2B5EF4-FFF2-40B4-BE49-F238E27FC236}">
                  <a16:creationId xmlns="" xmlns:a16="http://schemas.microsoft.com/office/drawing/2014/main" id="{1AA77A2C-DF7A-488B-9EB6-B4F2707105C5}"/>
                </a:ext>
              </a:extLst>
            </p:cNvPr>
            <p:cNvSpPr/>
            <p:nvPr/>
          </p:nvSpPr>
          <p:spPr>
            <a:xfrm>
              <a:off x="297551" y="3875945"/>
              <a:ext cx="1418125" cy="575780"/>
            </a:xfrm>
            <a:prstGeom prst="rect">
              <a:avLst/>
            </a:prstGeom>
            <a:solidFill>
              <a:srgbClr val="009FDA"/>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it-IT" sz="1200" b="1" dirty="0">
                  <a:solidFill>
                    <a:schemeClr val="bg1"/>
                  </a:solidFill>
                  <a:ea typeface="Roboto" panose="02000000000000000000" pitchFamily="2" charset="0"/>
                  <a:cs typeface="Verdana"/>
                </a:rPr>
                <a:t>Servizi aggiuntivi nel Portale Offerte</a:t>
              </a:r>
            </a:p>
          </p:txBody>
        </p:sp>
        <p:sp>
          <p:nvSpPr>
            <p:cNvPr id="60" name="Rettangolo 59">
              <a:extLst>
                <a:ext uri="{FF2B5EF4-FFF2-40B4-BE49-F238E27FC236}">
                  <a16:creationId xmlns="" xmlns:a16="http://schemas.microsoft.com/office/drawing/2014/main" id="{8A395B25-C1D2-4DD3-9888-0A7E8B0C0014}"/>
                </a:ext>
              </a:extLst>
            </p:cNvPr>
            <p:cNvSpPr/>
            <p:nvPr/>
          </p:nvSpPr>
          <p:spPr>
            <a:xfrm>
              <a:off x="1884104" y="3875945"/>
              <a:ext cx="7948053" cy="575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it-IT" sz="1200" b="1" dirty="0">
                  <a:solidFill>
                    <a:schemeClr val="tx1">
                      <a:lumMod val="75000"/>
                      <a:lumOff val="25000"/>
                    </a:schemeClr>
                  </a:solidFill>
                  <a:ea typeface="Roboto" panose="02000000000000000000" pitchFamily="2" charset="0"/>
                  <a:cs typeface="Verdana"/>
                </a:rPr>
                <a:t>Lo sviluppo delle funzionalità del Portale Offerte dovrà dare maggiore evidenza dei servizi aggiuntivi abbinati alle varie offerte, </a:t>
              </a:r>
              <a:r>
                <a:rPr lang="it-IT" sz="1200" dirty="0">
                  <a:solidFill>
                    <a:schemeClr val="tx1">
                      <a:lumMod val="75000"/>
                      <a:lumOff val="25000"/>
                    </a:schemeClr>
                  </a:solidFill>
                  <a:ea typeface="Roboto" panose="02000000000000000000" pitchFamily="2" charset="0"/>
                  <a:cs typeface="Verdana"/>
                </a:rPr>
                <a:t>così da offrire un set informativo in grado di supportare adeguatamente le scelte del cliente</a:t>
              </a:r>
            </a:p>
          </p:txBody>
        </p:sp>
      </p:grpSp>
      <p:grpSp>
        <p:nvGrpSpPr>
          <p:cNvPr id="14" name="Gruppo 13">
            <a:extLst>
              <a:ext uri="{FF2B5EF4-FFF2-40B4-BE49-F238E27FC236}">
                <a16:creationId xmlns="" xmlns:a16="http://schemas.microsoft.com/office/drawing/2014/main" id="{CCCC9683-51D7-4C20-B24E-82AD9490B5F0}"/>
              </a:ext>
            </a:extLst>
          </p:cNvPr>
          <p:cNvGrpSpPr/>
          <p:nvPr/>
        </p:nvGrpSpPr>
        <p:grpSpPr>
          <a:xfrm>
            <a:off x="297550" y="4507077"/>
            <a:ext cx="9545716" cy="829251"/>
            <a:chOff x="297550" y="4610777"/>
            <a:chExt cx="9545716" cy="829251"/>
          </a:xfrm>
        </p:grpSpPr>
        <p:sp>
          <p:nvSpPr>
            <p:cNvPr id="57" name="Rettangolo 56">
              <a:extLst>
                <a:ext uri="{FF2B5EF4-FFF2-40B4-BE49-F238E27FC236}">
                  <a16:creationId xmlns="" xmlns:a16="http://schemas.microsoft.com/office/drawing/2014/main" id="{6E8C451C-6413-4A66-9DC3-663FA4974280}"/>
                </a:ext>
              </a:extLst>
            </p:cNvPr>
            <p:cNvSpPr/>
            <p:nvPr/>
          </p:nvSpPr>
          <p:spPr>
            <a:xfrm>
              <a:off x="297550" y="4610777"/>
              <a:ext cx="1418125" cy="826767"/>
            </a:xfrm>
            <a:prstGeom prst="rect">
              <a:avLst/>
            </a:prstGeom>
            <a:solidFill>
              <a:srgbClr val="009FDA"/>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it-IT" sz="1200" b="1" dirty="0">
                  <a:solidFill>
                    <a:schemeClr val="bg1"/>
                  </a:solidFill>
                  <a:ea typeface="Roboto" panose="02000000000000000000" pitchFamily="2" charset="0"/>
                  <a:cs typeface="Verdana"/>
                </a:rPr>
                <a:t>Evoluzione del Servizio Informativo Integrato (SII)</a:t>
              </a:r>
            </a:p>
          </p:txBody>
        </p:sp>
        <p:sp>
          <p:nvSpPr>
            <p:cNvPr id="61" name="Rettangolo 60">
              <a:extLst>
                <a:ext uri="{FF2B5EF4-FFF2-40B4-BE49-F238E27FC236}">
                  <a16:creationId xmlns="" xmlns:a16="http://schemas.microsoft.com/office/drawing/2014/main" id="{E028ADE8-CCF8-45AF-8D3B-1FE96383D385}"/>
                </a:ext>
              </a:extLst>
            </p:cNvPr>
            <p:cNvSpPr/>
            <p:nvPr/>
          </p:nvSpPr>
          <p:spPr>
            <a:xfrm>
              <a:off x="1895213" y="4613261"/>
              <a:ext cx="7948053" cy="8267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it-IT" sz="1200" b="1" dirty="0">
                  <a:solidFill>
                    <a:schemeClr val="tx1">
                      <a:lumMod val="75000"/>
                      <a:lumOff val="25000"/>
                    </a:schemeClr>
                  </a:solidFill>
                  <a:ea typeface="Roboto" panose="02000000000000000000" pitchFamily="2" charset="0"/>
                  <a:cs typeface="Verdana"/>
                </a:rPr>
                <a:t>L’evoluzione di alcuni processi tipici del settore all’interno del SII permetterebbe di garantire un maggior grado di competitività ed efficienza del sistema</a:t>
              </a:r>
              <a:r>
                <a:rPr lang="it-IT" sz="1200" dirty="0">
                  <a:solidFill>
                    <a:schemeClr val="tx1">
                      <a:lumMod val="75000"/>
                      <a:lumOff val="25000"/>
                    </a:schemeClr>
                  </a:solidFill>
                  <a:ea typeface="Roboto" panose="02000000000000000000" pitchFamily="2" charset="0"/>
                  <a:cs typeface="Verdana"/>
                </a:rPr>
                <a:t>. Nello specifico è fondamentale che </a:t>
              </a:r>
              <a:r>
                <a:rPr lang="it-IT" sz="1200" b="1" dirty="0">
                  <a:solidFill>
                    <a:schemeClr val="tx1">
                      <a:lumMod val="75000"/>
                      <a:lumOff val="25000"/>
                    </a:schemeClr>
                  </a:solidFill>
                  <a:ea typeface="Roboto" panose="02000000000000000000" pitchFamily="2" charset="0"/>
                  <a:cs typeface="Verdana"/>
                </a:rPr>
                <a:t>tutti i processi afferenti alla gestione del contratto siano gestiti all’interno del SII </a:t>
              </a:r>
              <a:r>
                <a:rPr lang="it-IT" sz="1200" dirty="0">
                  <a:solidFill>
                    <a:schemeClr val="tx1">
                      <a:lumMod val="75000"/>
                      <a:lumOff val="25000"/>
                    </a:schemeClr>
                  </a:solidFill>
                  <a:ea typeface="Roboto" panose="02000000000000000000" pitchFamily="2" charset="0"/>
                  <a:cs typeface="Verdana"/>
                </a:rPr>
                <a:t>al fine di garantire che vengano rispettate delle tempistiche idonee per la risoluzione delle problematiche dei clienti finali</a:t>
              </a:r>
            </a:p>
          </p:txBody>
        </p:sp>
      </p:grpSp>
      <p:grpSp>
        <p:nvGrpSpPr>
          <p:cNvPr id="15" name="Gruppo 14">
            <a:extLst>
              <a:ext uri="{FF2B5EF4-FFF2-40B4-BE49-F238E27FC236}">
                <a16:creationId xmlns="" xmlns:a16="http://schemas.microsoft.com/office/drawing/2014/main" id="{F2D04F49-FDD9-4DDB-A65F-66EC55FB45F5}"/>
              </a:ext>
            </a:extLst>
          </p:cNvPr>
          <p:cNvGrpSpPr/>
          <p:nvPr/>
        </p:nvGrpSpPr>
        <p:grpSpPr>
          <a:xfrm>
            <a:off x="297550" y="5538967"/>
            <a:ext cx="9534606" cy="917094"/>
            <a:chOff x="297550" y="5538967"/>
            <a:chExt cx="9534606" cy="917094"/>
          </a:xfrm>
        </p:grpSpPr>
        <p:sp>
          <p:nvSpPr>
            <p:cNvPr id="58" name="Rettangolo 57">
              <a:extLst>
                <a:ext uri="{FF2B5EF4-FFF2-40B4-BE49-F238E27FC236}">
                  <a16:creationId xmlns="" xmlns:a16="http://schemas.microsoft.com/office/drawing/2014/main" id="{FDB6F1DF-3028-4821-8B7F-91F4C4EE4519}"/>
                </a:ext>
              </a:extLst>
            </p:cNvPr>
            <p:cNvSpPr/>
            <p:nvPr/>
          </p:nvSpPr>
          <p:spPr>
            <a:xfrm>
              <a:off x="297550" y="5544451"/>
              <a:ext cx="1418125" cy="911610"/>
            </a:xfrm>
            <a:prstGeom prst="rect">
              <a:avLst/>
            </a:prstGeom>
            <a:solidFill>
              <a:srgbClr val="009FDA"/>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it-IT" sz="1200" b="1" dirty="0">
                  <a:solidFill>
                    <a:schemeClr val="bg1"/>
                  </a:solidFill>
                  <a:ea typeface="Roboto" panose="02000000000000000000" pitchFamily="2" charset="0"/>
                  <a:cs typeface="Verdana"/>
                </a:rPr>
                <a:t>Il mercato </a:t>
              </a:r>
              <a:r>
                <a:rPr lang="it-IT" sz="1200" b="1" dirty="0" err="1">
                  <a:solidFill>
                    <a:schemeClr val="bg1"/>
                  </a:solidFill>
                  <a:ea typeface="Roboto" panose="02000000000000000000" pitchFamily="2" charset="0"/>
                  <a:cs typeface="Verdana"/>
                </a:rPr>
                <a:t>retail</a:t>
              </a:r>
              <a:r>
                <a:rPr lang="it-IT" sz="1200" b="1" dirty="0">
                  <a:solidFill>
                    <a:schemeClr val="bg1"/>
                  </a:solidFill>
                  <a:ea typeface="Roboto" panose="02000000000000000000" pitchFamily="2" charset="0"/>
                  <a:cs typeface="Verdana"/>
                </a:rPr>
                <a:t> necessita di operatori affidabili</a:t>
              </a:r>
            </a:p>
          </p:txBody>
        </p:sp>
        <p:sp>
          <p:nvSpPr>
            <p:cNvPr id="62" name="Rettangolo 61">
              <a:extLst>
                <a:ext uri="{FF2B5EF4-FFF2-40B4-BE49-F238E27FC236}">
                  <a16:creationId xmlns="" xmlns:a16="http://schemas.microsoft.com/office/drawing/2014/main" id="{B399A6E2-1EC0-48D3-85D2-DEE66F8C877F}"/>
                </a:ext>
              </a:extLst>
            </p:cNvPr>
            <p:cNvSpPr/>
            <p:nvPr/>
          </p:nvSpPr>
          <p:spPr>
            <a:xfrm>
              <a:off x="1884103" y="5538967"/>
              <a:ext cx="7948053" cy="9116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it-IT" sz="1200" dirty="0">
                  <a:solidFill>
                    <a:schemeClr val="tx1">
                      <a:lumMod val="75000"/>
                      <a:lumOff val="25000"/>
                    </a:schemeClr>
                  </a:solidFill>
                  <a:ea typeface="Roboto" panose="02000000000000000000" pitchFamily="2" charset="0"/>
                  <a:cs typeface="Verdana"/>
                </a:rPr>
                <a:t>In attesa dell’Elenco Venditori e in vista dell’approssimarsi delle aste per le microimprese e i clienti civili (maggiormente bisognosi di protezione) sono </a:t>
              </a:r>
              <a:r>
                <a:rPr lang="it-IT" sz="1200" b="1" dirty="0">
                  <a:solidFill>
                    <a:schemeClr val="tx1">
                      <a:lumMod val="75000"/>
                      <a:lumOff val="25000"/>
                    </a:schemeClr>
                  </a:solidFill>
                  <a:ea typeface="Roboto" panose="02000000000000000000" pitchFamily="2" charset="0"/>
                  <a:cs typeface="Verdana"/>
                </a:rPr>
                <a:t>auspicabili misure più selettive affinché soltanto venditori affidabili possano partecipare a queste future assegnazioni</a:t>
              </a:r>
              <a:r>
                <a:rPr lang="it-IT" sz="1200" dirty="0">
                  <a:solidFill>
                    <a:schemeClr val="tx1">
                      <a:lumMod val="75000"/>
                      <a:lumOff val="25000"/>
                    </a:schemeClr>
                  </a:solidFill>
                  <a:ea typeface="Roboto" panose="02000000000000000000" pitchFamily="2" charset="0"/>
                  <a:cs typeface="Verdana"/>
                </a:rPr>
                <a:t>, a tutela della credibilità e sostenibilità del sistema e per evitare la socializzazione dei costi derivanti da comportamenti imprudenti (come recenti casi hanno dimostrato). In tal senso interventi severi </a:t>
              </a:r>
              <a:r>
                <a:rPr lang="it-IT" sz="1200" dirty="0" smtClean="0">
                  <a:solidFill>
                    <a:schemeClr val="tx1">
                      <a:lumMod val="75000"/>
                      <a:lumOff val="25000"/>
                    </a:schemeClr>
                  </a:solidFill>
                  <a:ea typeface="Roboto" panose="02000000000000000000" pitchFamily="2" charset="0"/>
                  <a:cs typeface="Verdana"/>
                </a:rPr>
                <a:t>e rigorosi sul </a:t>
              </a:r>
              <a:r>
                <a:rPr lang="it-IT" sz="1200" dirty="0">
                  <a:solidFill>
                    <a:schemeClr val="tx1">
                      <a:lumMod val="75000"/>
                      <a:lumOff val="25000"/>
                    </a:schemeClr>
                  </a:solidFill>
                  <a:ea typeface="Roboto" panose="02000000000000000000" pitchFamily="2" charset="0"/>
                  <a:cs typeface="Verdana"/>
                </a:rPr>
                <a:t>Codice di </a:t>
              </a:r>
              <a:r>
                <a:rPr lang="it-IT" sz="1200" dirty="0" smtClean="0">
                  <a:solidFill>
                    <a:schemeClr val="tx1">
                      <a:lumMod val="75000"/>
                      <a:lumOff val="25000"/>
                    </a:schemeClr>
                  </a:solidFill>
                  <a:ea typeface="Roboto" panose="02000000000000000000" pitchFamily="2" charset="0"/>
                  <a:cs typeface="Verdana"/>
                </a:rPr>
                <a:t>Rete (ad </a:t>
              </a:r>
              <a:r>
                <a:rPr lang="it-IT" sz="1200" dirty="0">
                  <a:solidFill>
                    <a:schemeClr val="tx1">
                      <a:lumMod val="75000"/>
                      <a:lumOff val="25000"/>
                    </a:schemeClr>
                  </a:solidFill>
                  <a:ea typeface="Roboto" panose="02000000000000000000" pitchFamily="2" charset="0"/>
                  <a:cs typeface="Verdana"/>
                </a:rPr>
                <a:t>esempio in termini di prestazione delle garanzie ai DSO) sono urgenti.</a:t>
              </a:r>
              <a:endParaRPr lang="it-IT" sz="1200" dirty="0">
                <a:solidFill>
                  <a:srgbClr val="FF0000"/>
                </a:solidFill>
                <a:ea typeface="Roboto" panose="02000000000000000000" pitchFamily="2" charset="0"/>
                <a:cs typeface="Verdana"/>
              </a:endParaRPr>
            </a:p>
          </p:txBody>
        </p:sp>
      </p:grpSp>
      <p:pic>
        <p:nvPicPr>
          <p:cNvPr id="54" name="Elemento grafico 53">
            <a:extLst>
              <a:ext uri="{FF2B5EF4-FFF2-40B4-BE49-F238E27FC236}">
                <a16:creationId xmlns="" xmlns:a16="http://schemas.microsoft.com/office/drawing/2014/main" id="{B6365665-9FA9-4531-871F-C580FBE53267}"/>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 xmlns:asvg="http://schemas.microsoft.com/office/drawing/2016/SVG/main" r:embed="rId13"/>
              </a:ext>
            </a:extLst>
          </a:blip>
          <a:stretch>
            <a:fillRect/>
          </a:stretch>
        </p:blipFill>
        <p:spPr>
          <a:xfrm>
            <a:off x="213679" y="2561690"/>
            <a:ext cx="652253" cy="223738"/>
          </a:xfrm>
          <a:prstGeom prst="rect">
            <a:avLst/>
          </a:prstGeom>
        </p:spPr>
      </p:pic>
    </p:spTree>
    <p:extLst>
      <p:ext uri="{BB962C8B-B14F-4D97-AF65-F5344CB8AC3E}">
        <p14:creationId xmlns:p14="http://schemas.microsoft.com/office/powerpoint/2010/main" val="2033833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 xmlns:a16="http://schemas.microsoft.com/office/drawing/2014/main" id="{18EF23AA-19B7-440B-ACE7-C137333151A0}"/>
              </a:ext>
            </a:extLst>
          </p:cNvPr>
          <p:cNvSpPr>
            <a:spLocks noGrp="1"/>
          </p:cNvSpPr>
          <p:nvPr>
            <p:ph type="title"/>
          </p:nvPr>
        </p:nvSpPr>
        <p:spPr/>
        <p:txBody>
          <a:bodyPr/>
          <a:lstStyle/>
          <a:p>
            <a:r>
              <a:rPr lang="it-IT" dirty="0"/>
              <a:t>teleriscaldamento</a:t>
            </a:r>
          </a:p>
        </p:txBody>
      </p:sp>
      <p:sp>
        <p:nvSpPr>
          <p:cNvPr id="4" name="Segnaposto contenuto 3">
            <a:extLst>
              <a:ext uri="{FF2B5EF4-FFF2-40B4-BE49-F238E27FC236}">
                <a16:creationId xmlns="" xmlns:a16="http://schemas.microsoft.com/office/drawing/2014/main" id="{02463F60-CBC3-44F5-890D-39AC5BB729CA}"/>
              </a:ext>
            </a:extLst>
          </p:cNvPr>
          <p:cNvSpPr>
            <a:spLocks noGrp="1"/>
          </p:cNvSpPr>
          <p:nvPr>
            <p:ph idx="15"/>
          </p:nvPr>
        </p:nvSpPr>
        <p:spPr>
          <a:xfrm>
            <a:off x="421548" y="912709"/>
            <a:ext cx="11089875" cy="335092"/>
          </a:xfrm>
        </p:spPr>
        <p:txBody>
          <a:bodyPr/>
          <a:lstStyle/>
          <a:p>
            <a:r>
              <a:rPr lang="it-IT" dirty="0"/>
              <a:t>Sostenere lo sviluppo e l’efficienza dei sistemi di teleriscaldamento</a:t>
            </a:r>
          </a:p>
        </p:txBody>
      </p:sp>
      <p:grpSp>
        <p:nvGrpSpPr>
          <p:cNvPr id="5" name="Gruppo 4">
            <a:extLst>
              <a:ext uri="{FF2B5EF4-FFF2-40B4-BE49-F238E27FC236}">
                <a16:creationId xmlns="" xmlns:a16="http://schemas.microsoft.com/office/drawing/2014/main" id="{7B36EE15-9864-43AA-BCB9-2FABC0C01661}"/>
              </a:ext>
            </a:extLst>
          </p:cNvPr>
          <p:cNvGrpSpPr/>
          <p:nvPr/>
        </p:nvGrpSpPr>
        <p:grpSpPr>
          <a:xfrm>
            <a:off x="10125072" y="1267310"/>
            <a:ext cx="1249523" cy="558060"/>
            <a:chOff x="5732181" y="1336847"/>
            <a:chExt cx="1249523" cy="558060"/>
          </a:xfrm>
        </p:grpSpPr>
        <p:grpSp>
          <p:nvGrpSpPr>
            <p:cNvPr id="6" name="Gruppo 5">
              <a:extLst>
                <a:ext uri="{FF2B5EF4-FFF2-40B4-BE49-F238E27FC236}">
                  <a16:creationId xmlns="" xmlns:a16="http://schemas.microsoft.com/office/drawing/2014/main" id="{3AD035D5-4010-40EC-8CDB-0CF147ACA529}"/>
                </a:ext>
              </a:extLst>
            </p:cNvPr>
            <p:cNvGrpSpPr/>
            <p:nvPr/>
          </p:nvGrpSpPr>
          <p:grpSpPr>
            <a:xfrm>
              <a:off x="6423016" y="1336847"/>
              <a:ext cx="558688" cy="558060"/>
              <a:chOff x="846677" y="831428"/>
              <a:chExt cx="558688" cy="558060"/>
            </a:xfrm>
          </p:grpSpPr>
          <p:sp>
            <p:nvSpPr>
              <p:cNvPr id="10" name="Ovale 9">
                <a:extLst>
                  <a:ext uri="{FF2B5EF4-FFF2-40B4-BE49-F238E27FC236}">
                    <a16:creationId xmlns="" xmlns:a16="http://schemas.microsoft.com/office/drawing/2014/main" id="{726CFE85-25AA-43A2-B447-E08533E831F2}"/>
                  </a:ext>
                </a:extLst>
              </p:cNvPr>
              <p:cNvSpPr>
                <a:spLocks noChangeAspect="1"/>
              </p:cNvSpPr>
              <p:nvPr/>
            </p:nvSpPr>
            <p:spPr>
              <a:xfrm>
                <a:off x="846677" y="831428"/>
                <a:ext cx="558688" cy="558060"/>
              </a:xfrm>
              <a:prstGeom prst="ellipse">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Immagine 10">
                <a:extLst>
                  <a:ext uri="{FF2B5EF4-FFF2-40B4-BE49-F238E27FC236}">
                    <a16:creationId xmlns="" xmlns:a16="http://schemas.microsoft.com/office/drawing/2014/main" id="{A4515BF6-0854-4857-B64D-57CC8BFC9D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166" y="919288"/>
                <a:ext cx="164565" cy="375487"/>
              </a:xfrm>
              <a:prstGeom prst="rect">
                <a:avLst/>
              </a:prstGeom>
            </p:spPr>
          </p:pic>
          <p:pic>
            <p:nvPicPr>
              <p:cNvPr id="12" name="Immagine 11">
                <a:extLst>
                  <a:ext uri="{FF2B5EF4-FFF2-40B4-BE49-F238E27FC236}">
                    <a16:creationId xmlns="" xmlns:a16="http://schemas.microsoft.com/office/drawing/2014/main" id="{FE5288B7-E375-4AA7-8519-8E77797B89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0163" y="974831"/>
                <a:ext cx="225406" cy="274214"/>
              </a:xfrm>
              <a:prstGeom prst="rect">
                <a:avLst/>
              </a:prstGeom>
            </p:spPr>
          </p:pic>
        </p:grpSp>
        <p:grpSp>
          <p:nvGrpSpPr>
            <p:cNvPr id="7" name="Gruppo 6">
              <a:extLst>
                <a:ext uri="{FF2B5EF4-FFF2-40B4-BE49-F238E27FC236}">
                  <a16:creationId xmlns="" xmlns:a16="http://schemas.microsoft.com/office/drawing/2014/main" id="{4717F72F-E317-44E9-9D88-B07A0EC55FD3}"/>
                </a:ext>
              </a:extLst>
            </p:cNvPr>
            <p:cNvGrpSpPr/>
            <p:nvPr/>
          </p:nvGrpSpPr>
          <p:grpSpPr>
            <a:xfrm>
              <a:off x="5732181" y="1336847"/>
              <a:ext cx="558688" cy="558060"/>
              <a:chOff x="10936420" y="1284670"/>
              <a:chExt cx="558688" cy="558060"/>
            </a:xfrm>
          </p:grpSpPr>
          <p:sp>
            <p:nvSpPr>
              <p:cNvPr id="8" name="Ovale 7">
                <a:extLst>
                  <a:ext uri="{FF2B5EF4-FFF2-40B4-BE49-F238E27FC236}">
                    <a16:creationId xmlns="" xmlns:a16="http://schemas.microsoft.com/office/drawing/2014/main" id="{44F2A6D3-E9B8-4516-980A-EBC1BD0C6809}"/>
                  </a:ext>
                </a:extLst>
              </p:cNvPr>
              <p:cNvSpPr>
                <a:spLocks noChangeAspect="1"/>
              </p:cNvSpPr>
              <p:nvPr/>
            </p:nvSpPr>
            <p:spPr>
              <a:xfrm>
                <a:off x="10936420" y="1284670"/>
                <a:ext cx="558688" cy="558060"/>
              </a:xfrm>
              <a:prstGeom prst="ellipse">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9" name="Immagine 8">
                <a:extLst>
                  <a:ext uri="{FF2B5EF4-FFF2-40B4-BE49-F238E27FC236}">
                    <a16:creationId xmlns="" xmlns:a16="http://schemas.microsoft.com/office/drawing/2014/main" id="{3D6ED75D-9B2E-4A46-8163-18C1B31ECAA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56534" y="1392091"/>
                <a:ext cx="364872" cy="343218"/>
              </a:xfrm>
              <a:prstGeom prst="rect">
                <a:avLst/>
              </a:prstGeom>
            </p:spPr>
          </p:pic>
        </p:grpSp>
      </p:grpSp>
      <p:grpSp>
        <p:nvGrpSpPr>
          <p:cNvPr id="30" name="Gruppo 29">
            <a:extLst>
              <a:ext uri="{FF2B5EF4-FFF2-40B4-BE49-F238E27FC236}">
                <a16:creationId xmlns="" xmlns:a16="http://schemas.microsoft.com/office/drawing/2014/main" id="{458591EE-EAAD-4FDF-A223-E38FFB92BDA9}"/>
              </a:ext>
            </a:extLst>
          </p:cNvPr>
          <p:cNvGrpSpPr/>
          <p:nvPr/>
        </p:nvGrpSpPr>
        <p:grpSpPr>
          <a:xfrm>
            <a:off x="10488891" y="4598390"/>
            <a:ext cx="558688" cy="558060"/>
            <a:chOff x="194945" y="4864036"/>
            <a:chExt cx="558688" cy="558060"/>
          </a:xfrm>
          <a:solidFill>
            <a:schemeClr val="bg1">
              <a:lumMod val="85000"/>
            </a:schemeClr>
          </a:solidFill>
        </p:grpSpPr>
        <p:sp>
          <p:nvSpPr>
            <p:cNvPr id="31" name="Ovale 30">
              <a:extLst>
                <a:ext uri="{FF2B5EF4-FFF2-40B4-BE49-F238E27FC236}">
                  <a16:creationId xmlns="" xmlns:a16="http://schemas.microsoft.com/office/drawing/2014/main" id="{D51736C7-A049-4CC2-9CD0-7835A46E0843}"/>
                </a:ext>
              </a:extLst>
            </p:cNvPr>
            <p:cNvSpPr>
              <a:spLocks noChangeAspect="1"/>
            </p:cNvSpPr>
            <p:nvPr/>
          </p:nvSpPr>
          <p:spPr>
            <a:xfrm>
              <a:off x="194945" y="4864036"/>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2" name="Immagine 31">
              <a:extLst>
                <a:ext uri="{FF2B5EF4-FFF2-40B4-BE49-F238E27FC236}">
                  <a16:creationId xmlns="" xmlns:a16="http://schemas.microsoft.com/office/drawing/2014/main" id="{EC9D3D85-1E43-49C6-91FD-4ECAEFE1610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0915" y="4963750"/>
              <a:ext cx="277245" cy="376713"/>
            </a:xfrm>
            <a:prstGeom prst="rect">
              <a:avLst/>
            </a:prstGeom>
            <a:grpFill/>
            <a:ln>
              <a:noFill/>
            </a:ln>
          </p:spPr>
        </p:pic>
      </p:grpSp>
      <p:grpSp>
        <p:nvGrpSpPr>
          <p:cNvPr id="33" name="Gruppo 32">
            <a:extLst>
              <a:ext uri="{FF2B5EF4-FFF2-40B4-BE49-F238E27FC236}">
                <a16:creationId xmlns="" xmlns:a16="http://schemas.microsoft.com/office/drawing/2014/main" id="{063CB4D4-13A0-4F83-A092-395B444DB1DA}"/>
              </a:ext>
            </a:extLst>
          </p:cNvPr>
          <p:cNvGrpSpPr/>
          <p:nvPr/>
        </p:nvGrpSpPr>
        <p:grpSpPr>
          <a:xfrm>
            <a:off x="10488891" y="5431159"/>
            <a:ext cx="558688" cy="558060"/>
            <a:chOff x="5998088" y="4836152"/>
            <a:chExt cx="558688" cy="558060"/>
          </a:xfrm>
          <a:solidFill>
            <a:schemeClr val="bg1">
              <a:lumMod val="85000"/>
            </a:schemeClr>
          </a:solidFill>
        </p:grpSpPr>
        <p:sp>
          <p:nvSpPr>
            <p:cNvPr id="34" name="Ovale 33">
              <a:extLst>
                <a:ext uri="{FF2B5EF4-FFF2-40B4-BE49-F238E27FC236}">
                  <a16:creationId xmlns="" xmlns:a16="http://schemas.microsoft.com/office/drawing/2014/main" id="{CE1AEDE0-DF14-4510-90C0-908B897D44E6}"/>
                </a:ext>
              </a:extLst>
            </p:cNvPr>
            <p:cNvSpPr>
              <a:spLocks noChangeAspect="1"/>
            </p:cNvSpPr>
            <p:nvPr/>
          </p:nvSpPr>
          <p:spPr>
            <a:xfrm>
              <a:off x="5998088" y="4836152"/>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5" name="Immagine 34">
              <a:extLst>
                <a:ext uri="{FF2B5EF4-FFF2-40B4-BE49-F238E27FC236}">
                  <a16:creationId xmlns="" xmlns:a16="http://schemas.microsoft.com/office/drawing/2014/main" id="{A8B56F1A-7091-45FA-A114-E368AA5FE25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45398" y="4927380"/>
              <a:ext cx="288679" cy="431372"/>
            </a:xfrm>
            <a:prstGeom prst="rect">
              <a:avLst/>
            </a:prstGeom>
            <a:grpFill/>
            <a:ln>
              <a:noFill/>
            </a:ln>
          </p:spPr>
        </p:pic>
      </p:grpSp>
      <p:grpSp>
        <p:nvGrpSpPr>
          <p:cNvPr id="43" name="Gruppo 42">
            <a:extLst>
              <a:ext uri="{FF2B5EF4-FFF2-40B4-BE49-F238E27FC236}">
                <a16:creationId xmlns="" xmlns:a16="http://schemas.microsoft.com/office/drawing/2014/main" id="{56C9C7D8-9DBB-4F7C-80A1-A00FE60A974A}"/>
              </a:ext>
            </a:extLst>
          </p:cNvPr>
          <p:cNvGrpSpPr/>
          <p:nvPr/>
        </p:nvGrpSpPr>
        <p:grpSpPr>
          <a:xfrm>
            <a:off x="10125072" y="2100080"/>
            <a:ext cx="1249523" cy="558060"/>
            <a:chOff x="5732181" y="2138407"/>
            <a:chExt cx="1249523" cy="558060"/>
          </a:xfrm>
        </p:grpSpPr>
        <p:grpSp>
          <p:nvGrpSpPr>
            <p:cNvPr id="44" name="Gruppo 43">
              <a:extLst>
                <a:ext uri="{FF2B5EF4-FFF2-40B4-BE49-F238E27FC236}">
                  <a16:creationId xmlns="" xmlns:a16="http://schemas.microsoft.com/office/drawing/2014/main" id="{A8BCC2C8-4476-4749-97DD-D97088F9CF3F}"/>
                </a:ext>
              </a:extLst>
            </p:cNvPr>
            <p:cNvGrpSpPr>
              <a:grpSpLocks noChangeAspect="1"/>
            </p:cNvGrpSpPr>
            <p:nvPr/>
          </p:nvGrpSpPr>
          <p:grpSpPr>
            <a:xfrm>
              <a:off x="5732181" y="2138407"/>
              <a:ext cx="558688" cy="558060"/>
              <a:chOff x="8198777" y="2075380"/>
              <a:chExt cx="1080000" cy="1078786"/>
            </a:xfrm>
          </p:grpSpPr>
          <p:sp>
            <p:nvSpPr>
              <p:cNvPr id="48" name="Ovale 47">
                <a:extLst>
                  <a:ext uri="{FF2B5EF4-FFF2-40B4-BE49-F238E27FC236}">
                    <a16:creationId xmlns="" xmlns:a16="http://schemas.microsoft.com/office/drawing/2014/main" id="{C7203A08-7F1C-42C7-9B29-21686A093185}"/>
                  </a:ext>
                </a:extLst>
              </p:cNvPr>
              <p:cNvSpPr>
                <a:spLocks noChangeAspect="1"/>
              </p:cNvSpPr>
              <p:nvPr/>
            </p:nvSpPr>
            <p:spPr>
              <a:xfrm>
                <a:off x="8198777" y="2075380"/>
                <a:ext cx="1080000" cy="1078786"/>
              </a:xfrm>
              <a:prstGeom prst="ellipse">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9" name="Immagine 48">
                <a:extLst>
                  <a:ext uri="{FF2B5EF4-FFF2-40B4-BE49-F238E27FC236}">
                    <a16:creationId xmlns="" xmlns:a16="http://schemas.microsoft.com/office/drawing/2014/main" id="{E835E732-5F52-4FFD-9581-59AFFED6982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440964" y="2327928"/>
                <a:ext cx="595626" cy="573691"/>
              </a:xfrm>
              <a:prstGeom prst="rect">
                <a:avLst/>
              </a:prstGeom>
            </p:spPr>
          </p:pic>
        </p:grpSp>
        <p:grpSp>
          <p:nvGrpSpPr>
            <p:cNvPr id="45" name="Gruppo 44">
              <a:extLst>
                <a:ext uri="{FF2B5EF4-FFF2-40B4-BE49-F238E27FC236}">
                  <a16:creationId xmlns="" xmlns:a16="http://schemas.microsoft.com/office/drawing/2014/main" id="{25F6D34C-DDA7-431A-BB21-23A31DF25A18}"/>
                </a:ext>
              </a:extLst>
            </p:cNvPr>
            <p:cNvGrpSpPr>
              <a:grpSpLocks noChangeAspect="1"/>
            </p:cNvGrpSpPr>
            <p:nvPr/>
          </p:nvGrpSpPr>
          <p:grpSpPr>
            <a:xfrm>
              <a:off x="6423016" y="2138407"/>
              <a:ext cx="558688" cy="558060"/>
              <a:chOff x="8198777" y="3269418"/>
              <a:chExt cx="1080000" cy="1078786"/>
            </a:xfrm>
          </p:grpSpPr>
          <p:sp>
            <p:nvSpPr>
              <p:cNvPr id="46" name="Ovale 45">
                <a:extLst>
                  <a:ext uri="{FF2B5EF4-FFF2-40B4-BE49-F238E27FC236}">
                    <a16:creationId xmlns="" xmlns:a16="http://schemas.microsoft.com/office/drawing/2014/main" id="{FB32E81E-8BA8-42A7-AB68-BBE9141EE087}"/>
                  </a:ext>
                </a:extLst>
              </p:cNvPr>
              <p:cNvSpPr>
                <a:spLocks noChangeAspect="1"/>
              </p:cNvSpPr>
              <p:nvPr/>
            </p:nvSpPr>
            <p:spPr>
              <a:xfrm>
                <a:off x="8198777" y="3269418"/>
                <a:ext cx="1080000" cy="1078786"/>
              </a:xfrm>
              <a:prstGeom prst="ellipse">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7" name="Immagine 46">
                <a:extLst>
                  <a:ext uri="{FF2B5EF4-FFF2-40B4-BE49-F238E27FC236}">
                    <a16:creationId xmlns="" xmlns:a16="http://schemas.microsoft.com/office/drawing/2014/main" id="{04729398-8F3A-4C36-8C06-DD97CC62A75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375448" y="3500428"/>
                <a:ext cx="726658" cy="616767"/>
              </a:xfrm>
              <a:prstGeom prst="rect">
                <a:avLst/>
              </a:prstGeom>
            </p:spPr>
          </p:pic>
        </p:grpSp>
      </p:grpSp>
      <p:grpSp>
        <p:nvGrpSpPr>
          <p:cNvPr id="54" name="Gruppo 53">
            <a:extLst>
              <a:ext uri="{FF2B5EF4-FFF2-40B4-BE49-F238E27FC236}">
                <a16:creationId xmlns="" xmlns:a16="http://schemas.microsoft.com/office/drawing/2014/main" id="{49B642D8-4AA1-484E-A721-8B5A6805B75F}"/>
              </a:ext>
            </a:extLst>
          </p:cNvPr>
          <p:cNvGrpSpPr/>
          <p:nvPr/>
        </p:nvGrpSpPr>
        <p:grpSpPr>
          <a:xfrm>
            <a:off x="10148278" y="2932850"/>
            <a:ext cx="1240459" cy="558060"/>
            <a:chOff x="5755387" y="2982098"/>
            <a:chExt cx="1240459" cy="558060"/>
          </a:xfrm>
          <a:solidFill>
            <a:schemeClr val="bg1">
              <a:lumMod val="85000"/>
            </a:schemeClr>
          </a:solidFill>
        </p:grpSpPr>
        <p:grpSp>
          <p:nvGrpSpPr>
            <p:cNvPr id="63" name="Gruppo 62">
              <a:extLst>
                <a:ext uri="{FF2B5EF4-FFF2-40B4-BE49-F238E27FC236}">
                  <a16:creationId xmlns="" xmlns:a16="http://schemas.microsoft.com/office/drawing/2014/main" id="{FC16889C-806B-4F2E-B97F-3B16DB8C6D22}"/>
                </a:ext>
              </a:extLst>
            </p:cNvPr>
            <p:cNvGrpSpPr/>
            <p:nvPr/>
          </p:nvGrpSpPr>
          <p:grpSpPr>
            <a:xfrm>
              <a:off x="6437158" y="2982098"/>
              <a:ext cx="558688" cy="558060"/>
              <a:chOff x="10949710" y="3538369"/>
              <a:chExt cx="558688" cy="558060"/>
            </a:xfrm>
            <a:grpFill/>
          </p:grpSpPr>
          <p:sp>
            <p:nvSpPr>
              <p:cNvPr id="67" name="Ovale 66">
                <a:extLst>
                  <a:ext uri="{FF2B5EF4-FFF2-40B4-BE49-F238E27FC236}">
                    <a16:creationId xmlns="" xmlns:a16="http://schemas.microsoft.com/office/drawing/2014/main" id="{CD32639B-8CC3-4838-B2BC-3501CF1A4984}"/>
                  </a:ext>
                </a:extLst>
              </p:cNvPr>
              <p:cNvSpPr>
                <a:spLocks noChangeAspect="1"/>
              </p:cNvSpPr>
              <p:nvPr/>
            </p:nvSpPr>
            <p:spPr>
              <a:xfrm>
                <a:off x="10949710" y="3538369"/>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8" name="Immagine 67" descr="Immagine che contiene ascia&#10;&#10;Descrizione generata automaticamente">
                <a:extLst>
                  <a:ext uri="{FF2B5EF4-FFF2-40B4-BE49-F238E27FC236}">
                    <a16:creationId xmlns="" xmlns:a16="http://schemas.microsoft.com/office/drawing/2014/main" id="{6DF667D7-515E-4E62-9643-D4A5889F50B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118138" y="3623298"/>
                <a:ext cx="234246" cy="377639"/>
              </a:xfrm>
              <a:prstGeom prst="rect">
                <a:avLst/>
              </a:prstGeom>
              <a:grpFill/>
              <a:ln>
                <a:noFill/>
              </a:ln>
            </p:spPr>
          </p:pic>
        </p:grpSp>
        <p:grpSp>
          <p:nvGrpSpPr>
            <p:cNvPr id="64" name="Gruppo 63">
              <a:extLst>
                <a:ext uri="{FF2B5EF4-FFF2-40B4-BE49-F238E27FC236}">
                  <a16:creationId xmlns="" xmlns:a16="http://schemas.microsoft.com/office/drawing/2014/main" id="{6FA279AC-3CEB-45B5-B436-BA9B15518ACD}"/>
                </a:ext>
              </a:extLst>
            </p:cNvPr>
            <p:cNvGrpSpPr/>
            <p:nvPr/>
          </p:nvGrpSpPr>
          <p:grpSpPr>
            <a:xfrm>
              <a:off x="5755387" y="2982098"/>
              <a:ext cx="558688" cy="558060"/>
              <a:chOff x="10949710" y="2804269"/>
              <a:chExt cx="558688" cy="558060"/>
            </a:xfrm>
            <a:grpFill/>
          </p:grpSpPr>
          <p:sp>
            <p:nvSpPr>
              <p:cNvPr id="65" name="Ovale 64">
                <a:extLst>
                  <a:ext uri="{FF2B5EF4-FFF2-40B4-BE49-F238E27FC236}">
                    <a16:creationId xmlns="" xmlns:a16="http://schemas.microsoft.com/office/drawing/2014/main" id="{4E134924-8F62-4BBA-A7C6-E3E99845D620}"/>
                  </a:ext>
                </a:extLst>
              </p:cNvPr>
              <p:cNvSpPr>
                <a:spLocks noChangeAspect="1"/>
              </p:cNvSpPr>
              <p:nvPr/>
            </p:nvSpPr>
            <p:spPr>
              <a:xfrm>
                <a:off x="10949710" y="2804269"/>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6" name="Immagine 65">
                <a:extLst>
                  <a:ext uri="{FF2B5EF4-FFF2-40B4-BE49-F238E27FC236}">
                    <a16:creationId xmlns="" xmlns:a16="http://schemas.microsoft.com/office/drawing/2014/main" id="{2023A6A0-05BF-45A9-ABD7-3CCD8E1BE58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122183" y="2895667"/>
                <a:ext cx="223546" cy="363790"/>
              </a:xfrm>
              <a:prstGeom prst="rect">
                <a:avLst/>
              </a:prstGeom>
              <a:grpFill/>
              <a:ln>
                <a:noFill/>
              </a:ln>
            </p:spPr>
          </p:pic>
        </p:grpSp>
      </p:grpSp>
      <p:grpSp>
        <p:nvGrpSpPr>
          <p:cNvPr id="69" name="Gruppo 68">
            <a:extLst>
              <a:ext uri="{FF2B5EF4-FFF2-40B4-BE49-F238E27FC236}">
                <a16:creationId xmlns="" xmlns:a16="http://schemas.microsoft.com/office/drawing/2014/main" id="{F35C427F-3F67-4496-8E22-2F4BC863CF0B}"/>
              </a:ext>
            </a:extLst>
          </p:cNvPr>
          <p:cNvGrpSpPr/>
          <p:nvPr/>
        </p:nvGrpSpPr>
        <p:grpSpPr>
          <a:xfrm>
            <a:off x="10488891" y="3765620"/>
            <a:ext cx="558688" cy="558060"/>
            <a:chOff x="194945" y="3649491"/>
            <a:chExt cx="558688" cy="558060"/>
          </a:xfrm>
        </p:grpSpPr>
        <p:sp>
          <p:nvSpPr>
            <p:cNvPr id="70" name="Ovale 69">
              <a:extLst>
                <a:ext uri="{FF2B5EF4-FFF2-40B4-BE49-F238E27FC236}">
                  <a16:creationId xmlns="" xmlns:a16="http://schemas.microsoft.com/office/drawing/2014/main" id="{95C3C952-A0C8-4B26-ABE2-527B1CB910D2}"/>
                </a:ext>
              </a:extLst>
            </p:cNvPr>
            <p:cNvSpPr>
              <a:spLocks noChangeAspect="1"/>
            </p:cNvSpPr>
            <p:nvPr/>
          </p:nvSpPr>
          <p:spPr>
            <a:xfrm>
              <a:off x="194945" y="3649491"/>
              <a:ext cx="558688" cy="55806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1" name="Immagine 70" descr="Immagine che contiene testo, clipart, grafica vettoriale&#10;&#10;Descrizione generata automaticamente">
              <a:extLst>
                <a:ext uri="{FF2B5EF4-FFF2-40B4-BE49-F238E27FC236}">
                  <a16:creationId xmlns="" xmlns:a16="http://schemas.microsoft.com/office/drawing/2014/main" id="{D66AA09A-9966-48FD-BE2F-3D1BB235DAE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17247" y="3759816"/>
              <a:ext cx="323816" cy="339635"/>
            </a:xfrm>
            <a:prstGeom prst="rect">
              <a:avLst/>
            </a:prstGeom>
          </p:spPr>
        </p:pic>
      </p:grpSp>
      <p:sp>
        <p:nvSpPr>
          <p:cNvPr id="36" name="Inhaltsplatzhalter 39">
            <a:extLst>
              <a:ext uri="{FF2B5EF4-FFF2-40B4-BE49-F238E27FC236}">
                <a16:creationId xmlns="" xmlns:a16="http://schemas.microsoft.com/office/drawing/2014/main" id="{658B70AA-F448-47F0-98CC-C2E5BBD4CB32}"/>
              </a:ext>
            </a:extLst>
          </p:cNvPr>
          <p:cNvSpPr txBox="1">
            <a:spLocks/>
          </p:cNvSpPr>
          <p:nvPr/>
        </p:nvSpPr>
        <p:spPr>
          <a:xfrm>
            <a:off x="134929" y="1612466"/>
            <a:ext cx="9781795" cy="1886670"/>
          </a:xfrm>
          <a:prstGeom prst="rect">
            <a:avLst/>
          </a:prstGeom>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285750" indent="-285750" algn="just">
              <a:buFont typeface="Arial" panose="020B0604020202020204" pitchFamily="34" charset="0"/>
              <a:buChar char="•"/>
            </a:pPr>
            <a:r>
              <a:rPr lang="it-IT" sz="1400" b="1" dirty="0"/>
              <a:t>La diffusione del teleriscaldamento rappresenta un vettore fondamentale per il processo di decarbonizzazione </a:t>
            </a:r>
            <a:r>
              <a:rPr lang="it-IT" sz="1400" dirty="0"/>
              <a:t>del nostro Paese, principio peraltro ribadito anche all’interno del Pacchetto «</a:t>
            </a:r>
            <a:r>
              <a:rPr lang="it-IT" sz="1400" dirty="0" err="1"/>
              <a:t>Fit</a:t>
            </a:r>
            <a:r>
              <a:rPr lang="it-IT" sz="1400" dirty="0"/>
              <a:t> for 55» della Commissione Europea</a:t>
            </a:r>
          </a:p>
          <a:p>
            <a:pPr marL="285750" indent="-285750" algn="just">
              <a:buFont typeface="Arial" panose="020B0604020202020204" pitchFamily="34" charset="0"/>
              <a:buChar char="•"/>
            </a:pPr>
            <a:r>
              <a:rPr lang="it-IT" sz="1400" b="1" dirty="0"/>
              <a:t>Per quanto concerne le proposte del Quadro Strategico, appare prematura l’introduzione di ulteriori standard di qualità ed obblighi di servizio </a:t>
            </a:r>
            <a:r>
              <a:rPr lang="it-IT" sz="1400" dirty="0"/>
              <a:t>(e certamente occorrerà prima verificarne la sostenibilità con i vettori energetici concorrenti): le regole dovrebbero, infatti, consentire lo sviluppo del settore (tra cui anche il recupero del calore di scarto proveniente dalle attività produttive) mentre un’eccessiva regolazione potrebbe penalizzare la realizzazione di nuove iniziative</a:t>
            </a:r>
          </a:p>
        </p:txBody>
      </p:sp>
      <p:sp>
        <p:nvSpPr>
          <p:cNvPr id="37" name="Rettangolo 36">
            <a:extLst>
              <a:ext uri="{FF2B5EF4-FFF2-40B4-BE49-F238E27FC236}">
                <a16:creationId xmlns="" xmlns:a16="http://schemas.microsoft.com/office/drawing/2014/main" id="{665DECCB-F4E4-4884-9B77-37713D8DDDF5}"/>
              </a:ext>
            </a:extLst>
          </p:cNvPr>
          <p:cNvSpPr/>
          <p:nvPr/>
        </p:nvSpPr>
        <p:spPr>
          <a:xfrm>
            <a:off x="194271" y="3907856"/>
            <a:ext cx="9828534" cy="26643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endParaRPr lang="it-IT" sz="1300" dirty="0">
              <a:solidFill>
                <a:srgbClr val="C00000"/>
              </a:solidFill>
              <a:ea typeface="Roboto" panose="02000000000000000000" pitchFamily="2" charset="0"/>
            </a:endParaRPr>
          </a:p>
        </p:txBody>
      </p:sp>
      <p:cxnSp>
        <p:nvCxnSpPr>
          <p:cNvPr id="39" name="Connettore diritto 38">
            <a:extLst>
              <a:ext uri="{FF2B5EF4-FFF2-40B4-BE49-F238E27FC236}">
                <a16:creationId xmlns="" xmlns:a16="http://schemas.microsoft.com/office/drawing/2014/main" id="{67242CF2-45B1-443F-89A3-103441CDD942}"/>
              </a:ext>
            </a:extLst>
          </p:cNvPr>
          <p:cNvCxnSpPr>
            <a:cxnSpLocks/>
          </p:cNvCxnSpPr>
          <p:nvPr/>
        </p:nvCxnSpPr>
        <p:spPr>
          <a:xfrm>
            <a:off x="194271" y="3907858"/>
            <a:ext cx="9828534" cy="0"/>
          </a:xfrm>
          <a:prstGeom prst="line">
            <a:avLst/>
          </a:prstGeom>
          <a:ln w="12700" cap="rnd" cmpd="sng">
            <a:solidFill>
              <a:srgbClr val="009FDA"/>
            </a:solidFill>
            <a:prstDash val="solid"/>
            <a:round/>
          </a:ln>
        </p:spPr>
        <p:style>
          <a:lnRef idx="1">
            <a:schemeClr val="accent1"/>
          </a:lnRef>
          <a:fillRef idx="0">
            <a:schemeClr val="accent1"/>
          </a:fillRef>
          <a:effectRef idx="0">
            <a:schemeClr val="accent1"/>
          </a:effectRef>
          <a:fontRef idx="minor">
            <a:schemeClr val="tx1"/>
          </a:fontRef>
        </p:style>
      </p:cxnSp>
      <p:pic>
        <p:nvPicPr>
          <p:cNvPr id="40" name="Elemento grafico 39">
            <a:extLst>
              <a:ext uri="{FF2B5EF4-FFF2-40B4-BE49-F238E27FC236}">
                <a16:creationId xmlns="" xmlns:a16="http://schemas.microsoft.com/office/drawing/2014/main" id="{C57E961D-0961-490A-B65E-8AAF0FBFCD63}"/>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 xmlns:asvg="http://schemas.microsoft.com/office/drawing/2016/SVG/main" r:embed="rId14"/>
              </a:ext>
            </a:extLst>
          </a:blip>
          <a:stretch>
            <a:fillRect/>
          </a:stretch>
        </p:blipFill>
        <p:spPr>
          <a:xfrm>
            <a:off x="213679" y="3629596"/>
            <a:ext cx="652253" cy="223738"/>
          </a:xfrm>
          <a:prstGeom prst="rect">
            <a:avLst/>
          </a:prstGeom>
        </p:spPr>
      </p:pic>
      <p:sp>
        <p:nvSpPr>
          <p:cNvPr id="41" name="CasellaDiTesto 40">
            <a:extLst>
              <a:ext uri="{FF2B5EF4-FFF2-40B4-BE49-F238E27FC236}">
                <a16:creationId xmlns="" xmlns:a16="http://schemas.microsoft.com/office/drawing/2014/main" id="{3BD166AE-BA72-445C-B2EA-30E46CE29082}"/>
              </a:ext>
            </a:extLst>
          </p:cNvPr>
          <p:cNvSpPr txBox="1"/>
          <p:nvPr/>
        </p:nvSpPr>
        <p:spPr>
          <a:xfrm>
            <a:off x="194271" y="3985134"/>
            <a:ext cx="9781794" cy="1720471"/>
          </a:xfrm>
          <a:prstGeom prst="rect">
            <a:avLst/>
          </a:prstGeom>
          <a:noFill/>
        </p:spPr>
        <p:txBody>
          <a:bodyPr wrap="square">
            <a:spAutoFit/>
          </a:bodyPr>
          <a:lstStyle/>
          <a:p>
            <a:pPr marL="285750" indent="-285750" algn="just" defTabSz="1219194">
              <a:lnSpc>
                <a:spcPct val="120000"/>
              </a:lnSpc>
              <a:spcAft>
                <a:spcPts val="600"/>
              </a:spcAft>
              <a:buClr>
                <a:schemeClr val="accent1"/>
              </a:buClr>
              <a:buSzPct val="110000"/>
              <a:buFont typeface="Arial" panose="020B0604020202020204" pitchFamily="34" charset="0"/>
              <a:buChar char="•"/>
            </a:pPr>
            <a:r>
              <a:rPr lang="it-IT" sz="1400" dirty="0">
                <a:solidFill>
                  <a:schemeClr val="tx2"/>
                </a:solidFill>
                <a:latin typeface="Segoe UI" panose="020B0502040204020203" pitchFamily="34" charset="0"/>
                <a:cs typeface="Segoe UI" panose="020B0502040204020203" pitchFamily="34" charset="0"/>
              </a:rPr>
              <a:t>L’</a:t>
            </a:r>
            <a:r>
              <a:rPr lang="it-IT" sz="1400" b="1" dirty="0">
                <a:solidFill>
                  <a:schemeClr val="tx2"/>
                </a:solidFill>
                <a:latin typeface="Segoe UI" panose="020B0502040204020203" pitchFamily="34" charset="0"/>
                <a:cs typeface="Segoe UI" panose="020B0502040204020203" pitchFamily="34" charset="0"/>
              </a:rPr>
              <a:t>attuale quadro normativo relativo ai meccanismi di supporto e di incentivazione</a:t>
            </a:r>
            <a:r>
              <a:rPr lang="it-IT" sz="1400" dirty="0">
                <a:solidFill>
                  <a:schemeClr val="tx2"/>
                </a:solidFill>
                <a:latin typeface="Segoe UI" panose="020B0502040204020203" pitchFamily="34" charset="0"/>
                <a:cs typeface="Segoe UI" panose="020B0502040204020203" pitchFamily="34" charset="0"/>
              </a:rPr>
              <a:t>, limitato di fatto alla sola applicazione del DM sulla Cogenerazione ad Alto Rendimento (CAR), </a:t>
            </a:r>
            <a:r>
              <a:rPr lang="it-IT" sz="1400" b="1" dirty="0">
                <a:solidFill>
                  <a:schemeClr val="tx2"/>
                </a:solidFill>
                <a:latin typeface="Segoe UI" panose="020B0502040204020203" pitchFamily="34" charset="0"/>
                <a:cs typeface="Segoe UI" panose="020B0502040204020203" pitchFamily="34" charset="0"/>
              </a:rPr>
              <a:t>è insufficiente </a:t>
            </a:r>
            <a:r>
              <a:rPr lang="it-IT" sz="1400" dirty="0">
                <a:solidFill>
                  <a:schemeClr val="tx2"/>
                </a:solidFill>
                <a:latin typeface="Segoe UI" panose="020B0502040204020203" pitchFamily="34" charset="0"/>
                <a:cs typeface="Segoe UI" panose="020B0502040204020203" pitchFamily="34" charset="0"/>
              </a:rPr>
              <a:t>per raggiungere il pieno potenziale di sviluppo delle reti TLR. A ciò si aggiunga il </a:t>
            </a:r>
            <a:r>
              <a:rPr lang="it-IT" sz="1400" b="1" dirty="0">
                <a:solidFill>
                  <a:schemeClr val="tx2"/>
                </a:solidFill>
                <a:latin typeface="Segoe UI" panose="020B0502040204020203" pitchFamily="34" charset="0"/>
                <a:cs typeface="Segoe UI" panose="020B0502040204020203" pitchFamily="34" charset="0"/>
              </a:rPr>
              <a:t>pregiudizio sul calore ottenuto dalla termovalorizzazione dei rifiuti</a:t>
            </a:r>
            <a:r>
              <a:rPr lang="it-IT" sz="1400" dirty="0">
                <a:solidFill>
                  <a:schemeClr val="tx2"/>
                </a:solidFill>
                <a:latin typeface="Segoe UI" panose="020B0502040204020203" pitchFamily="34" charset="0"/>
                <a:cs typeface="Segoe UI" panose="020B0502040204020203" pitchFamily="34" charset="0"/>
              </a:rPr>
              <a:t> ritenuto di «serie B» e non meritevole di essere considerato generato a pieno titolo da fonte rinnovabile</a:t>
            </a:r>
          </a:p>
          <a:p>
            <a:pPr marL="285750" indent="-285750" algn="just" defTabSz="1219194">
              <a:lnSpc>
                <a:spcPct val="120000"/>
              </a:lnSpc>
              <a:spcAft>
                <a:spcPts val="600"/>
              </a:spcAft>
              <a:buClr>
                <a:schemeClr val="accent1"/>
              </a:buClr>
              <a:buSzPct val="110000"/>
              <a:buFont typeface="Arial" panose="020B0604020202020204" pitchFamily="34" charset="0"/>
              <a:buChar char="•"/>
            </a:pPr>
            <a:r>
              <a:rPr lang="it-IT" sz="1400" dirty="0">
                <a:solidFill>
                  <a:schemeClr val="tx2"/>
                </a:solidFill>
                <a:latin typeface="Segoe UI" panose="020B0502040204020203" pitchFamily="34" charset="0"/>
                <a:cs typeface="Segoe UI" panose="020B0502040204020203" pitchFamily="34" charset="0"/>
              </a:rPr>
              <a:t>Si auspica un </a:t>
            </a:r>
            <a:r>
              <a:rPr lang="it-IT" sz="1400" b="1" dirty="0">
                <a:solidFill>
                  <a:schemeClr val="tx2"/>
                </a:solidFill>
                <a:latin typeface="Segoe UI" panose="020B0502040204020203" pitchFamily="34" charset="0"/>
                <a:cs typeface="Segoe UI" panose="020B0502040204020203" pitchFamily="34" charset="0"/>
              </a:rPr>
              <a:t>ruolo di </a:t>
            </a:r>
            <a:r>
              <a:rPr lang="it-IT" sz="1400" b="1" dirty="0" err="1">
                <a:solidFill>
                  <a:schemeClr val="tx2"/>
                </a:solidFill>
                <a:latin typeface="Segoe UI" panose="020B0502040204020203" pitchFamily="34" charset="0"/>
                <a:cs typeface="Segoe UI" panose="020B0502040204020203" pitchFamily="34" charset="0"/>
              </a:rPr>
              <a:t>advocacy</a:t>
            </a:r>
            <a:r>
              <a:rPr lang="it-IT" sz="1400" b="1" dirty="0">
                <a:solidFill>
                  <a:schemeClr val="tx2"/>
                </a:solidFill>
                <a:latin typeface="Segoe UI" panose="020B0502040204020203" pitchFamily="34" charset="0"/>
                <a:cs typeface="Segoe UI" panose="020B0502040204020203" pitchFamily="34" charset="0"/>
              </a:rPr>
              <a:t> da parte di ARERA vs le istituzioni preposte ai meccanismi di sostegno (</a:t>
            </a:r>
            <a:r>
              <a:rPr lang="it-IT" sz="1400" b="1" dirty="0" err="1">
                <a:solidFill>
                  <a:schemeClr val="tx2"/>
                </a:solidFill>
                <a:latin typeface="Segoe UI" panose="020B0502040204020203" pitchFamily="34" charset="0"/>
                <a:cs typeface="Segoe UI" panose="020B0502040204020203" pitchFamily="34" charset="0"/>
              </a:rPr>
              <a:t>MiTE</a:t>
            </a:r>
            <a:r>
              <a:rPr lang="it-IT" sz="1400" b="1" dirty="0">
                <a:solidFill>
                  <a:schemeClr val="tx2"/>
                </a:solidFill>
                <a:latin typeface="Segoe UI" panose="020B0502040204020203" pitchFamily="34" charset="0"/>
                <a:cs typeface="Segoe UI" panose="020B0502040204020203" pitchFamily="34" charset="0"/>
              </a:rPr>
              <a:t>/GSE)</a:t>
            </a:r>
          </a:p>
        </p:txBody>
      </p:sp>
      <p:sp>
        <p:nvSpPr>
          <p:cNvPr id="42" name="Freccia a destra 41">
            <a:extLst>
              <a:ext uri="{FF2B5EF4-FFF2-40B4-BE49-F238E27FC236}">
                <a16:creationId xmlns="" xmlns:a16="http://schemas.microsoft.com/office/drawing/2014/main" id="{BD6122B8-850F-4A6C-93D6-14F89934A3DB}"/>
              </a:ext>
            </a:extLst>
          </p:cNvPr>
          <p:cNvSpPr/>
          <p:nvPr/>
        </p:nvSpPr>
        <p:spPr>
          <a:xfrm>
            <a:off x="255614" y="5898595"/>
            <a:ext cx="286469" cy="377363"/>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50" name="CasellaDiTesto 49">
            <a:extLst>
              <a:ext uri="{FF2B5EF4-FFF2-40B4-BE49-F238E27FC236}">
                <a16:creationId xmlns="" xmlns:a16="http://schemas.microsoft.com/office/drawing/2014/main" id="{1B31B069-5D91-4DF6-89B9-7FFAA5D66826}"/>
              </a:ext>
            </a:extLst>
          </p:cNvPr>
          <p:cNvSpPr txBox="1"/>
          <p:nvPr/>
        </p:nvSpPr>
        <p:spPr>
          <a:xfrm>
            <a:off x="633744" y="5750987"/>
            <a:ext cx="9227805" cy="738664"/>
          </a:xfrm>
          <a:prstGeom prst="rect">
            <a:avLst/>
          </a:prstGeom>
          <a:noFill/>
        </p:spPr>
        <p:txBody>
          <a:bodyPr wrap="square">
            <a:spAutoFit/>
          </a:bodyPr>
          <a:lstStyle/>
          <a:p>
            <a:pPr algn="just">
              <a:buClr>
                <a:srgbClr val="FE6702"/>
              </a:buClr>
            </a:pPr>
            <a:r>
              <a:rPr lang="it-IT" sz="1400" b="1" dirty="0">
                <a:solidFill>
                  <a:srgbClr val="E6326E"/>
                </a:solidFill>
              </a:rPr>
              <a:t>E’ necessario definire un quadro di incentivazione ad hoc per il teleriscaldamento che contribuisce a ridurre le emissioni in sito dovute agli impianti di riscaldamento domestico, con significativi benefici in termini di qualità dell’aria, specie nelle grandi città del Nord Italia</a:t>
            </a:r>
            <a:endParaRPr lang="it-IT" sz="1400" dirty="0">
              <a:solidFill>
                <a:schemeClr val="tx1">
                  <a:lumMod val="75000"/>
                  <a:lumOff val="25000"/>
                </a:schemeClr>
              </a:solidFill>
            </a:endParaRPr>
          </a:p>
        </p:txBody>
      </p:sp>
    </p:spTree>
    <p:extLst>
      <p:ext uri="{BB962C8B-B14F-4D97-AF65-F5344CB8AC3E}">
        <p14:creationId xmlns:p14="http://schemas.microsoft.com/office/powerpoint/2010/main" val="14887450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 xmlns:a16="http://schemas.microsoft.com/office/drawing/2014/main" id="{18EF23AA-19B7-440B-ACE7-C137333151A0}"/>
              </a:ext>
            </a:extLst>
          </p:cNvPr>
          <p:cNvSpPr>
            <a:spLocks noGrp="1"/>
          </p:cNvSpPr>
          <p:nvPr>
            <p:ph type="title"/>
          </p:nvPr>
        </p:nvSpPr>
        <p:spPr/>
        <p:txBody>
          <a:bodyPr/>
          <a:lstStyle/>
          <a:p>
            <a:r>
              <a:rPr lang="it-IT" dirty="0"/>
              <a:t>AMBIENTE</a:t>
            </a:r>
          </a:p>
        </p:txBody>
      </p:sp>
      <p:sp>
        <p:nvSpPr>
          <p:cNvPr id="4" name="Segnaposto contenuto 3">
            <a:extLst>
              <a:ext uri="{FF2B5EF4-FFF2-40B4-BE49-F238E27FC236}">
                <a16:creationId xmlns="" xmlns:a16="http://schemas.microsoft.com/office/drawing/2014/main" id="{02463F60-CBC3-44F5-890D-39AC5BB729CA}"/>
              </a:ext>
            </a:extLst>
          </p:cNvPr>
          <p:cNvSpPr>
            <a:spLocks noGrp="1"/>
          </p:cNvSpPr>
          <p:nvPr>
            <p:ph idx="15"/>
          </p:nvPr>
        </p:nvSpPr>
        <p:spPr>
          <a:xfrm>
            <a:off x="421548" y="912709"/>
            <a:ext cx="11089875" cy="369332"/>
          </a:xfrm>
        </p:spPr>
        <p:txBody>
          <a:bodyPr/>
          <a:lstStyle/>
          <a:p>
            <a:r>
              <a:rPr lang="it-IT" dirty="0"/>
              <a:t>Regolazione asimmetrica e qualità per lo sviluppo industriale del settore</a:t>
            </a:r>
          </a:p>
        </p:txBody>
      </p:sp>
      <p:sp>
        <p:nvSpPr>
          <p:cNvPr id="36" name="Inhaltsplatzhalter 39">
            <a:extLst>
              <a:ext uri="{FF2B5EF4-FFF2-40B4-BE49-F238E27FC236}">
                <a16:creationId xmlns="" xmlns:a16="http://schemas.microsoft.com/office/drawing/2014/main" id="{38207F38-3B3E-457F-8C7A-B719372BD710}"/>
              </a:ext>
            </a:extLst>
          </p:cNvPr>
          <p:cNvSpPr txBox="1">
            <a:spLocks/>
          </p:cNvSpPr>
          <p:nvPr/>
        </p:nvSpPr>
        <p:spPr>
          <a:xfrm>
            <a:off x="206449" y="1408537"/>
            <a:ext cx="9781795" cy="1406539"/>
          </a:xfrm>
          <a:prstGeom prst="rect">
            <a:avLst/>
          </a:prstGeom>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285750" indent="-285750" algn="just">
              <a:buFont typeface="Arial" panose="020B0604020202020204" pitchFamily="34" charset="0"/>
              <a:buChar char="•"/>
            </a:pPr>
            <a:r>
              <a:rPr lang="it-IT" sz="1200" b="1" dirty="0"/>
              <a:t>L’industrializzazione del settore della gestione del ciclo dei rifiuti urbani non può che passare attraverso una maggiore maturità della regolazione</a:t>
            </a:r>
            <a:r>
              <a:rPr lang="it-IT" sz="1200" dirty="0"/>
              <a:t>: trasparenza, qualità del servizio misurabile, responsabilizzazione e crescita dimensionale degli affidamenti con economie di scala/scopo uniti a coerenza tra bandi di gara e contratti con gli enti appaltanti saranno il volano per raggiungere elevati standard di servizio in tutta Italia e adeguate performance ambientali.</a:t>
            </a:r>
          </a:p>
          <a:p>
            <a:pPr marL="285750" indent="-285750" algn="just">
              <a:buFont typeface="Arial" panose="020B0604020202020204" pitchFamily="34" charset="0"/>
              <a:buChar char="•"/>
            </a:pPr>
            <a:r>
              <a:rPr lang="it-IT" sz="1200" b="1" dirty="0"/>
              <a:t>Sul fronte impiantistico, </a:t>
            </a:r>
            <a:r>
              <a:rPr lang="it-IT" sz="1200" dirty="0"/>
              <a:t>occorre stimolare gli investimenti attraverso meccanismi incentivanti e di tutela dei gestori che costruiscono nuovi impianti di trattamento con recupero dei rifiuti urbani indifferenziati nei territori connotati da deficit impiantistico</a:t>
            </a:r>
          </a:p>
        </p:txBody>
      </p:sp>
      <p:sp>
        <p:nvSpPr>
          <p:cNvPr id="37" name="Rettangolo 36">
            <a:extLst>
              <a:ext uri="{FF2B5EF4-FFF2-40B4-BE49-F238E27FC236}">
                <a16:creationId xmlns="" xmlns:a16="http://schemas.microsoft.com/office/drawing/2014/main" id="{36962724-7FA7-4C38-A224-036496902005}"/>
              </a:ext>
            </a:extLst>
          </p:cNvPr>
          <p:cNvSpPr/>
          <p:nvPr/>
        </p:nvSpPr>
        <p:spPr>
          <a:xfrm>
            <a:off x="194271" y="3165530"/>
            <a:ext cx="9828534" cy="36254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endParaRPr lang="it-IT" sz="1300" dirty="0">
              <a:solidFill>
                <a:srgbClr val="C00000"/>
              </a:solidFill>
              <a:ea typeface="Roboto" panose="02000000000000000000" pitchFamily="2" charset="0"/>
            </a:endParaRPr>
          </a:p>
        </p:txBody>
      </p:sp>
      <p:sp>
        <p:nvSpPr>
          <p:cNvPr id="40" name="Inhaltsplatzhalter 39">
            <a:extLst>
              <a:ext uri="{FF2B5EF4-FFF2-40B4-BE49-F238E27FC236}">
                <a16:creationId xmlns="" xmlns:a16="http://schemas.microsoft.com/office/drawing/2014/main" id="{F9AB34DA-C352-4498-92A5-63291F0E3451}"/>
              </a:ext>
            </a:extLst>
          </p:cNvPr>
          <p:cNvSpPr txBox="1">
            <a:spLocks/>
          </p:cNvSpPr>
          <p:nvPr/>
        </p:nvSpPr>
        <p:spPr>
          <a:xfrm>
            <a:off x="345453" y="3303867"/>
            <a:ext cx="3060000" cy="2890022"/>
          </a:xfrm>
          <a:prstGeom prst="rect">
            <a:avLst/>
          </a:prstGeom>
          <a:ln>
            <a:noFill/>
          </a:ln>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ctr">
              <a:buClr>
                <a:srgbClr val="FE6702"/>
              </a:buClr>
            </a:pPr>
            <a:r>
              <a:rPr lang="it-IT" sz="1200" b="1" dirty="0">
                <a:solidFill>
                  <a:srgbClr val="00B0F0"/>
                </a:solidFill>
              </a:rPr>
              <a:t>REGOLAZIONE ASIMMETRICA</a:t>
            </a:r>
          </a:p>
          <a:p>
            <a:pPr algn="ctr">
              <a:buClr>
                <a:srgbClr val="FE6702"/>
              </a:buClr>
            </a:pPr>
            <a:r>
              <a:rPr lang="it-IT" sz="1200" b="1" dirty="0">
                <a:solidFill>
                  <a:srgbClr val="009FDA"/>
                </a:solidFill>
              </a:rPr>
              <a:t>Consolidamento</a:t>
            </a:r>
            <a:r>
              <a:rPr lang="it-IT" sz="1200" dirty="0">
                <a:solidFill>
                  <a:srgbClr val="009FDA"/>
                </a:solidFill>
              </a:rPr>
              <a:t> </a:t>
            </a:r>
            <a:r>
              <a:rPr lang="it-IT" sz="1200" dirty="0"/>
              <a:t>del modello di regolazione asimmetrica introdotto da ARERA per la regolazione delle tariffe al cancello degli impianti di trattamento:</a:t>
            </a:r>
          </a:p>
          <a:p>
            <a:pPr marL="171450" indent="-171450" algn="just">
              <a:buClr>
                <a:schemeClr val="accent4"/>
              </a:buClr>
              <a:buFont typeface="Arial" panose="020B0604020202020204" pitchFamily="34" charset="0"/>
              <a:buChar char="•"/>
            </a:pPr>
            <a:r>
              <a:rPr lang="it-IT" sz="1200" dirty="0"/>
              <a:t>Promuovere una </a:t>
            </a:r>
            <a:r>
              <a:rPr lang="it-IT" sz="1200" b="1" dirty="0">
                <a:solidFill>
                  <a:srgbClr val="009FDA"/>
                </a:solidFill>
              </a:rPr>
              <a:t>regolazione rispettosa del mercato</a:t>
            </a:r>
            <a:r>
              <a:rPr lang="it-IT" sz="1200" dirty="0">
                <a:solidFill>
                  <a:srgbClr val="009FDA"/>
                </a:solidFill>
              </a:rPr>
              <a:t>,</a:t>
            </a:r>
            <a:r>
              <a:rPr lang="it-IT" sz="1200" dirty="0"/>
              <a:t> laddove funzionante, prevedendo meccanismi che premiano i </a:t>
            </a:r>
            <a:r>
              <a:rPr lang="it-IT" sz="1200" dirty="0">
                <a:solidFill>
                  <a:schemeClr val="tx1">
                    <a:lumMod val="75000"/>
                    <a:lumOff val="25000"/>
                  </a:schemeClr>
                </a:solidFill>
                <a:ea typeface="Roboto" panose="02000000000000000000" pitchFamily="2" charset="0"/>
              </a:rPr>
              <a:t>gestori degli impianti virtuosi e innovativi</a:t>
            </a:r>
            <a:endParaRPr lang="it-IT" sz="1200" b="1" dirty="0">
              <a:solidFill>
                <a:schemeClr val="tx1">
                  <a:lumMod val="75000"/>
                  <a:lumOff val="25000"/>
                </a:schemeClr>
              </a:solidFill>
              <a:ea typeface="Roboto" panose="02000000000000000000" pitchFamily="2" charset="0"/>
            </a:endParaRPr>
          </a:p>
          <a:p>
            <a:pPr marL="171450" indent="-171450" algn="just">
              <a:buClr>
                <a:schemeClr val="accent4"/>
              </a:buClr>
              <a:buFont typeface="Arial" panose="020B0604020202020204" pitchFamily="34" charset="0"/>
              <a:buChar char="•"/>
            </a:pPr>
            <a:r>
              <a:rPr lang="it-IT" sz="1200" dirty="0"/>
              <a:t>Istituzione di un </a:t>
            </a:r>
            <a:r>
              <a:rPr lang="it-IT" sz="1200" b="1" dirty="0">
                <a:solidFill>
                  <a:srgbClr val="009FDA"/>
                </a:solidFill>
              </a:rPr>
              <a:t>fondo di garanzia dello Stato </a:t>
            </a:r>
            <a:r>
              <a:rPr lang="it-IT" sz="1200" dirty="0">
                <a:solidFill>
                  <a:srgbClr val="009FDA"/>
                </a:solidFill>
              </a:rPr>
              <a:t>per stimolare gli investimenti e ridurre il rischio credito</a:t>
            </a:r>
          </a:p>
        </p:txBody>
      </p:sp>
      <p:sp>
        <p:nvSpPr>
          <p:cNvPr id="41" name="Inhaltsplatzhalter 39">
            <a:extLst>
              <a:ext uri="{FF2B5EF4-FFF2-40B4-BE49-F238E27FC236}">
                <a16:creationId xmlns="" xmlns:a16="http://schemas.microsoft.com/office/drawing/2014/main" id="{4BB0C166-29BD-4349-A607-9216285E8DB8}"/>
              </a:ext>
            </a:extLst>
          </p:cNvPr>
          <p:cNvSpPr txBox="1">
            <a:spLocks/>
          </p:cNvSpPr>
          <p:nvPr/>
        </p:nvSpPr>
        <p:spPr>
          <a:xfrm>
            <a:off x="3533091" y="3303867"/>
            <a:ext cx="3060000" cy="3487108"/>
          </a:xfrm>
          <a:prstGeom prst="rect">
            <a:avLst/>
          </a:prstGeom>
          <a:ln>
            <a:noFill/>
          </a:ln>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ctr">
              <a:buClr>
                <a:srgbClr val="FE6702"/>
              </a:buClr>
            </a:pPr>
            <a:r>
              <a:rPr lang="it-IT" sz="1200" b="1" dirty="0">
                <a:solidFill>
                  <a:srgbClr val="00B0F0"/>
                </a:solidFill>
              </a:rPr>
              <a:t>QUALITÀ TECNICA</a:t>
            </a:r>
          </a:p>
          <a:p>
            <a:pPr algn="ctr">
              <a:spcBef>
                <a:spcPts val="600"/>
              </a:spcBef>
              <a:buClr>
                <a:srgbClr val="FE6702"/>
              </a:buClr>
            </a:pPr>
            <a:r>
              <a:rPr lang="it-IT" sz="1200" b="1" dirty="0">
                <a:solidFill>
                  <a:srgbClr val="009FDA"/>
                </a:solidFill>
              </a:rPr>
              <a:t>Conferma del percorso </a:t>
            </a:r>
            <a:r>
              <a:rPr lang="it-IT" sz="1200" dirty="0"/>
              <a:t>avviato dal DCO 422/21 includendo anche la qualità tecnica per garantire adeguati standard di servizio:</a:t>
            </a:r>
          </a:p>
          <a:p>
            <a:pPr marL="171450" indent="-171450" algn="just">
              <a:buClr>
                <a:schemeClr val="accent4"/>
              </a:buClr>
              <a:buFont typeface="Arial" panose="020B0604020202020204" pitchFamily="34" charset="0"/>
              <a:buChar char="•"/>
            </a:pPr>
            <a:r>
              <a:rPr lang="it-IT" sz="1200" dirty="0">
                <a:solidFill>
                  <a:schemeClr val="tx1">
                    <a:lumMod val="75000"/>
                    <a:lumOff val="25000"/>
                  </a:schemeClr>
                </a:solidFill>
                <a:ea typeface="Roboto" panose="02000000000000000000" pitchFamily="2" charset="0"/>
              </a:rPr>
              <a:t>Definizione di </a:t>
            </a:r>
            <a:r>
              <a:rPr lang="it-IT" sz="1200" b="1" dirty="0">
                <a:solidFill>
                  <a:srgbClr val="009FDA"/>
                </a:solidFill>
                <a:ea typeface="Roboto" panose="02000000000000000000" pitchFamily="2" charset="0"/>
              </a:rPr>
              <a:t>ulteriori standard tecnici e qualitativi</a:t>
            </a:r>
            <a:r>
              <a:rPr lang="it-IT" sz="1200" dirty="0">
                <a:solidFill>
                  <a:srgbClr val="009FDA"/>
                </a:solidFill>
                <a:ea typeface="Roboto" panose="02000000000000000000" pitchFamily="2" charset="0"/>
              </a:rPr>
              <a:t>, agevolando </a:t>
            </a:r>
            <a:r>
              <a:rPr lang="it-IT" sz="1200" b="1" i="1" dirty="0">
                <a:solidFill>
                  <a:srgbClr val="009FDA"/>
                </a:solidFill>
                <a:ea typeface="Roboto" panose="02000000000000000000" pitchFamily="2" charset="0"/>
              </a:rPr>
              <a:t>benchmarking, </a:t>
            </a:r>
            <a:r>
              <a:rPr lang="it-IT" sz="1200" b="1" i="1" dirty="0" err="1">
                <a:solidFill>
                  <a:srgbClr val="009FDA"/>
                </a:solidFill>
                <a:ea typeface="Roboto" panose="02000000000000000000" pitchFamily="2" charset="0"/>
              </a:rPr>
              <a:t>sunshine</a:t>
            </a:r>
            <a:r>
              <a:rPr lang="it-IT" sz="1200" b="1" i="1" dirty="0">
                <a:solidFill>
                  <a:srgbClr val="009FDA"/>
                </a:solidFill>
                <a:ea typeface="Roboto" panose="02000000000000000000" pitchFamily="2" charset="0"/>
              </a:rPr>
              <a:t> </a:t>
            </a:r>
            <a:r>
              <a:rPr lang="it-IT" sz="1200" b="1" i="1" dirty="0" err="1">
                <a:solidFill>
                  <a:srgbClr val="009FDA"/>
                </a:solidFill>
                <a:ea typeface="Roboto" panose="02000000000000000000" pitchFamily="2" charset="0"/>
              </a:rPr>
              <a:t>regulation</a:t>
            </a:r>
            <a:r>
              <a:rPr lang="it-IT" sz="1200" b="1" i="1" dirty="0">
                <a:solidFill>
                  <a:srgbClr val="009FDA"/>
                </a:solidFill>
                <a:ea typeface="Roboto" panose="02000000000000000000" pitchFamily="2" charset="0"/>
              </a:rPr>
              <a:t> </a:t>
            </a:r>
            <a:r>
              <a:rPr lang="it-IT" sz="1200" i="1" dirty="0">
                <a:solidFill>
                  <a:srgbClr val="009FDA"/>
                </a:solidFill>
                <a:ea typeface="Roboto" panose="02000000000000000000" pitchFamily="2" charset="0"/>
              </a:rPr>
              <a:t>e</a:t>
            </a:r>
            <a:r>
              <a:rPr lang="it-IT" sz="1200" b="1" dirty="0">
                <a:solidFill>
                  <a:srgbClr val="009FDA"/>
                </a:solidFill>
                <a:ea typeface="Roboto" panose="02000000000000000000" pitchFamily="2" charset="0"/>
              </a:rPr>
              <a:t> trasparenza</a:t>
            </a:r>
            <a:r>
              <a:rPr lang="it-IT" sz="1200" b="1" dirty="0">
                <a:solidFill>
                  <a:schemeClr val="tx1">
                    <a:lumMod val="75000"/>
                    <a:lumOff val="25000"/>
                  </a:schemeClr>
                </a:solidFill>
                <a:ea typeface="Roboto" panose="02000000000000000000" pitchFamily="2" charset="0"/>
              </a:rPr>
              <a:t> </a:t>
            </a:r>
            <a:r>
              <a:rPr lang="it-IT" sz="1200" dirty="0">
                <a:solidFill>
                  <a:schemeClr val="tx1">
                    <a:lumMod val="75000"/>
                    <a:lumOff val="25000"/>
                  </a:schemeClr>
                </a:solidFill>
                <a:ea typeface="Roboto" panose="02000000000000000000" pitchFamily="2" charset="0"/>
              </a:rPr>
              <a:t>verso istituzioni e utenti</a:t>
            </a:r>
          </a:p>
          <a:p>
            <a:pPr marL="171450" indent="-171450" algn="just">
              <a:buClr>
                <a:schemeClr val="accent4"/>
              </a:buClr>
              <a:buFont typeface="Arial" panose="020B0604020202020204" pitchFamily="34" charset="0"/>
              <a:buChar char="•"/>
            </a:pPr>
            <a:r>
              <a:rPr lang="it-IT" sz="1200" dirty="0">
                <a:solidFill>
                  <a:schemeClr val="tx1">
                    <a:lumMod val="75000"/>
                    <a:lumOff val="25000"/>
                  </a:schemeClr>
                </a:solidFill>
                <a:ea typeface="Roboto" panose="02000000000000000000" pitchFamily="2" charset="0"/>
              </a:rPr>
              <a:t>Istituzione di un meccanismo di </a:t>
            </a:r>
            <a:r>
              <a:rPr lang="it-IT" sz="1200" b="1" dirty="0">
                <a:solidFill>
                  <a:srgbClr val="009FDA"/>
                </a:solidFill>
                <a:ea typeface="Roboto" panose="02000000000000000000" pitchFamily="2" charset="0"/>
              </a:rPr>
              <a:t>premi/penalità</a:t>
            </a:r>
            <a:r>
              <a:rPr lang="it-IT" sz="1200" dirty="0">
                <a:solidFill>
                  <a:srgbClr val="009FDA"/>
                </a:solidFill>
                <a:ea typeface="Roboto" panose="02000000000000000000" pitchFamily="2" charset="0"/>
              </a:rPr>
              <a:t> legate alle </a:t>
            </a:r>
            <a:r>
              <a:rPr lang="it-IT" sz="1200" b="1" i="1" dirty="0">
                <a:solidFill>
                  <a:srgbClr val="009FDA"/>
                </a:solidFill>
                <a:ea typeface="Roboto" panose="02000000000000000000" pitchFamily="2" charset="0"/>
              </a:rPr>
              <a:t>performance</a:t>
            </a:r>
            <a:r>
              <a:rPr lang="it-IT" sz="1200" dirty="0">
                <a:solidFill>
                  <a:srgbClr val="009FDA"/>
                </a:solidFill>
                <a:ea typeface="Roboto" panose="02000000000000000000" pitchFamily="2" charset="0"/>
              </a:rPr>
              <a:t> </a:t>
            </a:r>
            <a:r>
              <a:rPr lang="it-IT" sz="1200" dirty="0">
                <a:solidFill>
                  <a:schemeClr val="tx1">
                    <a:lumMod val="75000"/>
                    <a:lumOff val="25000"/>
                  </a:schemeClr>
                </a:solidFill>
                <a:ea typeface="Roboto" panose="02000000000000000000" pitchFamily="2" charset="0"/>
              </a:rPr>
              <a:t>dei gestori</a:t>
            </a:r>
          </a:p>
          <a:p>
            <a:pPr marL="171450" indent="-171450" algn="just">
              <a:buClr>
                <a:schemeClr val="accent4"/>
              </a:buClr>
              <a:buFont typeface="Arial" panose="020B0604020202020204" pitchFamily="34" charset="0"/>
              <a:buChar char="•"/>
            </a:pPr>
            <a:r>
              <a:rPr lang="it-IT" sz="1200" dirty="0">
                <a:solidFill>
                  <a:schemeClr val="tx1">
                    <a:lumMod val="75000"/>
                    <a:lumOff val="25000"/>
                  </a:schemeClr>
                </a:solidFill>
                <a:ea typeface="Roboto" panose="02000000000000000000" pitchFamily="2" charset="0"/>
              </a:rPr>
              <a:t>Avviare </a:t>
            </a:r>
            <a:r>
              <a:rPr lang="it-IT" sz="1200" b="1" dirty="0">
                <a:solidFill>
                  <a:srgbClr val="009FDA"/>
                </a:solidFill>
                <a:ea typeface="Roboto" panose="02000000000000000000" pitchFamily="2" charset="0"/>
              </a:rPr>
              <a:t>piani di controlli e di verifiche </a:t>
            </a:r>
            <a:r>
              <a:rPr lang="it-IT" sz="1200" dirty="0">
                <a:solidFill>
                  <a:schemeClr val="tx1">
                    <a:lumMod val="75000"/>
                    <a:lumOff val="25000"/>
                  </a:schemeClr>
                </a:solidFill>
                <a:ea typeface="Roboto" panose="02000000000000000000" pitchFamily="2" charset="0"/>
              </a:rPr>
              <a:t>sul rispetto  degli obblighi di servizio e </a:t>
            </a:r>
            <a:r>
              <a:rPr lang="it-IT" sz="1200" i="1" dirty="0">
                <a:solidFill>
                  <a:schemeClr val="tx1">
                    <a:lumMod val="75000"/>
                    <a:lumOff val="25000"/>
                  </a:schemeClr>
                </a:solidFill>
                <a:ea typeface="Roboto" panose="02000000000000000000" pitchFamily="2" charset="0"/>
              </a:rPr>
              <a:t>standard</a:t>
            </a:r>
            <a:r>
              <a:rPr lang="it-IT" sz="1200" dirty="0">
                <a:solidFill>
                  <a:schemeClr val="tx1">
                    <a:lumMod val="75000"/>
                    <a:lumOff val="25000"/>
                  </a:schemeClr>
                </a:solidFill>
                <a:ea typeface="Roboto" panose="02000000000000000000" pitchFamily="2" charset="0"/>
              </a:rPr>
              <a:t> fissati da ARERA</a:t>
            </a:r>
            <a:endParaRPr lang="it-IT" sz="1200" dirty="0">
              <a:solidFill>
                <a:schemeClr val="tx1">
                  <a:lumMod val="75000"/>
                  <a:lumOff val="25000"/>
                </a:schemeClr>
              </a:solidFill>
            </a:endParaRPr>
          </a:p>
        </p:txBody>
      </p:sp>
      <p:sp>
        <p:nvSpPr>
          <p:cNvPr id="42" name="Ovale 41">
            <a:extLst>
              <a:ext uri="{FF2B5EF4-FFF2-40B4-BE49-F238E27FC236}">
                <a16:creationId xmlns="" xmlns:a16="http://schemas.microsoft.com/office/drawing/2014/main" id="{5E6D025B-1D7B-46D1-8877-0124A474FE5D}"/>
              </a:ext>
            </a:extLst>
          </p:cNvPr>
          <p:cNvSpPr>
            <a:spLocks noChangeAspect="1"/>
          </p:cNvSpPr>
          <p:nvPr/>
        </p:nvSpPr>
        <p:spPr>
          <a:xfrm>
            <a:off x="409317" y="3255359"/>
            <a:ext cx="288000" cy="288000"/>
          </a:xfrm>
          <a:prstGeom prst="ellipse">
            <a:avLst/>
          </a:prstGeom>
          <a:solidFill>
            <a:srgbClr val="00B0F0"/>
          </a:solidFill>
          <a:ln>
            <a:solidFill>
              <a:srgbClr val="009FD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it-IT" sz="1050" b="1" dirty="0">
                <a:solidFill>
                  <a:schemeClr val="bg1"/>
                </a:solidFill>
                <a:ea typeface="Roboto" panose="02000000000000000000" pitchFamily="2" charset="0"/>
                <a:cs typeface="Verdana"/>
              </a:rPr>
              <a:t>I</a:t>
            </a:r>
          </a:p>
        </p:txBody>
      </p:sp>
      <p:sp>
        <p:nvSpPr>
          <p:cNvPr id="43" name="Ovale 42">
            <a:extLst>
              <a:ext uri="{FF2B5EF4-FFF2-40B4-BE49-F238E27FC236}">
                <a16:creationId xmlns="" xmlns:a16="http://schemas.microsoft.com/office/drawing/2014/main" id="{1A45606B-F02B-493D-90AF-BF3743BB5DE0}"/>
              </a:ext>
            </a:extLst>
          </p:cNvPr>
          <p:cNvSpPr>
            <a:spLocks noChangeAspect="1"/>
          </p:cNvSpPr>
          <p:nvPr/>
        </p:nvSpPr>
        <p:spPr>
          <a:xfrm>
            <a:off x="3994628" y="3255359"/>
            <a:ext cx="288000" cy="288000"/>
          </a:xfrm>
          <a:prstGeom prst="ellipse">
            <a:avLst/>
          </a:prstGeom>
          <a:solidFill>
            <a:srgbClr val="00B0F0"/>
          </a:solidFill>
          <a:ln>
            <a:solidFill>
              <a:srgbClr val="009FDA"/>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lnSpc>
                <a:spcPct val="90000"/>
              </a:lnSpc>
            </a:pPr>
            <a:r>
              <a:rPr lang="it-IT" sz="1050" b="1" dirty="0">
                <a:solidFill>
                  <a:schemeClr val="bg1"/>
                </a:solidFill>
                <a:ea typeface="Roboto" panose="02000000000000000000" pitchFamily="2" charset="0"/>
                <a:cs typeface="Verdana"/>
              </a:rPr>
              <a:t>II</a:t>
            </a:r>
          </a:p>
        </p:txBody>
      </p:sp>
      <p:grpSp>
        <p:nvGrpSpPr>
          <p:cNvPr id="44" name="Gruppo 43">
            <a:extLst>
              <a:ext uri="{FF2B5EF4-FFF2-40B4-BE49-F238E27FC236}">
                <a16:creationId xmlns="" xmlns:a16="http://schemas.microsoft.com/office/drawing/2014/main" id="{AAEAAC0B-7A77-4635-A1CD-B69184719A6E}"/>
              </a:ext>
            </a:extLst>
          </p:cNvPr>
          <p:cNvGrpSpPr/>
          <p:nvPr/>
        </p:nvGrpSpPr>
        <p:grpSpPr>
          <a:xfrm>
            <a:off x="10125072" y="1267310"/>
            <a:ext cx="1249523" cy="558060"/>
            <a:chOff x="5732181" y="1336847"/>
            <a:chExt cx="1249523" cy="558060"/>
          </a:xfrm>
        </p:grpSpPr>
        <p:grpSp>
          <p:nvGrpSpPr>
            <p:cNvPr id="45" name="Gruppo 44">
              <a:extLst>
                <a:ext uri="{FF2B5EF4-FFF2-40B4-BE49-F238E27FC236}">
                  <a16:creationId xmlns="" xmlns:a16="http://schemas.microsoft.com/office/drawing/2014/main" id="{37D9F05A-166B-401B-BCBD-FC5B11568056}"/>
                </a:ext>
              </a:extLst>
            </p:cNvPr>
            <p:cNvGrpSpPr/>
            <p:nvPr/>
          </p:nvGrpSpPr>
          <p:grpSpPr>
            <a:xfrm>
              <a:off x="6423016" y="1336847"/>
              <a:ext cx="558688" cy="558060"/>
              <a:chOff x="846677" y="831428"/>
              <a:chExt cx="558688" cy="558060"/>
            </a:xfrm>
          </p:grpSpPr>
          <p:sp>
            <p:nvSpPr>
              <p:cNvPr id="49" name="Ovale 48">
                <a:extLst>
                  <a:ext uri="{FF2B5EF4-FFF2-40B4-BE49-F238E27FC236}">
                    <a16:creationId xmlns="" xmlns:a16="http://schemas.microsoft.com/office/drawing/2014/main" id="{3DE67534-152B-4E84-8C91-DA3F4A9160D3}"/>
                  </a:ext>
                </a:extLst>
              </p:cNvPr>
              <p:cNvSpPr>
                <a:spLocks noChangeAspect="1"/>
              </p:cNvSpPr>
              <p:nvPr/>
            </p:nvSpPr>
            <p:spPr>
              <a:xfrm>
                <a:off x="846677" y="831428"/>
                <a:ext cx="558688" cy="558060"/>
              </a:xfrm>
              <a:prstGeom prst="ellipse">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0" name="Immagine 49">
                <a:extLst>
                  <a:ext uri="{FF2B5EF4-FFF2-40B4-BE49-F238E27FC236}">
                    <a16:creationId xmlns="" xmlns:a16="http://schemas.microsoft.com/office/drawing/2014/main" id="{4102927F-4143-4A86-859A-3D63621621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8166" y="919288"/>
                <a:ext cx="164565" cy="375487"/>
              </a:xfrm>
              <a:prstGeom prst="rect">
                <a:avLst/>
              </a:prstGeom>
            </p:spPr>
          </p:pic>
          <p:pic>
            <p:nvPicPr>
              <p:cNvPr id="51" name="Immagine 50">
                <a:extLst>
                  <a:ext uri="{FF2B5EF4-FFF2-40B4-BE49-F238E27FC236}">
                    <a16:creationId xmlns="" xmlns:a16="http://schemas.microsoft.com/office/drawing/2014/main" id="{E8F92B1A-DBD5-4745-A6E6-7395E8F775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0163" y="974831"/>
                <a:ext cx="225406" cy="274214"/>
              </a:xfrm>
              <a:prstGeom prst="rect">
                <a:avLst/>
              </a:prstGeom>
            </p:spPr>
          </p:pic>
        </p:grpSp>
        <p:grpSp>
          <p:nvGrpSpPr>
            <p:cNvPr id="46" name="Gruppo 45">
              <a:extLst>
                <a:ext uri="{FF2B5EF4-FFF2-40B4-BE49-F238E27FC236}">
                  <a16:creationId xmlns="" xmlns:a16="http://schemas.microsoft.com/office/drawing/2014/main" id="{A98C1816-7C3E-4F88-9430-B3179BF9A6C8}"/>
                </a:ext>
              </a:extLst>
            </p:cNvPr>
            <p:cNvGrpSpPr/>
            <p:nvPr/>
          </p:nvGrpSpPr>
          <p:grpSpPr>
            <a:xfrm>
              <a:off x="5732181" y="1336847"/>
              <a:ext cx="558688" cy="558060"/>
              <a:chOff x="10936420" y="1284670"/>
              <a:chExt cx="558688" cy="558060"/>
            </a:xfrm>
          </p:grpSpPr>
          <p:sp>
            <p:nvSpPr>
              <p:cNvPr id="47" name="Ovale 46">
                <a:extLst>
                  <a:ext uri="{FF2B5EF4-FFF2-40B4-BE49-F238E27FC236}">
                    <a16:creationId xmlns="" xmlns:a16="http://schemas.microsoft.com/office/drawing/2014/main" id="{3CAE5B32-C904-471B-97AC-3CD6C85FE605}"/>
                  </a:ext>
                </a:extLst>
              </p:cNvPr>
              <p:cNvSpPr>
                <a:spLocks noChangeAspect="1"/>
              </p:cNvSpPr>
              <p:nvPr/>
            </p:nvSpPr>
            <p:spPr>
              <a:xfrm>
                <a:off x="10936420" y="1284670"/>
                <a:ext cx="558688" cy="558060"/>
              </a:xfrm>
              <a:prstGeom prst="ellipse">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8" name="Immagine 47">
                <a:extLst>
                  <a:ext uri="{FF2B5EF4-FFF2-40B4-BE49-F238E27FC236}">
                    <a16:creationId xmlns="" xmlns:a16="http://schemas.microsoft.com/office/drawing/2014/main" id="{742852AA-1E66-45C5-A93B-FF7C2D1A8D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6534" y="1392091"/>
                <a:ext cx="364872" cy="343218"/>
              </a:xfrm>
              <a:prstGeom prst="rect">
                <a:avLst/>
              </a:prstGeom>
            </p:spPr>
          </p:pic>
        </p:grpSp>
      </p:grpSp>
      <p:grpSp>
        <p:nvGrpSpPr>
          <p:cNvPr id="52" name="Gruppo 51">
            <a:extLst>
              <a:ext uri="{FF2B5EF4-FFF2-40B4-BE49-F238E27FC236}">
                <a16:creationId xmlns="" xmlns:a16="http://schemas.microsoft.com/office/drawing/2014/main" id="{51F4CD86-2C37-4E49-BFE4-597D67D5A898}"/>
              </a:ext>
            </a:extLst>
          </p:cNvPr>
          <p:cNvGrpSpPr/>
          <p:nvPr/>
        </p:nvGrpSpPr>
        <p:grpSpPr>
          <a:xfrm>
            <a:off x="10488891" y="3765620"/>
            <a:ext cx="558688" cy="558060"/>
            <a:chOff x="194945" y="3649491"/>
            <a:chExt cx="558688" cy="558060"/>
          </a:xfrm>
          <a:solidFill>
            <a:schemeClr val="bg1">
              <a:lumMod val="85000"/>
            </a:schemeClr>
          </a:solidFill>
        </p:grpSpPr>
        <p:sp>
          <p:nvSpPr>
            <p:cNvPr id="53" name="Ovale 52">
              <a:extLst>
                <a:ext uri="{FF2B5EF4-FFF2-40B4-BE49-F238E27FC236}">
                  <a16:creationId xmlns="" xmlns:a16="http://schemas.microsoft.com/office/drawing/2014/main" id="{11558491-495D-4B69-9937-7427DC309930}"/>
                </a:ext>
              </a:extLst>
            </p:cNvPr>
            <p:cNvSpPr>
              <a:spLocks noChangeAspect="1"/>
            </p:cNvSpPr>
            <p:nvPr/>
          </p:nvSpPr>
          <p:spPr>
            <a:xfrm>
              <a:off x="194945" y="3649491"/>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4" name="Immagine 53" descr="Immagine che contiene testo, clipart, grafica vettoriale&#10;&#10;Descrizione generata automaticamente">
              <a:extLst>
                <a:ext uri="{FF2B5EF4-FFF2-40B4-BE49-F238E27FC236}">
                  <a16:creationId xmlns="" xmlns:a16="http://schemas.microsoft.com/office/drawing/2014/main" id="{4E3B26A8-C4AC-4FF0-9253-4D0BB6F7A54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247" y="3759816"/>
              <a:ext cx="323816" cy="339635"/>
            </a:xfrm>
            <a:prstGeom prst="rect">
              <a:avLst/>
            </a:prstGeom>
            <a:grpFill/>
            <a:ln>
              <a:noFill/>
            </a:ln>
          </p:spPr>
        </p:pic>
      </p:grpSp>
      <p:grpSp>
        <p:nvGrpSpPr>
          <p:cNvPr id="55" name="Gruppo 54">
            <a:extLst>
              <a:ext uri="{FF2B5EF4-FFF2-40B4-BE49-F238E27FC236}">
                <a16:creationId xmlns="" xmlns:a16="http://schemas.microsoft.com/office/drawing/2014/main" id="{F2F5A478-A753-4EC3-85D5-BBA6946AEDF2}"/>
              </a:ext>
            </a:extLst>
          </p:cNvPr>
          <p:cNvGrpSpPr/>
          <p:nvPr/>
        </p:nvGrpSpPr>
        <p:grpSpPr>
          <a:xfrm>
            <a:off x="10488891" y="5431159"/>
            <a:ext cx="558688" cy="558060"/>
            <a:chOff x="5998088" y="4836152"/>
            <a:chExt cx="558688" cy="558060"/>
          </a:xfrm>
          <a:solidFill>
            <a:schemeClr val="bg1">
              <a:lumMod val="85000"/>
            </a:schemeClr>
          </a:solidFill>
        </p:grpSpPr>
        <p:sp>
          <p:nvSpPr>
            <p:cNvPr id="56" name="Ovale 55">
              <a:extLst>
                <a:ext uri="{FF2B5EF4-FFF2-40B4-BE49-F238E27FC236}">
                  <a16:creationId xmlns="" xmlns:a16="http://schemas.microsoft.com/office/drawing/2014/main" id="{0A09C6B4-32C9-43D3-9472-4FDA637D2C6C}"/>
                </a:ext>
              </a:extLst>
            </p:cNvPr>
            <p:cNvSpPr>
              <a:spLocks noChangeAspect="1"/>
            </p:cNvSpPr>
            <p:nvPr/>
          </p:nvSpPr>
          <p:spPr>
            <a:xfrm>
              <a:off x="5998088" y="4836152"/>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7" name="Immagine 56">
              <a:extLst>
                <a:ext uri="{FF2B5EF4-FFF2-40B4-BE49-F238E27FC236}">
                  <a16:creationId xmlns="" xmlns:a16="http://schemas.microsoft.com/office/drawing/2014/main" id="{940A011A-8213-40D8-80B6-211F4890D68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45398" y="4927380"/>
              <a:ext cx="288679" cy="431372"/>
            </a:xfrm>
            <a:prstGeom prst="rect">
              <a:avLst/>
            </a:prstGeom>
            <a:grpFill/>
            <a:ln>
              <a:noFill/>
            </a:ln>
          </p:spPr>
        </p:pic>
      </p:grpSp>
      <p:grpSp>
        <p:nvGrpSpPr>
          <p:cNvPr id="58" name="Gruppo 57">
            <a:extLst>
              <a:ext uri="{FF2B5EF4-FFF2-40B4-BE49-F238E27FC236}">
                <a16:creationId xmlns="" xmlns:a16="http://schemas.microsoft.com/office/drawing/2014/main" id="{1112912C-5F12-4FD3-BD21-B1990D864180}"/>
              </a:ext>
            </a:extLst>
          </p:cNvPr>
          <p:cNvGrpSpPr/>
          <p:nvPr/>
        </p:nvGrpSpPr>
        <p:grpSpPr>
          <a:xfrm>
            <a:off x="10125072" y="2100080"/>
            <a:ext cx="1249523" cy="558060"/>
            <a:chOff x="5732181" y="2138407"/>
            <a:chExt cx="1249523" cy="558060"/>
          </a:xfrm>
        </p:grpSpPr>
        <p:grpSp>
          <p:nvGrpSpPr>
            <p:cNvPr id="59" name="Gruppo 58">
              <a:extLst>
                <a:ext uri="{FF2B5EF4-FFF2-40B4-BE49-F238E27FC236}">
                  <a16:creationId xmlns="" xmlns:a16="http://schemas.microsoft.com/office/drawing/2014/main" id="{4894DC47-B1A6-4266-ABB0-C572694C60D1}"/>
                </a:ext>
              </a:extLst>
            </p:cNvPr>
            <p:cNvGrpSpPr>
              <a:grpSpLocks noChangeAspect="1"/>
            </p:cNvGrpSpPr>
            <p:nvPr/>
          </p:nvGrpSpPr>
          <p:grpSpPr>
            <a:xfrm>
              <a:off x="5732181" y="2138407"/>
              <a:ext cx="558688" cy="558060"/>
              <a:chOff x="8198777" y="2075380"/>
              <a:chExt cx="1080000" cy="1078786"/>
            </a:xfrm>
          </p:grpSpPr>
          <p:sp>
            <p:nvSpPr>
              <p:cNvPr id="63" name="Ovale 62">
                <a:extLst>
                  <a:ext uri="{FF2B5EF4-FFF2-40B4-BE49-F238E27FC236}">
                    <a16:creationId xmlns="" xmlns:a16="http://schemas.microsoft.com/office/drawing/2014/main" id="{11657671-35AC-4357-AF04-F726185AD3D0}"/>
                  </a:ext>
                </a:extLst>
              </p:cNvPr>
              <p:cNvSpPr>
                <a:spLocks noChangeAspect="1"/>
              </p:cNvSpPr>
              <p:nvPr/>
            </p:nvSpPr>
            <p:spPr>
              <a:xfrm>
                <a:off x="8198777" y="2075380"/>
                <a:ext cx="1080000" cy="1078786"/>
              </a:xfrm>
              <a:prstGeom prst="ellipse">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4" name="Immagine 63">
                <a:extLst>
                  <a:ext uri="{FF2B5EF4-FFF2-40B4-BE49-F238E27FC236}">
                    <a16:creationId xmlns="" xmlns:a16="http://schemas.microsoft.com/office/drawing/2014/main" id="{0C0F7C61-2A67-4356-88E7-9AF72AE7AD4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40964" y="2327928"/>
                <a:ext cx="595626" cy="573691"/>
              </a:xfrm>
              <a:prstGeom prst="rect">
                <a:avLst/>
              </a:prstGeom>
            </p:spPr>
          </p:pic>
        </p:grpSp>
        <p:grpSp>
          <p:nvGrpSpPr>
            <p:cNvPr id="60" name="Gruppo 59">
              <a:extLst>
                <a:ext uri="{FF2B5EF4-FFF2-40B4-BE49-F238E27FC236}">
                  <a16:creationId xmlns="" xmlns:a16="http://schemas.microsoft.com/office/drawing/2014/main" id="{E8BDA75D-8BCD-405B-8914-CB489A9574AE}"/>
                </a:ext>
              </a:extLst>
            </p:cNvPr>
            <p:cNvGrpSpPr>
              <a:grpSpLocks noChangeAspect="1"/>
            </p:cNvGrpSpPr>
            <p:nvPr/>
          </p:nvGrpSpPr>
          <p:grpSpPr>
            <a:xfrm>
              <a:off x="6423016" y="2138407"/>
              <a:ext cx="558688" cy="558060"/>
              <a:chOff x="8198777" y="3269418"/>
              <a:chExt cx="1080000" cy="1078786"/>
            </a:xfrm>
          </p:grpSpPr>
          <p:sp>
            <p:nvSpPr>
              <p:cNvPr id="61" name="Ovale 60">
                <a:extLst>
                  <a:ext uri="{FF2B5EF4-FFF2-40B4-BE49-F238E27FC236}">
                    <a16:creationId xmlns="" xmlns:a16="http://schemas.microsoft.com/office/drawing/2014/main" id="{CAAEB6B4-F7FF-4934-B52A-15BFB28EF63F}"/>
                  </a:ext>
                </a:extLst>
              </p:cNvPr>
              <p:cNvSpPr>
                <a:spLocks noChangeAspect="1"/>
              </p:cNvSpPr>
              <p:nvPr/>
            </p:nvSpPr>
            <p:spPr>
              <a:xfrm>
                <a:off x="8198777" y="3269418"/>
                <a:ext cx="1080000" cy="1078786"/>
              </a:xfrm>
              <a:prstGeom prst="ellipse">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2" name="Immagine 61">
                <a:extLst>
                  <a:ext uri="{FF2B5EF4-FFF2-40B4-BE49-F238E27FC236}">
                    <a16:creationId xmlns="" xmlns:a16="http://schemas.microsoft.com/office/drawing/2014/main" id="{7EECF84E-DEED-4BED-BD8D-C1295F6FB2D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75448" y="3500428"/>
                <a:ext cx="726658" cy="616767"/>
              </a:xfrm>
              <a:prstGeom prst="rect">
                <a:avLst/>
              </a:prstGeom>
            </p:spPr>
          </p:pic>
        </p:grpSp>
      </p:grpSp>
      <p:grpSp>
        <p:nvGrpSpPr>
          <p:cNvPr id="65" name="Gruppo 64">
            <a:extLst>
              <a:ext uri="{FF2B5EF4-FFF2-40B4-BE49-F238E27FC236}">
                <a16:creationId xmlns="" xmlns:a16="http://schemas.microsoft.com/office/drawing/2014/main" id="{0DC8C7EF-5495-4BA2-9647-E50ACCC46CD5}"/>
              </a:ext>
            </a:extLst>
          </p:cNvPr>
          <p:cNvGrpSpPr/>
          <p:nvPr/>
        </p:nvGrpSpPr>
        <p:grpSpPr>
          <a:xfrm>
            <a:off x="10148278" y="2932850"/>
            <a:ext cx="1240459" cy="558060"/>
            <a:chOff x="5755387" y="2982098"/>
            <a:chExt cx="1240459" cy="558060"/>
          </a:xfrm>
          <a:solidFill>
            <a:schemeClr val="bg1">
              <a:lumMod val="85000"/>
            </a:schemeClr>
          </a:solidFill>
        </p:grpSpPr>
        <p:grpSp>
          <p:nvGrpSpPr>
            <p:cNvPr id="66" name="Gruppo 65">
              <a:extLst>
                <a:ext uri="{FF2B5EF4-FFF2-40B4-BE49-F238E27FC236}">
                  <a16:creationId xmlns="" xmlns:a16="http://schemas.microsoft.com/office/drawing/2014/main" id="{71D4E4AA-A3CF-4C88-917B-D6449A7CA932}"/>
                </a:ext>
              </a:extLst>
            </p:cNvPr>
            <p:cNvGrpSpPr/>
            <p:nvPr/>
          </p:nvGrpSpPr>
          <p:grpSpPr>
            <a:xfrm>
              <a:off x="6437158" y="2982098"/>
              <a:ext cx="558688" cy="558060"/>
              <a:chOff x="10949710" y="3538369"/>
              <a:chExt cx="558688" cy="558060"/>
            </a:xfrm>
            <a:grpFill/>
          </p:grpSpPr>
          <p:sp>
            <p:nvSpPr>
              <p:cNvPr id="70" name="Ovale 69">
                <a:extLst>
                  <a:ext uri="{FF2B5EF4-FFF2-40B4-BE49-F238E27FC236}">
                    <a16:creationId xmlns="" xmlns:a16="http://schemas.microsoft.com/office/drawing/2014/main" id="{9BDAC566-3EC8-4034-8DAC-95107F3C065B}"/>
                  </a:ext>
                </a:extLst>
              </p:cNvPr>
              <p:cNvSpPr>
                <a:spLocks noChangeAspect="1"/>
              </p:cNvSpPr>
              <p:nvPr/>
            </p:nvSpPr>
            <p:spPr>
              <a:xfrm>
                <a:off x="10949710" y="3538369"/>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1" name="Immagine 70" descr="Immagine che contiene ascia&#10;&#10;Descrizione generata automaticamente">
                <a:extLst>
                  <a:ext uri="{FF2B5EF4-FFF2-40B4-BE49-F238E27FC236}">
                    <a16:creationId xmlns="" xmlns:a16="http://schemas.microsoft.com/office/drawing/2014/main" id="{2B3D51DB-F76E-4363-ACEE-B3D3F32F12C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118138" y="3623298"/>
                <a:ext cx="234246" cy="377639"/>
              </a:xfrm>
              <a:prstGeom prst="rect">
                <a:avLst/>
              </a:prstGeom>
              <a:grpFill/>
              <a:ln>
                <a:noFill/>
              </a:ln>
            </p:spPr>
          </p:pic>
        </p:grpSp>
        <p:grpSp>
          <p:nvGrpSpPr>
            <p:cNvPr id="67" name="Gruppo 66">
              <a:extLst>
                <a:ext uri="{FF2B5EF4-FFF2-40B4-BE49-F238E27FC236}">
                  <a16:creationId xmlns="" xmlns:a16="http://schemas.microsoft.com/office/drawing/2014/main" id="{92D699C6-C8C6-40CA-A8DF-59161FDD654B}"/>
                </a:ext>
              </a:extLst>
            </p:cNvPr>
            <p:cNvGrpSpPr/>
            <p:nvPr/>
          </p:nvGrpSpPr>
          <p:grpSpPr>
            <a:xfrm>
              <a:off x="5755387" y="2982098"/>
              <a:ext cx="558688" cy="558060"/>
              <a:chOff x="10949710" y="2804269"/>
              <a:chExt cx="558688" cy="558060"/>
            </a:xfrm>
            <a:grpFill/>
          </p:grpSpPr>
          <p:sp>
            <p:nvSpPr>
              <p:cNvPr id="68" name="Ovale 67">
                <a:extLst>
                  <a:ext uri="{FF2B5EF4-FFF2-40B4-BE49-F238E27FC236}">
                    <a16:creationId xmlns="" xmlns:a16="http://schemas.microsoft.com/office/drawing/2014/main" id="{C9837BAC-3029-4683-90DE-6648CED9BD8A}"/>
                  </a:ext>
                </a:extLst>
              </p:cNvPr>
              <p:cNvSpPr>
                <a:spLocks noChangeAspect="1"/>
              </p:cNvSpPr>
              <p:nvPr/>
            </p:nvSpPr>
            <p:spPr>
              <a:xfrm>
                <a:off x="10949710" y="2804269"/>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9" name="Immagine 68">
                <a:extLst>
                  <a:ext uri="{FF2B5EF4-FFF2-40B4-BE49-F238E27FC236}">
                    <a16:creationId xmlns="" xmlns:a16="http://schemas.microsoft.com/office/drawing/2014/main" id="{A893B85A-33BF-4B6F-88EA-0E5488B7E6D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122183" y="2895667"/>
                <a:ext cx="223546" cy="363790"/>
              </a:xfrm>
              <a:prstGeom prst="rect">
                <a:avLst/>
              </a:prstGeom>
              <a:grpFill/>
              <a:ln>
                <a:noFill/>
              </a:ln>
            </p:spPr>
          </p:pic>
        </p:grpSp>
      </p:grpSp>
      <p:grpSp>
        <p:nvGrpSpPr>
          <p:cNvPr id="72" name="Gruppo 71">
            <a:extLst>
              <a:ext uri="{FF2B5EF4-FFF2-40B4-BE49-F238E27FC236}">
                <a16:creationId xmlns="" xmlns:a16="http://schemas.microsoft.com/office/drawing/2014/main" id="{561121E0-AC34-4E25-826C-49B463BB40BD}"/>
              </a:ext>
            </a:extLst>
          </p:cNvPr>
          <p:cNvGrpSpPr/>
          <p:nvPr/>
        </p:nvGrpSpPr>
        <p:grpSpPr>
          <a:xfrm>
            <a:off x="10488891" y="4598390"/>
            <a:ext cx="558688" cy="558060"/>
            <a:chOff x="194945" y="4864036"/>
            <a:chExt cx="558688" cy="558060"/>
          </a:xfrm>
        </p:grpSpPr>
        <p:sp>
          <p:nvSpPr>
            <p:cNvPr id="73" name="Ovale 72">
              <a:extLst>
                <a:ext uri="{FF2B5EF4-FFF2-40B4-BE49-F238E27FC236}">
                  <a16:creationId xmlns="" xmlns:a16="http://schemas.microsoft.com/office/drawing/2014/main" id="{BEF36DA5-48A8-4F1C-ABB7-E740B613C2FC}"/>
                </a:ext>
              </a:extLst>
            </p:cNvPr>
            <p:cNvSpPr>
              <a:spLocks noChangeAspect="1"/>
            </p:cNvSpPr>
            <p:nvPr/>
          </p:nvSpPr>
          <p:spPr>
            <a:xfrm>
              <a:off x="194945" y="4864036"/>
              <a:ext cx="558688" cy="558060"/>
            </a:xfrm>
            <a:prstGeom prst="ellipse">
              <a:avLst/>
            </a:prstGeom>
            <a:solidFill>
              <a:srgbClr val="006300"/>
            </a:solidFill>
            <a:ln>
              <a:solidFill>
                <a:srgbClr val="006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4" name="Immagine 73">
              <a:extLst>
                <a:ext uri="{FF2B5EF4-FFF2-40B4-BE49-F238E27FC236}">
                  <a16:creationId xmlns="" xmlns:a16="http://schemas.microsoft.com/office/drawing/2014/main" id="{8ACA24E8-3362-474B-8E4F-01ED0008D26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50915" y="4963750"/>
              <a:ext cx="277245" cy="376713"/>
            </a:xfrm>
            <a:prstGeom prst="rect">
              <a:avLst/>
            </a:prstGeom>
          </p:spPr>
        </p:pic>
      </p:grpSp>
      <p:sp>
        <p:nvSpPr>
          <p:cNvPr id="75" name="Inhaltsplatzhalter 39">
            <a:extLst>
              <a:ext uri="{FF2B5EF4-FFF2-40B4-BE49-F238E27FC236}">
                <a16:creationId xmlns="" xmlns:a16="http://schemas.microsoft.com/office/drawing/2014/main" id="{58DAD8D5-444C-4089-AF70-15328E4E1D53}"/>
              </a:ext>
            </a:extLst>
          </p:cNvPr>
          <p:cNvSpPr txBox="1">
            <a:spLocks/>
          </p:cNvSpPr>
          <p:nvPr/>
        </p:nvSpPr>
        <p:spPr>
          <a:xfrm>
            <a:off x="6720729" y="3303867"/>
            <a:ext cx="3211181" cy="3631763"/>
          </a:xfrm>
          <a:prstGeom prst="rect">
            <a:avLst/>
          </a:prstGeom>
          <a:ln>
            <a:noFill/>
          </a:ln>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ctr">
              <a:buClr>
                <a:srgbClr val="FE6702"/>
              </a:buClr>
            </a:pPr>
            <a:r>
              <a:rPr lang="it-IT" sz="1200" b="1" dirty="0">
                <a:solidFill>
                  <a:srgbClr val="00B0F0"/>
                </a:solidFill>
              </a:rPr>
              <a:t>BANDI DI GARA</a:t>
            </a:r>
          </a:p>
          <a:p>
            <a:pPr algn="ctr">
              <a:buClr>
                <a:srgbClr val="FE6702"/>
              </a:buClr>
            </a:pPr>
            <a:r>
              <a:rPr lang="it-IT" sz="1200" b="1" dirty="0">
                <a:solidFill>
                  <a:srgbClr val="009FDA"/>
                </a:solidFill>
              </a:rPr>
              <a:t>Advocacy</a:t>
            </a:r>
            <a:r>
              <a:rPr lang="it-IT" sz="1200" dirty="0"/>
              <a:t> di ARERA nel promuovere coerenza dei capitolati di gara per l’affidamento del servizio rispetto alle disposizioni regolatorie:</a:t>
            </a:r>
          </a:p>
          <a:p>
            <a:pPr algn="ctr">
              <a:spcAft>
                <a:spcPts val="0"/>
              </a:spcAft>
              <a:buClr>
                <a:srgbClr val="FE6702"/>
              </a:buClr>
            </a:pPr>
            <a:endParaRPr lang="it-IT" sz="1200" dirty="0"/>
          </a:p>
          <a:p>
            <a:pPr marL="171450" indent="-171450" algn="just">
              <a:buClr>
                <a:schemeClr val="accent4"/>
              </a:buClr>
              <a:buFont typeface="Arial" panose="020B0604020202020204" pitchFamily="34" charset="0"/>
              <a:buChar char="•"/>
            </a:pPr>
            <a:r>
              <a:rPr lang="it-IT" sz="1200" dirty="0"/>
              <a:t>Occorre che i nuovi </a:t>
            </a:r>
            <a:r>
              <a:rPr lang="it-IT" sz="1200" b="1" dirty="0">
                <a:solidFill>
                  <a:srgbClr val="009FDA"/>
                </a:solidFill>
              </a:rPr>
              <a:t>bandi di gara </a:t>
            </a:r>
            <a:r>
              <a:rPr lang="it-IT" sz="1200" dirty="0">
                <a:solidFill>
                  <a:srgbClr val="009FDA"/>
                </a:solidFill>
              </a:rPr>
              <a:t>prevedano</a:t>
            </a:r>
            <a:r>
              <a:rPr lang="it-IT" sz="1200" b="1" dirty="0">
                <a:solidFill>
                  <a:srgbClr val="009FDA"/>
                </a:solidFill>
              </a:rPr>
              <a:t> </a:t>
            </a:r>
            <a:r>
              <a:rPr lang="it-IT" sz="1200" b="1" i="1" dirty="0">
                <a:solidFill>
                  <a:srgbClr val="009FDA"/>
                </a:solidFill>
              </a:rPr>
              <a:t>standard</a:t>
            </a:r>
            <a:r>
              <a:rPr lang="it-IT" sz="1200" b="1" dirty="0">
                <a:solidFill>
                  <a:srgbClr val="009FDA"/>
                </a:solidFill>
              </a:rPr>
              <a:t> di qualità</a:t>
            </a:r>
            <a:r>
              <a:rPr lang="it-IT" sz="1200" dirty="0">
                <a:solidFill>
                  <a:srgbClr val="009FDA"/>
                </a:solidFill>
              </a:rPr>
              <a:t>,</a:t>
            </a:r>
            <a:r>
              <a:rPr lang="it-IT" sz="1200" dirty="0"/>
              <a:t> meccanismi di </a:t>
            </a:r>
            <a:r>
              <a:rPr lang="it-IT" sz="1200" b="1" dirty="0">
                <a:solidFill>
                  <a:srgbClr val="009FDA"/>
                </a:solidFill>
              </a:rPr>
              <a:t>monitoraggio delle </a:t>
            </a:r>
            <a:r>
              <a:rPr lang="it-IT" sz="1200" b="1" i="1" dirty="0">
                <a:solidFill>
                  <a:srgbClr val="009FDA"/>
                </a:solidFill>
              </a:rPr>
              <a:t>performance</a:t>
            </a:r>
            <a:r>
              <a:rPr lang="it-IT" sz="1200" b="1" dirty="0">
                <a:solidFill>
                  <a:srgbClr val="009FDA"/>
                </a:solidFill>
              </a:rPr>
              <a:t> </a:t>
            </a:r>
            <a:r>
              <a:rPr lang="it-IT" sz="1200" dirty="0">
                <a:solidFill>
                  <a:srgbClr val="009FDA"/>
                </a:solidFill>
              </a:rPr>
              <a:t>e </a:t>
            </a:r>
            <a:r>
              <a:rPr lang="it-IT" sz="1200" b="1" dirty="0">
                <a:solidFill>
                  <a:srgbClr val="009FDA"/>
                </a:solidFill>
              </a:rPr>
              <a:t>riconoscimento dei costi </a:t>
            </a:r>
            <a:r>
              <a:rPr lang="it-IT" sz="1200" dirty="0"/>
              <a:t>coerenti con la regolazione</a:t>
            </a:r>
          </a:p>
          <a:p>
            <a:pPr marL="171450" indent="-171450" algn="just">
              <a:buClr>
                <a:schemeClr val="accent4"/>
              </a:buClr>
              <a:buFont typeface="Arial" panose="020B0604020202020204" pitchFamily="34" charset="0"/>
              <a:buChar char="•"/>
            </a:pPr>
            <a:r>
              <a:rPr lang="it-IT" sz="1200" dirty="0"/>
              <a:t>La definizione di uno </a:t>
            </a:r>
            <a:r>
              <a:rPr lang="it-IT" sz="1200" b="1" dirty="0">
                <a:solidFill>
                  <a:srgbClr val="009FDA"/>
                </a:solidFill>
              </a:rPr>
              <a:t>schema-tipo di Contratto di servizio</a:t>
            </a:r>
            <a:r>
              <a:rPr lang="it-IT" sz="1200" dirty="0">
                <a:solidFill>
                  <a:srgbClr val="009FDA"/>
                </a:solidFill>
              </a:rPr>
              <a:t> </a:t>
            </a:r>
            <a:r>
              <a:rPr lang="it-IT" sz="1200" dirty="0"/>
              <a:t>da parte di ARERA rappresenta un tassello fondamentale per il dispiegamento della regolazione</a:t>
            </a:r>
          </a:p>
          <a:p>
            <a:pPr algn="just">
              <a:buClr>
                <a:schemeClr val="accent4"/>
              </a:buClr>
            </a:pPr>
            <a:endParaRPr lang="it-IT" sz="1200" dirty="0"/>
          </a:p>
        </p:txBody>
      </p:sp>
      <p:sp>
        <p:nvSpPr>
          <p:cNvPr id="76" name="Ovale 75">
            <a:extLst>
              <a:ext uri="{FF2B5EF4-FFF2-40B4-BE49-F238E27FC236}">
                <a16:creationId xmlns="" xmlns:a16="http://schemas.microsoft.com/office/drawing/2014/main" id="{54727AE8-9AE2-4D4B-865E-ACB9A7690B8B}"/>
              </a:ext>
            </a:extLst>
          </p:cNvPr>
          <p:cNvSpPr>
            <a:spLocks noChangeAspect="1"/>
          </p:cNvSpPr>
          <p:nvPr/>
        </p:nvSpPr>
        <p:spPr>
          <a:xfrm>
            <a:off x="7274160" y="3257199"/>
            <a:ext cx="288000" cy="288000"/>
          </a:xfrm>
          <a:prstGeom prst="ellipse">
            <a:avLst/>
          </a:prstGeom>
          <a:solidFill>
            <a:srgbClr val="00B0F0"/>
          </a:solidFill>
          <a:ln>
            <a:solidFill>
              <a:srgbClr val="009FDA"/>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lnSpc>
                <a:spcPct val="90000"/>
              </a:lnSpc>
            </a:pPr>
            <a:r>
              <a:rPr lang="it-IT" sz="1050" b="1" dirty="0">
                <a:solidFill>
                  <a:schemeClr val="bg1"/>
                </a:solidFill>
                <a:ea typeface="Roboto" panose="02000000000000000000" pitchFamily="2" charset="0"/>
                <a:cs typeface="Verdana"/>
              </a:rPr>
              <a:t>III</a:t>
            </a:r>
          </a:p>
        </p:txBody>
      </p:sp>
      <p:pic>
        <p:nvPicPr>
          <p:cNvPr id="77" name="Elemento grafico 76">
            <a:extLst>
              <a:ext uri="{FF2B5EF4-FFF2-40B4-BE49-F238E27FC236}">
                <a16:creationId xmlns="" xmlns:a16="http://schemas.microsoft.com/office/drawing/2014/main" id="{A29FF632-A2E4-4EE3-B423-3C4A612B169F}"/>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 xmlns:asvg="http://schemas.microsoft.com/office/drawing/2016/SVG/main" r:embed="rId13"/>
              </a:ext>
            </a:extLst>
          </a:blip>
          <a:stretch>
            <a:fillRect/>
          </a:stretch>
        </p:blipFill>
        <p:spPr>
          <a:xfrm>
            <a:off x="227190" y="2882087"/>
            <a:ext cx="652253" cy="223738"/>
          </a:xfrm>
          <a:prstGeom prst="rect">
            <a:avLst/>
          </a:prstGeom>
        </p:spPr>
      </p:pic>
      <p:cxnSp>
        <p:nvCxnSpPr>
          <p:cNvPr id="78" name="Connettore diritto 77">
            <a:extLst>
              <a:ext uri="{FF2B5EF4-FFF2-40B4-BE49-F238E27FC236}">
                <a16:creationId xmlns="" xmlns:a16="http://schemas.microsoft.com/office/drawing/2014/main" id="{31FA76E3-82B7-473A-8106-3FD5345525C1}"/>
              </a:ext>
            </a:extLst>
          </p:cNvPr>
          <p:cNvCxnSpPr>
            <a:cxnSpLocks/>
          </p:cNvCxnSpPr>
          <p:nvPr/>
        </p:nvCxnSpPr>
        <p:spPr>
          <a:xfrm>
            <a:off x="194271" y="3162890"/>
            <a:ext cx="9828534" cy="0"/>
          </a:xfrm>
          <a:prstGeom prst="line">
            <a:avLst/>
          </a:prstGeom>
          <a:ln w="12700" cap="rnd" cmpd="sng">
            <a:solidFill>
              <a:srgbClr val="009FDA"/>
            </a:solidFill>
            <a:prstDash val="soli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1724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 xmlns:a16="http://schemas.microsoft.com/office/drawing/2014/main" id="{18EF23AA-19B7-440B-ACE7-C137333151A0}"/>
              </a:ext>
            </a:extLst>
          </p:cNvPr>
          <p:cNvSpPr>
            <a:spLocks noGrp="1"/>
          </p:cNvSpPr>
          <p:nvPr>
            <p:ph type="title"/>
          </p:nvPr>
        </p:nvSpPr>
        <p:spPr/>
        <p:txBody>
          <a:bodyPr/>
          <a:lstStyle/>
          <a:p>
            <a:r>
              <a:rPr lang="it-IT" dirty="0"/>
              <a:t>Ciclo idrico</a:t>
            </a:r>
          </a:p>
        </p:txBody>
      </p:sp>
      <p:sp>
        <p:nvSpPr>
          <p:cNvPr id="4" name="Segnaposto contenuto 3">
            <a:extLst>
              <a:ext uri="{FF2B5EF4-FFF2-40B4-BE49-F238E27FC236}">
                <a16:creationId xmlns="" xmlns:a16="http://schemas.microsoft.com/office/drawing/2014/main" id="{02463F60-CBC3-44F5-890D-39AC5BB729CA}"/>
              </a:ext>
            </a:extLst>
          </p:cNvPr>
          <p:cNvSpPr>
            <a:spLocks noGrp="1"/>
          </p:cNvSpPr>
          <p:nvPr>
            <p:ph idx="15"/>
          </p:nvPr>
        </p:nvSpPr>
        <p:spPr>
          <a:xfrm>
            <a:off x="421548" y="912709"/>
            <a:ext cx="11089875" cy="369332"/>
          </a:xfrm>
        </p:spPr>
        <p:txBody>
          <a:bodyPr/>
          <a:lstStyle/>
          <a:p>
            <a:r>
              <a:rPr lang="it-IT" dirty="0"/>
              <a:t>Intervenire sulla </a:t>
            </a:r>
            <a:r>
              <a:rPr lang="it-IT" i="1" dirty="0"/>
              <a:t>governance</a:t>
            </a:r>
            <a:r>
              <a:rPr lang="it-IT" dirty="0"/>
              <a:t> del SII, dimostratasi inefficace in alcune aree del Paese</a:t>
            </a:r>
          </a:p>
        </p:txBody>
      </p:sp>
      <p:grpSp>
        <p:nvGrpSpPr>
          <p:cNvPr id="5" name="Gruppo 4">
            <a:extLst>
              <a:ext uri="{FF2B5EF4-FFF2-40B4-BE49-F238E27FC236}">
                <a16:creationId xmlns="" xmlns:a16="http://schemas.microsoft.com/office/drawing/2014/main" id="{7B36EE15-9864-43AA-BCB9-2FABC0C01661}"/>
              </a:ext>
            </a:extLst>
          </p:cNvPr>
          <p:cNvGrpSpPr/>
          <p:nvPr/>
        </p:nvGrpSpPr>
        <p:grpSpPr>
          <a:xfrm>
            <a:off x="10125072" y="1267310"/>
            <a:ext cx="1249523" cy="558060"/>
            <a:chOff x="5732181" y="1336847"/>
            <a:chExt cx="1249523" cy="558060"/>
          </a:xfrm>
        </p:grpSpPr>
        <p:grpSp>
          <p:nvGrpSpPr>
            <p:cNvPr id="6" name="Gruppo 5">
              <a:extLst>
                <a:ext uri="{FF2B5EF4-FFF2-40B4-BE49-F238E27FC236}">
                  <a16:creationId xmlns="" xmlns:a16="http://schemas.microsoft.com/office/drawing/2014/main" id="{3AD035D5-4010-40EC-8CDB-0CF147ACA529}"/>
                </a:ext>
              </a:extLst>
            </p:cNvPr>
            <p:cNvGrpSpPr/>
            <p:nvPr/>
          </p:nvGrpSpPr>
          <p:grpSpPr>
            <a:xfrm>
              <a:off x="6423016" y="1336847"/>
              <a:ext cx="558688" cy="558060"/>
              <a:chOff x="846677" y="831428"/>
              <a:chExt cx="558688" cy="558060"/>
            </a:xfrm>
          </p:grpSpPr>
          <p:sp>
            <p:nvSpPr>
              <p:cNvPr id="10" name="Ovale 9">
                <a:extLst>
                  <a:ext uri="{FF2B5EF4-FFF2-40B4-BE49-F238E27FC236}">
                    <a16:creationId xmlns="" xmlns:a16="http://schemas.microsoft.com/office/drawing/2014/main" id="{726CFE85-25AA-43A2-B447-E08533E831F2}"/>
                  </a:ext>
                </a:extLst>
              </p:cNvPr>
              <p:cNvSpPr>
                <a:spLocks noChangeAspect="1"/>
              </p:cNvSpPr>
              <p:nvPr/>
            </p:nvSpPr>
            <p:spPr>
              <a:xfrm>
                <a:off x="846677" y="831428"/>
                <a:ext cx="558688" cy="558060"/>
              </a:xfrm>
              <a:prstGeom prst="ellipse">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Immagine 10">
                <a:extLst>
                  <a:ext uri="{FF2B5EF4-FFF2-40B4-BE49-F238E27FC236}">
                    <a16:creationId xmlns="" xmlns:a16="http://schemas.microsoft.com/office/drawing/2014/main" id="{A4515BF6-0854-4857-B64D-57CC8BFC9D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166" y="919288"/>
                <a:ext cx="164565" cy="375487"/>
              </a:xfrm>
              <a:prstGeom prst="rect">
                <a:avLst/>
              </a:prstGeom>
            </p:spPr>
          </p:pic>
          <p:pic>
            <p:nvPicPr>
              <p:cNvPr id="12" name="Immagine 11">
                <a:extLst>
                  <a:ext uri="{FF2B5EF4-FFF2-40B4-BE49-F238E27FC236}">
                    <a16:creationId xmlns="" xmlns:a16="http://schemas.microsoft.com/office/drawing/2014/main" id="{FE5288B7-E375-4AA7-8519-8E77797B89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0163" y="974831"/>
                <a:ext cx="225406" cy="274214"/>
              </a:xfrm>
              <a:prstGeom prst="rect">
                <a:avLst/>
              </a:prstGeom>
            </p:spPr>
          </p:pic>
        </p:grpSp>
        <p:grpSp>
          <p:nvGrpSpPr>
            <p:cNvPr id="7" name="Gruppo 6">
              <a:extLst>
                <a:ext uri="{FF2B5EF4-FFF2-40B4-BE49-F238E27FC236}">
                  <a16:creationId xmlns="" xmlns:a16="http://schemas.microsoft.com/office/drawing/2014/main" id="{4717F72F-E317-44E9-9D88-B07A0EC55FD3}"/>
                </a:ext>
              </a:extLst>
            </p:cNvPr>
            <p:cNvGrpSpPr/>
            <p:nvPr/>
          </p:nvGrpSpPr>
          <p:grpSpPr>
            <a:xfrm>
              <a:off x="5732181" y="1336847"/>
              <a:ext cx="558688" cy="558060"/>
              <a:chOff x="10936420" y="1284670"/>
              <a:chExt cx="558688" cy="558060"/>
            </a:xfrm>
          </p:grpSpPr>
          <p:sp>
            <p:nvSpPr>
              <p:cNvPr id="8" name="Ovale 7">
                <a:extLst>
                  <a:ext uri="{FF2B5EF4-FFF2-40B4-BE49-F238E27FC236}">
                    <a16:creationId xmlns="" xmlns:a16="http://schemas.microsoft.com/office/drawing/2014/main" id="{44F2A6D3-E9B8-4516-980A-EBC1BD0C6809}"/>
                  </a:ext>
                </a:extLst>
              </p:cNvPr>
              <p:cNvSpPr>
                <a:spLocks noChangeAspect="1"/>
              </p:cNvSpPr>
              <p:nvPr/>
            </p:nvSpPr>
            <p:spPr>
              <a:xfrm>
                <a:off x="10936420" y="1284670"/>
                <a:ext cx="558688" cy="558060"/>
              </a:xfrm>
              <a:prstGeom prst="ellipse">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9" name="Immagine 8">
                <a:extLst>
                  <a:ext uri="{FF2B5EF4-FFF2-40B4-BE49-F238E27FC236}">
                    <a16:creationId xmlns="" xmlns:a16="http://schemas.microsoft.com/office/drawing/2014/main" id="{3D6ED75D-9B2E-4A46-8163-18C1B31ECAA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56534" y="1392091"/>
                <a:ext cx="364872" cy="343218"/>
              </a:xfrm>
              <a:prstGeom prst="rect">
                <a:avLst/>
              </a:prstGeom>
            </p:spPr>
          </p:pic>
        </p:grpSp>
      </p:grpSp>
      <p:grpSp>
        <p:nvGrpSpPr>
          <p:cNvPr id="30" name="Gruppo 29">
            <a:extLst>
              <a:ext uri="{FF2B5EF4-FFF2-40B4-BE49-F238E27FC236}">
                <a16:creationId xmlns="" xmlns:a16="http://schemas.microsoft.com/office/drawing/2014/main" id="{458591EE-EAAD-4FDF-A223-E38FFB92BDA9}"/>
              </a:ext>
            </a:extLst>
          </p:cNvPr>
          <p:cNvGrpSpPr/>
          <p:nvPr/>
        </p:nvGrpSpPr>
        <p:grpSpPr>
          <a:xfrm>
            <a:off x="10488891" y="4598390"/>
            <a:ext cx="558688" cy="558060"/>
            <a:chOff x="194945" y="4864036"/>
            <a:chExt cx="558688" cy="558060"/>
          </a:xfrm>
          <a:solidFill>
            <a:schemeClr val="bg1">
              <a:lumMod val="85000"/>
            </a:schemeClr>
          </a:solidFill>
        </p:grpSpPr>
        <p:sp>
          <p:nvSpPr>
            <p:cNvPr id="31" name="Ovale 30">
              <a:extLst>
                <a:ext uri="{FF2B5EF4-FFF2-40B4-BE49-F238E27FC236}">
                  <a16:creationId xmlns="" xmlns:a16="http://schemas.microsoft.com/office/drawing/2014/main" id="{D51736C7-A049-4CC2-9CD0-7835A46E0843}"/>
                </a:ext>
              </a:extLst>
            </p:cNvPr>
            <p:cNvSpPr>
              <a:spLocks noChangeAspect="1"/>
            </p:cNvSpPr>
            <p:nvPr/>
          </p:nvSpPr>
          <p:spPr>
            <a:xfrm>
              <a:off x="194945" y="4864036"/>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2" name="Immagine 31">
              <a:extLst>
                <a:ext uri="{FF2B5EF4-FFF2-40B4-BE49-F238E27FC236}">
                  <a16:creationId xmlns="" xmlns:a16="http://schemas.microsoft.com/office/drawing/2014/main" id="{EC9D3D85-1E43-49C6-91FD-4ECAEFE1610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0915" y="4963750"/>
              <a:ext cx="277245" cy="376713"/>
            </a:xfrm>
            <a:prstGeom prst="rect">
              <a:avLst/>
            </a:prstGeom>
            <a:grpFill/>
            <a:ln>
              <a:noFill/>
            </a:ln>
          </p:spPr>
        </p:pic>
      </p:grpSp>
      <p:grpSp>
        <p:nvGrpSpPr>
          <p:cNvPr id="43" name="Gruppo 42">
            <a:extLst>
              <a:ext uri="{FF2B5EF4-FFF2-40B4-BE49-F238E27FC236}">
                <a16:creationId xmlns="" xmlns:a16="http://schemas.microsoft.com/office/drawing/2014/main" id="{56C9C7D8-9DBB-4F7C-80A1-A00FE60A974A}"/>
              </a:ext>
            </a:extLst>
          </p:cNvPr>
          <p:cNvGrpSpPr/>
          <p:nvPr/>
        </p:nvGrpSpPr>
        <p:grpSpPr>
          <a:xfrm>
            <a:off x="10125072" y="2100080"/>
            <a:ext cx="1249523" cy="558060"/>
            <a:chOff x="5732181" y="2138407"/>
            <a:chExt cx="1249523" cy="558060"/>
          </a:xfrm>
        </p:grpSpPr>
        <p:grpSp>
          <p:nvGrpSpPr>
            <p:cNvPr id="44" name="Gruppo 43">
              <a:extLst>
                <a:ext uri="{FF2B5EF4-FFF2-40B4-BE49-F238E27FC236}">
                  <a16:creationId xmlns="" xmlns:a16="http://schemas.microsoft.com/office/drawing/2014/main" id="{A8BCC2C8-4476-4749-97DD-D97088F9CF3F}"/>
                </a:ext>
              </a:extLst>
            </p:cNvPr>
            <p:cNvGrpSpPr>
              <a:grpSpLocks noChangeAspect="1"/>
            </p:cNvGrpSpPr>
            <p:nvPr/>
          </p:nvGrpSpPr>
          <p:grpSpPr>
            <a:xfrm>
              <a:off x="5732181" y="2138407"/>
              <a:ext cx="558688" cy="558060"/>
              <a:chOff x="8198777" y="2075380"/>
              <a:chExt cx="1080000" cy="1078786"/>
            </a:xfrm>
          </p:grpSpPr>
          <p:sp>
            <p:nvSpPr>
              <p:cNvPr id="48" name="Ovale 47">
                <a:extLst>
                  <a:ext uri="{FF2B5EF4-FFF2-40B4-BE49-F238E27FC236}">
                    <a16:creationId xmlns="" xmlns:a16="http://schemas.microsoft.com/office/drawing/2014/main" id="{C7203A08-7F1C-42C7-9B29-21686A093185}"/>
                  </a:ext>
                </a:extLst>
              </p:cNvPr>
              <p:cNvSpPr>
                <a:spLocks noChangeAspect="1"/>
              </p:cNvSpPr>
              <p:nvPr/>
            </p:nvSpPr>
            <p:spPr>
              <a:xfrm>
                <a:off x="8198777" y="2075380"/>
                <a:ext cx="1080000" cy="1078786"/>
              </a:xfrm>
              <a:prstGeom prst="ellipse">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9" name="Immagine 48">
                <a:extLst>
                  <a:ext uri="{FF2B5EF4-FFF2-40B4-BE49-F238E27FC236}">
                    <a16:creationId xmlns="" xmlns:a16="http://schemas.microsoft.com/office/drawing/2014/main" id="{E835E732-5F52-4FFD-9581-59AFFED6982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40964" y="2327928"/>
                <a:ext cx="595626" cy="573691"/>
              </a:xfrm>
              <a:prstGeom prst="rect">
                <a:avLst/>
              </a:prstGeom>
            </p:spPr>
          </p:pic>
        </p:grpSp>
        <p:grpSp>
          <p:nvGrpSpPr>
            <p:cNvPr id="45" name="Gruppo 44">
              <a:extLst>
                <a:ext uri="{FF2B5EF4-FFF2-40B4-BE49-F238E27FC236}">
                  <a16:creationId xmlns="" xmlns:a16="http://schemas.microsoft.com/office/drawing/2014/main" id="{25F6D34C-DDA7-431A-BB21-23A31DF25A18}"/>
                </a:ext>
              </a:extLst>
            </p:cNvPr>
            <p:cNvGrpSpPr>
              <a:grpSpLocks noChangeAspect="1"/>
            </p:cNvGrpSpPr>
            <p:nvPr/>
          </p:nvGrpSpPr>
          <p:grpSpPr>
            <a:xfrm>
              <a:off x="6423016" y="2138407"/>
              <a:ext cx="558688" cy="558060"/>
              <a:chOff x="8198777" y="3269418"/>
              <a:chExt cx="1080000" cy="1078786"/>
            </a:xfrm>
          </p:grpSpPr>
          <p:sp>
            <p:nvSpPr>
              <p:cNvPr id="46" name="Ovale 45">
                <a:extLst>
                  <a:ext uri="{FF2B5EF4-FFF2-40B4-BE49-F238E27FC236}">
                    <a16:creationId xmlns="" xmlns:a16="http://schemas.microsoft.com/office/drawing/2014/main" id="{FB32E81E-8BA8-42A7-AB68-BBE9141EE087}"/>
                  </a:ext>
                </a:extLst>
              </p:cNvPr>
              <p:cNvSpPr>
                <a:spLocks noChangeAspect="1"/>
              </p:cNvSpPr>
              <p:nvPr/>
            </p:nvSpPr>
            <p:spPr>
              <a:xfrm>
                <a:off x="8198777" y="3269418"/>
                <a:ext cx="1080000" cy="1078786"/>
              </a:xfrm>
              <a:prstGeom prst="ellipse">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7" name="Immagine 46">
                <a:extLst>
                  <a:ext uri="{FF2B5EF4-FFF2-40B4-BE49-F238E27FC236}">
                    <a16:creationId xmlns="" xmlns:a16="http://schemas.microsoft.com/office/drawing/2014/main" id="{04729398-8F3A-4C36-8C06-DD97CC62A75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75448" y="3500428"/>
                <a:ext cx="726658" cy="616767"/>
              </a:xfrm>
              <a:prstGeom prst="rect">
                <a:avLst/>
              </a:prstGeom>
            </p:spPr>
          </p:pic>
        </p:grpSp>
      </p:grpSp>
      <p:grpSp>
        <p:nvGrpSpPr>
          <p:cNvPr id="54" name="Gruppo 53">
            <a:extLst>
              <a:ext uri="{FF2B5EF4-FFF2-40B4-BE49-F238E27FC236}">
                <a16:creationId xmlns="" xmlns:a16="http://schemas.microsoft.com/office/drawing/2014/main" id="{49B642D8-4AA1-484E-A721-8B5A6805B75F}"/>
              </a:ext>
            </a:extLst>
          </p:cNvPr>
          <p:cNvGrpSpPr/>
          <p:nvPr/>
        </p:nvGrpSpPr>
        <p:grpSpPr>
          <a:xfrm>
            <a:off x="10148278" y="2932850"/>
            <a:ext cx="1240459" cy="558060"/>
            <a:chOff x="5755387" y="2982098"/>
            <a:chExt cx="1240459" cy="558060"/>
          </a:xfrm>
          <a:solidFill>
            <a:schemeClr val="bg1">
              <a:lumMod val="85000"/>
            </a:schemeClr>
          </a:solidFill>
        </p:grpSpPr>
        <p:grpSp>
          <p:nvGrpSpPr>
            <p:cNvPr id="63" name="Gruppo 62">
              <a:extLst>
                <a:ext uri="{FF2B5EF4-FFF2-40B4-BE49-F238E27FC236}">
                  <a16:creationId xmlns="" xmlns:a16="http://schemas.microsoft.com/office/drawing/2014/main" id="{FC16889C-806B-4F2E-B97F-3B16DB8C6D22}"/>
                </a:ext>
              </a:extLst>
            </p:cNvPr>
            <p:cNvGrpSpPr/>
            <p:nvPr/>
          </p:nvGrpSpPr>
          <p:grpSpPr>
            <a:xfrm>
              <a:off x="6437158" y="2982098"/>
              <a:ext cx="558688" cy="558060"/>
              <a:chOff x="10949710" y="3538369"/>
              <a:chExt cx="558688" cy="558060"/>
            </a:xfrm>
            <a:grpFill/>
          </p:grpSpPr>
          <p:sp>
            <p:nvSpPr>
              <p:cNvPr id="67" name="Ovale 66">
                <a:extLst>
                  <a:ext uri="{FF2B5EF4-FFF2-40B4-BE49-F238E27FC236}">
                    <a16:creationId xmlns="" xmlns:a16="http://schemas.microsoft.com/office/drawing/2014/main" id="{CD32639B-8CC3-4838-B2BC-3501CF1A4984}"/>
                  </a:ext>
                </a:extLst>
              </p:cNvPr>
              <p:cNvSpPr>
                <a:spLocks noChangeAspect="1"/>
              </p:cNvSpPr>
              <p:nvPr/>
            </p:nvSpPr>
            <p:spPr>
              <a:xfrm>
                <a:off x="10949710" y="3538369"/>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8" name="Immagine 67" descr="Immagine che contiene ascia&#10;&#10;Descrizione generata automaticamente">
                <a:extLst>
                  <a:ext uri="{FF2B5EF4-FFF2-40B4-BE49-F238E27FC236}">
                    <a16:creationId xmlns="" xmlns:a16="http://schemas.microsoft.com/office/drawing/2014/main" id="{6DF667D7-515E-4E62-9643-D4A5889F50B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118138" y="3623298"/>
                <a:ext cx="234246" cy="377639"/>
              </a:xfrm>
              <a:prstGeom prst="rect">
                <a:avLst/>
              </a:prstGeom>
              <a:grpFill/>
              <a:ln>
                <a:noFill/>
              </a:ln>
            </p:spPr>
          </p:pic>
        </p:grpSp>
        <p:grpSp>
          <p:nvGrpSpPr>
            <p:cNvPr id="64" name="Gruppo 63">
              <a:extLst>
                <a:ext uri="{FF2B5EF4-FFF2-40B4-BE49-F238E27FC236}">
                  <a16:creationId xmlns="" xmlns:a16="http://schemas.microsoft.com/office/drawing/2014/main" id="{6FA279AC-3CEB-45B5-B436-BA9B15518ACD}"/>
                </a:ext>
              </a:extLst>
            </p:cNvPr>
            <p:cNvGrpSpPr/>
            <p:nvPr/>
          </p:nvGrpSpPr>
          <p:grpSpPr>
            <a:xfrm>
              <a:off x="5755387" y="2982098"/>
              <a:ext cx="558688" cy="558060"/>
              <a:chOff x="10949710" y="2804269"/>
              <a:chExt cx="558688" cy="558060"/>
            </a:xfrm>
            <a:grpFill/>
          </p:grpSpPr>
          <p:sp>
            <p:nvSpPr>
              <p:cNvPr id="65" name="Ovale 64">
                <a:extLst>
                  <a:ext uri="{FF2B5EF4-FFF2-40B4-BE49-F238E27FC236}">
                    <a16:creationId xmlns="" xmlns:a16="http://schemas.microsoft.com/office/drawing/2014/main" id="{4E134924-8F62-4BBA-A7C6-E3E99845D620}"/>
                  </a:ext>
                </a:extLst>
              </p:cNvPr>
              <p:cNvSpPr>
                <a:spLocks noChangeAspect="1"/>
              </p:cNvSpPr>
              <p:nvPr/>
            </p:nvSpPr>
            <p:spPr>
              <a:xfrm>
                <a:off x="10949710" y="2804269"/>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6" name="Immagine 65">
                <a:extLst>
                  <a:ext uri="{FF2B5EF4-FFF2-40B4-BE49-F238E27FC236}">
                    <a16:creationId xmlns="" xmlns:a16="http://schemas.microsoft.com/office/drawing/2014/main" id="{2023A6A0-05BF-45A9-ABD7-3CCD8E1BE58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122183" y="2895667"/>
                <a:ext cx="223546" cy="363790"/>
              </a:xfrm>
              <a:prstGeom prst="rect">
                <a:avLst/>
              </a:prstGeom>
              <a:grpFill/>
              <a:ln>
                <a:noFill/>
              </a:ln>
            </p:spPr>
          </p:pic>
        </p:grpSp>
      </p:grpSp>
      <p:grpSp>
        <p:nvGrpSpPr>
          <p:cNvPr id="36" name="Gruppo 35">
            <a:extLst>
              <a:ext uri="{FF2B5EF4-FFF2-40B4-BE49-F238E27FC236}">
                <a16:creationId xmlns="" xmlns:a16="http://schemas.microsoft.com/office/drawing/2014/main" id="{1D0141EB-FA27-48F6-B082-6557FBA30873}"/>
              </a:ext>
            </a:extLst>
          </p:cNvPr>
          <p:cNvGrpSpPr/>
          <p:nvPr/>
        </p:nvGrpSpPr>
        <p:grpSpPr>
          <a:xfrm>
            <a:off x="10488891" y="3765620"/>
            <a:ext cx="558688" cy="558060"/>
            <a:chOff x="194945" y="3649491"/>
            <a:chExt cx="558688" cy="558060"/>
          </a:xfrm>
          <a:solidFill>
            <a:schemeClr val="bg1">
              <a:lumMod val="85000"/>
            </a:schemeClr>
          </a:solidFill>
        </p:grpSpPr>
        <p:sp>
          <p:nvSpPr>
            <p:cNvPr id="37" name="Ovale 36">
              <a:extLst>
                <a:ext uri="{FF2B5EF4-FFF2-40B4-BE49-F238E27FC236}">
                  <a16:creationId xmlns="" xmlns:a16="http://schemas.microsoft.com/office/drawing/2014/main" id="{6CCDE477-3512-42BF-955A-C06037EB2F3E}"/>
                </a:ext>
              </a:extLst>
            </p:cNvPr>
            <p:cNvSpPr>
              <a:spLocks noChangeAspect="1"/>
            </p:cNvSpPr>
            <p:nvPr/>
          </p:nvSpPr>
          <p:spPr>
            <a:xfrm>
              <a:off x="194945" y="3649491"/>
              <a:ext cx="558688" cy="558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8" name="Immagine 37" descr="Immagine che contiene testo, clipart, grafica vettoriale&#10;&#10;Descrizione generata automaticamente">
              <a:extLst>
                <a:ext uri="{FF2B5EF4-FFF2-40B4-BE49-F238E27FC236}">
                  <a16:creationId xmlns="" xmlns:a16="http://schemas.microsoft.com/office/drawing/2014/main" id="{E37E64F0-67A8-4DBC-9638-5EA3B1FEA43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7247" y="3759816"/>
              <a:ext cx="323816" cy="339635"/>
            </a:xfrm>
            <a:prstGeom prst="rect">
              <a:avLst/>
            </a:prstGeom>
            <a:grpFill/>
            <a:ln>
              <a:noFill/>
            </a:ln>
          </p:spPr>
        </p:pic>
      </p:grpSp>
      <p:grpSp>
        <p:nvGrpSpPr>
          <p:cNvPr id="39" name="Gruppo 38">
            <a:extLst>
              <a:ext uri="{FF2B5EF4-FFF2-40B4-BE49-F238E27FC236}">
                <a16:creationId xmlns="" xmlns:a16="http://schemas.microsoft.com/office/drawing/2014/main" id="{20F25C82-01EA-4D13-BB25-5CEB5D0BD76B}"/>
              </a:ext>
            </a:extLst>
          </p:cNvPr>
          <p:cNvGrpSpPr/>
          <p:nvPr/>
        </p:nvGrpSpPr>
        <p:grpSpPr>
          <a:xfrm>
            <a:off x="10488891" y="5431159"/>
            <a:ext cx="558688" cy="558060"/>
            <a:chOff x="5998088" y="4836152"/>
            <a:chExt cx="558688" cy="558060"/>
          </a:xfrm>
        </p:grpSpPr>
        <p:sp>
          <p:nvSpPr>
            <p:cNvPr id="40" name="Ovale 39">
              <a:extLst>
                <a:ext uri="{FF2B5EF4-FFF2-40B4-BE49-F238E27FC236}">
                  <a16:creationId xmlns="" xmlns:a16="http://schemas.microsoft.com/office/drawing/2014/main" id="{8D261E4D-911E-4655-ABE3-E63D4FF3F8EE}"/>
                </a:ext>
              </a:extLst>
            </p:cNvPr>
            <p:cNvSpPr>
              <a:spLocks noChangeAspect="1"/>
            </p:cNvSpPr>
            <p:nvPr/>
          </p:nvSpPr>
          <p:spPr>
            <a:xfrm>
              <a:off x="5998088" y="4836152"/>
              <a:ext cx="558688" cy="55806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1" name="Immagine 40">
              <a:extLst>
                <a:ext uri="{FF2B5EF4-FFF2-40B4-BE49-F238E27FC236}">
                  <a16:creationId xmlns="" xmlns:a16="http://schemas.microsoft.com/office/drawing/2014/main" id="{B40E70B8-4722-40D3-812B-BC4214B97A9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145398" y="4927380"/>
              <a:ext cx="288679" cy="431372"/>
            </a:xfrm>
            <a:prstGeom prst="rect">
              <a:avLst/>
            </a:prstGeom>
          </p:spPr>
        </p:pic>
      </p:grpSp>
      <p:sp>
        <p:nvSpPr>
          <p:cNvPr id="35" name="Inhaltsplatzhalter 39">
            <a:extLst>
              <a:ext uri="{FF2B5EF4-FFF2-40B4-BE49-F238E27FC236}">
                <a16:creationId xmlns="" xmlns:a16="http://schemas.microsoft.com/office/drawing/2014/main" id="{3ECD47F9-9023-4820-A0D6-20C26F57D307}"/>
              </a:ext>
            </a:extLst>
          </p:cNvPr>
          <p:cNvSpPr txBox="1">
            <a:spLocks/>
          </p:cNvSpPr>
          <p:nvPr/>
        </p:nvSpPr>
        <p:spPr>
          <a:xfrm>
            <a:off x="319079" y="1507819"/>
            <a:ext cx="9555171" cy="1628138"/>
          </a:xfrm>
          <a:prstGeom prst="rect">
            <a:avLst/>
          </a:prstGeom>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285750" indent="-285750" algn="just">
              <a:buClr>
                <a:srgbClr val="00B0F0"/>
              </a:buClr>
              <a:buFont typeface="Arial" panose="020B0604020202020204" pitchFamily="34" charset="0"/>
              <a:buChar char="•"/>
            </a:pPr>
            <a:r>
              <a:rPr lang="it-IT" sz="1200" dirty="0"/>
              <a:t>Come anche evidenziato da ARERA nella </a:t>
            </a:r>
            <a:r>
              <a:rPr lang="it-IT" sz="1200" b="1" dirty="0"/>
              <a:t>recente Segnalazione 331/2021 al Governo e al Parlamento</a:t>
            </a:r>
            <a:r>
              <a:rPr lang="it-IT" sz="1200" dirty="0"/>
              <a:t>,</a:t>
            </a:r>
            <a:r>
              <a:rPr lang="it-IT" sz="1200" b="1" dirty="0"/>
              <a:t> permangono rilevanti criticità nella gestione del SII in alcune zone del Paese </a:t>
            </a:r>
            <a:r>
              <a:rPr lang="it-IT" sz="1200" dirty="0"/>
              <a:t>che confermano il persistere del </a:t>
            </a:r>
            <a:r>
              <a:rPr lang="it-IT" sz="1200" b="1" i="1" dirty="0"/>
              <a:t>water service divide </a:t>
            </a:r>
            <a:r>
              <a:rPr lang="it-IT" sz="1200" dirty="0"/>
              <a:t>proprio dove è maggiore il deficit infrastrutturale (aree in cui gli Enti di Governo non sono nemmeno costituiti o se costituiti non risultano operativi, aree con la presenza di piccole gestioni comunali in economia o di gestori </a:t>
            </a:r>
            <a:r>
              <a:rPr lang="it-IT" sz="1200" i="1" dirty="0"/>
              <a:t>in </a:t>
            </a:r>
            <a:r>
              <a:rPr lang="it-IT" sz="1200" i="1" dirty="0" err="1"/>
              <a:t>house</a:t>
            </a:r>
            <a:r>
              <a:rPr lang="it-IT" sz="1200" i="1" dirty="0"/>
              <a:t> </a:t>
            </a:r>
            <a:r>
              <a:rPr lang="it-IT" sz="1200" dirty="0"/>
              <a:t>a cui è stato affidato il servizio ma che mostrano difficoltà di pianificazione e fattibilità delle infrastrutture)</a:t>
            </a:r>
          </a:p>
          <a:p>
            <a:pPr marL="285750" indent="-285750" algn="just">
              <a:buClr>
                <a:srgbClr val="00B0F0"/>
              </a:buClr>
              <a:buFont typeface="Arial" panose="020B0604020202020204" pitchFamily="34" charset="0"/>
              <a:buChar char="•"/>
            </a:pPr>
            <a:r>
              <a:rPr lang="it-IT" sz="1200" dirty="0"/>
              <a:t>Il Gruppo </a:t>
            </a:r>
            <a:r>
              <a:rPr lang="it-IT" sz="1200" dirty="0">
                <a:solidFill>
                  <a:schemeClr val="tx1"/>
                </a:solidFill>
              </a:rPr>
              <a:t>A2A </a:t>
            </a:r>
            <a:r>
              <a:rPr lang="it-IT" sz="1200" b="1" dirty="0">
                <a:solidFill>
                  <a:schemeClr val="tx1"/>
                </a:solidFill>
              </a:rPr>
              <a:t>con 1 MLD € di investimenti a Piano destinati al SII </a:t>
            </a:r>
            <a:r>
              <a:rPr lang="it-IT" sz="1200" b="1" dirty="0"/>
              <a:t>vuole svolgere un ruolo da protagonista in questo settore </a:t>
            </a:r>
            <a:r>
              <a:rPr lang="it-IT" sz="1200" dirty="0"/>
              <a:t>ma è necessario intervenire sulla </a:t>
            </a:r>
            <a:r>
              <a:rPr lang="it-IT" sz="1200" i="1" dirty="0" err="1"/>
              <a:t>governance</a:t>
            </a:r>
            <a:r>
              <a:rPr lang="it-IT" sz="1200" dirty="0"/>
              <a:t> </a:t>
            </a:r>
          </a:p>
        </p:txBody>
      </p:sp>
      <p:sp>
        <p:nvSpPr>
          <p:cNvPr id="42" name="Rettangolo 41">
            <a:extLst>
              <a:ext uri="{FF2B5EF4-FFF2-40B4-BE49-F238E27FC236}">
                <a16:creationId xmlns="" xmlns:a16="http://schemas.microsoft.com/office/drawing/2014/main" id="{20CC9914-A3FC-459A-AC94-1EF37BEB1E76}"/>
              </a:ext>
            </a:extLst>
          </p:cNvPr>
          <p:cNvSpPr/>
          <p:nvPr/>
        </p:nvSpPr>
        <p:spPr>
          <a:xfrm>
            <a:off x="244469" y="3519488"/>
            <a:ext cx="9828534" cy="3164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endParaRPr lang="it-IT" sz="1300" dirty="0">
              <a:solidFill>
                <a:srgbClr val="C00000"/>
              </a:solidFill>
              <a:ea typeface="Roboto" panose="02000000000000000000" pitchFamily="2" charset="0"/>
            </a:endParaRPr>
          </a:p>
        </p:txBody>
      </p:sp>
      <p:cxnSp>
        <p:nvCxnSpPr>
          <p:cNvPr id="51" name="Connettore diritto 50">
            <a:extLst>
              <a:ext uri="{FF2B5EF4-FFF2-40B4-BE49-F238E27FC236}">
                <a16:creationId xmlns="" xmlns:a16="http://schemas.microsoft.com/office/drawing/2014/main" id="{5B98D7AB-3039-4379-A44F-FBF88107A838}"/>
              </a:ext>
            </a:extLst>
          </p:cNvPr>
          <p:cNvCxnSpPr>
            <a:cxnSpLocks/>
          </p:cNvCxnSpPr>
          <p:nvPr/>
        </p:nvCxnSpPr>
        <p:spPr>
          <a:xfrm>
            <a:off x="187429" y="3562615"/>
            <a:ext cx="9828534" cy="0"/>
          </a:xfrm>
          <a:prstGeom prst="line">
            <a:avLst/>
          </a:prstGeom>
          <a:ln w="12700" cap="rnd" cmpd="sng">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sp>
        <p:nvSpPr>
          <p:cNvPr id="52" name="Inhaltsplatzhalter 39">
            <a:extLst>
              <a:ext uri="{FF2B5EF4-FFF2-40B4-BE49-F238E27FC236}">
                <a16:creationId xmlns="" xmlns:a16="http://schemas.microsoft.com/office/drawing/2014/main" id="{236E147B-AAE9-4DA7-B005-E3E3DA7FC32D}"/>
              </a:ext>
            </a:extLst>
          </p:cNvPr>
          <p:cNvSpPr txBox="1">
            <a:spLocks/>
          </p:cNvSpPr>
          <p:nvPr/>
        </p:nvSpPr>
        <p:spPr>
          <a:xfrm>
            <a:off x="288290" y="3675156"/>
            <a:ext cx="9674212" cy="820738"/>
          </a:xfrm>
          <a:prstGeom prst="rect">
            <a:avLst/>
          </a:prstGeom>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just">
              <a:lnSpc>
                <a:spcPts val="1600"/>
              </a:lnSpc>
              <a:buClr>
                <a:srgbClr val="FE6702"/>
              </a:buClr>
            </a:pPr>
            <a:r>
              <a:rPr lang="it-IT" sz="1200" dirty="0"/>
              <a:t>Il quadro normativo regolatorio dovrebbe prevedere </a:t>
            </a:r>
            <a:r>
              <a:rPr lang="it-IT" sz="1200" b="1" dirty="0"/>
              <a:t>il ricorso ai poteri sostitutivi nel caso la gestione del SII non sia stata assegnata entro un termine perentorio </a:t>
            </a:r>
            <a:r>
              <a:rPr lang="it-IT" sz="1200" dirty="0"/>
              <a:t>attraverso le modalità ad oggi previste, ovvero vi siano difficoltà economiche, finanziarie e tecniche dei gestori già designati, introducendo la possibilità per gli operatori industriali virtuosi di «accompagnare» il percorso di consolidamento territoriale e la realizzazione delle infrastrutture necessarie e prioritarie.</a:t>
            </a:r>
          </a:p>
        </p:txBody>
      </p:sp>
      <p:sp>
        <p:nvSpPr>
          <p:cNvPr id="53" name="CasellaDiTesto 52">
            <a:extLst>
              <a:ext uri="{FF2B5EF4-FFF2-40B4-BE49-F238E27FC236}">
                <a16:creationId xmlns="" xmlns:a16="http://schemas.microsoft.com/office/drawing/2014/main" id="{7E78ABC8-46CC-4240-93AC-9D3CC9976DD8}"/>
              </a:ext>
            </a:extLst>
          </p:cNvPr>
          <p:cNvSpPr txBox="1"/>
          <p:nvPr/>
        </p:nvSpPr>
        <p:spPr>
          <a:xfrm>
            <a:off x="759885" y="4576222"/>
            <a:ext cx="9356160" cy="2015936"/>
          </a:xfrm>
          <a:prstGeom prst="rect">
            <a:avLst/>
          </a:prstGeom>
          <a:noFill/>
        </p:spPr>
        <p:txBody>
          <a:bodyPr wrap="square">
            <a:spAutoFit/>
          </a:bodyPr>
          <a:lstStyle/>
          <a:p>
            <a:pPr lvl="0" algn="just">
              <a:lnSpc>
                <a:spcPts val="1600"/>
              </a:lnSpc>
              <a:spcBef>
                <a:spcPts val="600"/>
              </a:spcBef>
              <a:buClr>
                <a:srgbClr val="FE6702"/>
              </a:buClr>
            </a:pPr>
            <a:r>
              <a:rPr lang="it-IT" sz="1200" b="1" dirty="0">
                <a:solidFill>
                  <a:srgbClr val="E6326E"/>
                </a:solidFill>
                <a:latin typeface="Segoe UI" panose="020B0502040204020203" pitchFamily="34" charset="0"/>
                <a:cs typeface="Segoe UI" panose="020B0502040204020203" pitchFamily="34" charset="0"/>
              </a:rPr>
              <a:t>Decorsi i termini perentori previsti, con riferimento agli ATO in cui non sia stato ancora affidato il servizio prevedere che la gestione del SII venga svolta, per un periodo di 4 anni, comunque rinnovabile (per un arco di tempo, quindi, potenzialmente sovrapponibile a quello di attuazione del PNRR), da un soggetto dotato di adeguate capacità industriali e finanziarie per la fornitura del servizio </a:t>
            </a:r>
          </a:p>
          <a:p>
            <a:pPr algn="just">
              <a:lnSpc>
                <a:spcPts val="1600"/>
              </a:lnSpc>
              <a:spcBef>
                <a:spcPts val="600"/>
              </a:spcBef>
              <a:buClr>
                <a:srgbClr val="FE6702"/>
              </a:buClr>
            </a:pPr>
            <a:r>
              <a:rPr lang="it-IT" sz="1200" b="1" dirty="0">
                <a:solidFill>
                  <a:srgbClr val="E6326E"/>
                </a:solidFill>
                <a:latin typeface="Segoe UI" panose="020B0502040204020203" pitchFamily="34" charset="0"/>
                <a:cs typeface="Segoe UI" panose="020B0502040204020203" pitchFamily="34" charset="0"/>
              </a:rPr>
              <a:t>Disegnare un quadro regolatorio favorevole alla realizzazione degli interventi tramite </a:t>
            </a:r>
            <a:r>
              <a:rPr lang="it-IT" sz="1200" b="1" i="1" dirty="0">
                <a:solidFill>
                  <a:srgbClr val="E6326E"/>
                </a:solidFill>
                <a:latin typeface="Segoe UI" panose="020B0502040204020203" pitchFamily="34" charset="0"/>
                <a:cs typeface="Segoe UI" panose="020B0502040204020203" pitchFamily="34" charset="0"/>
              </a:rPr>
              <a:t>project financing</a:t>
            </a:r>
            <a:r>
              <a:rPr lang="it-IT" sz="1200" b="1" dirty="0">
                <a:solidFill>
                  <a:srgbClr val="E6326E"/>
                </a:solidFill>
                <a:latin typeface="Segoe UI" panose="020B0502040204020203" pitchFamily="34" charset="0"/>
                <a:cs typeface="Segoe UI" panose="020B0502040204020203" pitchFamily="34" charset="0"/>
              </a:rPr>
              <a:t>, definendo ed esplicitando le modalità di riconoscimento dei costi a carico del Gestore. La realizzazione di infrastrutture tramite questa modalità permetterebbe l’ottenimento di significativi benefici a livello di sistema, come ad esempio una riduzione delle tariffe per i clienti finali (grazie all’assegnazione del </a:t>
            </a:r>
            <a:r>
              <a:rPr lang="it-IT" sz="1200" b="1" i="1" dirty="0" err="1">
                <a:solidFill>
                  <a:srgbClr val="E6326E"/>
                </a:solidFill>
                <a:latin typeface="Segoe UI" panose="020B0502040204020203" pitchFamily="34" charset="0"/>
                <a:cs typeface="Segoe UI" panose="020B0502040204020203" pitchFamily="34" charset="0"/>
              </a:rPr>
              <a:t>project</a:t>
            </a:r>
            <a:r>
              <a:rPr lang="it-IT" sz="1200" b="1" i="1" dirty="0">
                <a:solidFill>
                  <a:srgbClr val="E6326E"/>
                </a:solidFill>
                <a:latin typeface="Segoe UI" panose="020B0502040204020203" pitchFamily="34" charset="0"/>
                <a:cs typeface="Segoe UI" panose="020B0502040204020203" pitchFamily="34" charset="0"/>
              </a:rPr>
              <a:t> </a:t>
            </a:r>
            <a:r>
              <a:rPr lang="it-IT" sz="1200" b="1" dirty="0">
                <a:solidFill>
                  <a:srgbClr val="E6326E"/>
                </a:solidFill>
                <a:latin typeface="Segoe UI" panose="020B0502040204020203" pitchFamily="34" charset="0"/>
                <a:cs typeface="Segoe UI" panose="020B0502040204020203" pitchFamily="34" charset="0"/>
              </a:rPr>
              <a:t>tramite procedure di gara) e la riduzione degli oneri sostenuti dallo Stato per le numerose procedure di infrazione ad oggi aperte.</a:t>
            </a:r>
          </a:p>
        </p:txBody>
      </p:sp>
      <p:sp>
        <p:nvSpPr>
          <p:cNvPr id="56" name="Freccia a destra 55">
            <a:extLst>
              <a:ext uri="{FF2B5EF4-FFF2-40B4-BE49-F238E27FC236}">
                <a16:creationId xmlns="" xmlns:a16="http://schemas.microsoft.com/office/drawing/2014/main" id="{15FCB545-8606-4AF8-A387-472CC7B25A5E}"/>
              </a:ext>
            </a:extLst>
          </p:cNvPr>
          <p:cNvSpPr/>
          <p:nvPr/>
        </p:nvSpPr>
        <p:spPr>
          <a:xfrm>
            <a:off x="373062" y="4838443"/>
            <a:ext cx="184792" cy="267296"/>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57" name="Freccia a destra 56">
            <a:extLst>
              <a:ext uri="{FF2B5EF4-FFF2-40B4-BE49-F238E27FC236}">
                <a16:creationId xmlns="" xmlns:a16="http://schemas.microsoft.com/office/drawing/2014/main" id="{EA07A1AF-94E9-45A4-B70A-19DC487541A1}"/>
              </a:ext>
            </a:extLst>
          </p:cNvPr>
          <p:cNvSpPr/>
          <p:nvPr/>
        </p:nvSpPr>
        <p:spPr>
          <a:xfrm>
            <a:off x="373062" y="5811516"/>
            <a:ext cx="184792" cy="267296"/>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pic>
        <p:nvPicPr>
          <p:cNvPr id="58" name="Elemento grafico 76">
            <a:extLst>
              <a:ext uri="{FF2B5EF4-FFF2-40B4-BE49-F238E27FC236}">
                <a16:creationId xmlns="" xmlns:a16="http://schemas.microsoft.com/office/drawing/2014/main" id="{A29FF632-A2E4-4EE3-B423-3C4A612B169F}"/>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 xmlns:asvg="http://schemas.microsoft.com/office/drawing/2016/SVG/main" r:embed="rId14"/>
              </a:ext>
            </a:extLst>
          </a:blip>
          <a:stretch>
            <a:fillRect/>
          </a:stretch>
        </p:blipFill>
        <p:spPr>
          <a:xfrm>
            <a:off x="220840" y="3248457"/>
            <a:ext cx="652253" cy="223738"/>
          </a:xfrm>
          <a:prstGeom prst="rect">
            <a:avLst/>
          </a:prstGeom>
        </p:spPr>
      </p:pic>
    </p:spTree>
    <p:extLst>
      <p:ext uri="{BB962C8B-B14F-4D97-AF65-F5344CB8AC3E}">
        <p14:creationId xmlns:p14="http://schemas.microsoft.com/office/powerpoint/2010/main" val="889946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 xmlns:a16="http://schemas.microsoft.com/office/drawing/2014/main" id="{98A4A220-4106-5649-9E26-A0EF9F961FE3}"/>
              </a:ext>
            </a:extLst>
          </p:cNvPr>
          <p:cNvSpPr>
            <a:spLocks noGrp="1"/>
          </p:cNvSpPr>
          <p:nvPr>
            <p:ph type="title"/>
          </p:nvPr>
        </p:nvSpPr>
        <p:spPr/>
        <p:txBody>
          <a:bodyPr>
            <a:spAutoFit/>
          </a:bodyPr>
          <a:lstStyle/>
          <a:p>
            <a:pPr algn="r"/>
            <a:r>
              <a:rPr lang="it-IT" dirty="0"/>
              <a:t>Agenda</a:t>
            </a:r>
            <a:endParaRPr lang="x-none" dirty="0"/>
          </a:p>
        </p:txBody>
      </p:sp>
      <p:graphicFrame>
        <p:nvGraphicFramePr>
          <p:cNvPr id="5" name="Tabella 3">
            <a:extLst>
              <a:ext uri="{FF2B5EF4-FFF2-40B4-BE49-F238E27FC236}">
                <a16:creationId xmlns="" xmlns:a16="http://schemas.microsoft.com/office/drawing/2014/main" id="{BFCE3EA3-5737-44F0-BC3B-20964A6D2181}"/>
              </a:ext>
            </a:extLst>
          </p:cNvPr>
          <p:cNvGraphicFramePr>
            <a:graphicFrameLocks noGrp="1"/>
          </p:cNvGraphicFramePr>
          <p:nvPr>
            <p:extLst>
              <p:ext uri="{D42A27DB-BD31-4B8C-83A1-F6EECF244321}">
                <p14:modId xmlns:p14="http://schemas.microsoft.com/office/powerpoint/2010/main" val="3349055447"/>
              </p:ext>
            </p:extLst>
          </p:nvPr>
        </p:nvGraphicFramePr>
        <p:xfrm>
          <a:off x="5071621" y="2262884"/>
          <a:ext cx="6526145" cy="2123440"/>
        </p:xfrm>
        <a:graphic>
          <a:graphicData uri="http://schemas.openxmlformats.org/drawingml/2006/table">
            <a:tbl>
              <a:tblPr firstRow="1" bandRow="1">
                <a:tableStyleId>{5940675A-B579-460E-94D1-54222C63F5DA}</a:tableStyleId>
              </a:tblPr>
              <a:tblGrid>
                <a:gridCol w="1093484">
                  <a:extLst>
                    <a:ext uri="{9D8B030D-6E8A-4147-A177-3AD203B41FA5}">
                      <a16:colId xmlns="" xmlns:a16="http://schemas.microsoft.com/office/drawing/2014/main" val="3074021072"/>
                    </a:ext>
                  </a:extLst>
                </a:gridCol>
                <a:gridCol w="5218821">
                  <a:extLst>
                    <a:ext uri="{9D8B030D-6E8A-4147-A177-3AD203B41FA5}">
                      <a16:colId xmlns="" xmlns:a16="http://schemas.microsoft.com/office/drawing/2014/main" val="921064218"/>
                    </a:ext>
                  </a:extLst>
                </a:gridCol>
                <a:gridCol w="213840">
                  <a:extLst>
                    <a:ext uri="{9D8B030D-6E8A-4147-A177-3AD203B41FA5}">
                      <a16:colId xmlns="" xmlns:a16="http://schemas.microsoft.com/office/drawing/2014/main" val="2573046742"/>
                    </a:ext>
                  </a:extLst>
                </a:gridCol>
              </a:tblGrid>
              <a:tr h="370840">
                <a:tc>
                  <a:txBody>
                    <a:bodyPr/>
                    <a:lstStyle/>
                    <a:p>
                      <a:pPr algn="ctr">
                        <a:lnSpc>
                          <a:spcPct val="100000"/>
                        </a:lnSpc>
                      </a:pPr>
                      <a:r>
                        <a:rPr lang="it-IT" sz="1800" b="1" dirty="0">
                          <a:solidFill>
                            <a:srgbClr val="009FDA"/>
                          </a:solidFill>
                        </a:rPr>
                        <a:t>01</a:t>
                      </a:r>
                      <a:endParaRPr lang="x-none" sz="1800"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1219194" rtl="0" eaLnBrk="1" fontAlgn="auto" latinLnBrk="0" hangingPunct="1">
                        <a:lnSpc>
                          <a:spcPct val="100000"/>
                        </a:lnSpc>
                        <a:spcBef>
                          <a:spcPts val="0"/>
                        </a:spcBef>
                        <a:spcAft>
                          <a:spcPts val="0"/>
                        </a:spcAft>
                        <a:buClrTx/>
                        <a:buSzTx/>
                        <a:buFontTx/>
                        <a:buNone/>
                        <a:tabLst/>
                        <a:defRPr/>
                      </a:pPr>
                      <a:r>
                        <a:rPr lang="it-IT" sz="1800" kern="1200" dirty="0">
                          <a:solidFill>
                            <a:schemeClr val="tx2"/>
                          </a:solidFill>
                          <a:latin typeface="+mn-lt"/>
                          <a:ea typeface="+mn-ea"/>
                          <a:cs typeface="+mn-cs"/>
                        </a:rPr>
                        <a:t>Breve presentazione A2A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r" defTabSz="1219194"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srgbClr val="474746"/>
                        </a:solidFill>
                        <a:effectLst/>
                        <a:uLnTx/>
                        <a:uFillTx/>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3632981157"/>
                  </a:ext>
                </a:extLst>
              </a:tr>
              <a:tr h="370840">
                <a:tc>
                  <a:txBody>
                    <a:bodyPr/>
                    <a:lstStyle/>
                    <a:p>
                      <a:pPr marL="0" marR="0" lvl="0" indent="0" algn="ctr" defTabSz="1219194" rtl="0" eaLnBrk="1" fontAlgn="auto" latinLnBrk="0" hangingPunct="1">
                        <a:lnSpc>
                          <a:spcPct val="100000"/>
                        </a:lnSpc>
                        <a:spcBef>
                          <a:spcPts val="0"/>
                        </a:spcBef>
                        <a:spcAft>
                          <a:spcPts val="0"/>
                        </a:spcAft>
                        <a:buClrTx/>
                        <a:buSzTx/>
                        <a:buFontTx/>
                        <a:buNone/>
                        <a:tabLst/>
                        <a:defRPr/>
                      </a:pPr>
                      <a:r>
                        <a:rPr lang="it-IT" sz="1800" b="1" dirty="0">
                          <a:solidFill>
                            <a:srgbClr val="009FDA"/>
                          </a:solidFill>
                        </a:rPr>
                        <a:t>02</a:t>
                      </a:r>
                      <a:endParaRPr lang="x-none" sz="1800"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1219194" rtl="0" eaLnBrk="1" fontAlgn="auto" latinLnBrk="0" hangingPunct="1">
                        <a:lnSpc>
                          <a:spcPct val="100000"/>
                        </a:lnSpc>
                        <a:spcBef>
                          <a:spcPts val="0"/>
                        </a:spcBef>
                        <a:spcAft>
                          <a:spcPts val="0"/>
                        </a:spcAft>
                        <a:buClrTx/>
                        <a:buSzTx/>
                        <a:buFontTx/>
                        <a:buNone/>
                        <a:tabLst/>
                        <a:defRPr/>
                      </a:pPr>
                      <a:r>
                        <a:rPr lang="it-IT" sz="1800" dirty="0">
                          <a:solidFill>
                            <a:schemeClr val="tx2"/>
                          </a:solidFill>
                        </a:rPr>
                        <a:t>Commenti e osservazioni al Quadro Strategico ARERA 2022-2025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r" defTabSz="1219194"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srgbClr val="474746"/>
                        </a:solidFill>
                        <a:effectLst/>
                        <a:uLnTx/>
                        <a:uFillTx/>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367760513"/>
                  </a:ext>
                </a:extLst>
              </a:tr>
              <a:tr h="370840">
                <a:tc>
                  <a:txBody>
                    <a:bodyPr/>
                    <a:lstStyle/>
                    <a:p>
                      <a:pPr marL="0" marR="0" lvl="0" indent="0" algn="ctr" defTabSz="1219194" rtl="0" eaLnBrk="1" fontAlgn="auto" latinLnBrk="0" hangingPunct="1">
                        <a:lnSpc>
                          <a:spcPct val="100000"/>
                        </a:lnSpc>
                        <a:spcBef>
                          <a:spcPts val="0"/>
                        </a:spcBef>
                        <a:spcAft>
                          <a:spcPts val="0"/>
                        </a:spcAft>
                        <a:buClrTx/>
                        <a:buSzTx/>
                        <a:buFontTx/>
                        <a:buNone/>
                        <a:tabLst/>
                        <a:defRPr/>
                      </a:pPr>
                      <a:r>
                        <a:rPr lang="it-IT" sz="1800" b="1" dirty="0">
                          <a:solidFill>
                            <a:srgbClr val="009FDA"/>
                          </a:solidFill>
                        </a:rPr>
                        <a:t>03</a:t>
                      </a:r>
                      <a:endParaRPr lang="x-none" sz="1800"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1219194" rtl="0" eaLnBrk="1" fontAlgn="auto" latinLnBrk="0" hangingPunct="1">
                        <a:lnSpc>
                          <a:spcPct val="100000"/>
                        </a:lnSpc>
                        <a:spcBef>
                          <a:spcPts val="0"/>
                        </a:spcBef>
                        <a:spcAft>
                          <a:spcPts val="0"/>
                        </a:spcAft>
                        <a:buClrTx/>
                        <a:buSzTx/>
                        <a:buFontTx/>
                        <a:buNone/>
                        <a:tabLst/>
                        <a:defRPr/>
                      </a:pPr>
                      <a:r>
                        <a:rPr lang="it-IT" sz="1800" b="1" kern="1200" dirty="0" err="1">
                          <a:solidFill>
                            <a:srgbClr val="E6326E"/>
                          </a:solidFill>
                          <a:latin typeface="+mn-lt"/>
                          <a:ea typeface="+mn-ea"/>
                          <a:cs typeface="+mn-cs"/>
                        </a:rPr>
                        <a:t>Annex</a:t>
                      </a:r>
                      <a:r>
                        <a:rPr lang="it-IT" sz="1800" b="1" kern="1200" dirty="0">
                          <a:solidFill>
                            <a:srgbClr val="E6326E"/>
                          </a:solidFill>
                          <a:latin typeface="+mn-lt"/>
                          <a:ea typeface="+mn-ea"/>
                          <a:cs typeface="+mn-cs"/>
                        </a:rPr>
                        <a:t> (osservazioni puntuali)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r" defTabSz="1219194"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srgbClr val="474746"/>
                        </a:solidFill>
                        <a:effectLst/>
                        <a:uLnTx/>
                        <a:uFillTx/>
                        <a:latin typeface="Segoe UI"/>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392620265"/>
                  </a:ext>
                </a:extLst>
              </a:tr>
              <a:tr h="370840">
                <a:tc>
                  <a:txBody>
                    <a:bodyPr/>
                    <a:lstStyle/>
                    <a:p>
                      <a:pPr marL="0" marR="0" lvl="0" indent="0" algn="ctr" defTabSz="1219194" rtl="0" eaLnBrk="1" fontAlgn="auto" latinLnBrk="0" hangingPunct="1">
                        <a:lnSpc>
                          <a:spcPct val="100000"/>
                        </a:lnSpc>
                        <a:spcBef>
                          <a:spcPts val="0"/>
                        </a:spcBef>
                        <a:spcAft>
                          <a:spcPts val="0"/>
                        </a:spcAft>
                        <a:buClrTx/>
                        <a:buSzTx/>
                        <a:buFontTx/>
                        <a:buNone/>
                        <a:tabLst/>
                        <a:defRPr/>
                      </a:pPr>
                      <a:endParaRPr lang="x-none" sz="1800"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1219194" rtl="0" eaLnBrk="1" fontAlgn="auto" latinLnBrk="0" hangingPunct="1">
                        <a:lnSpc>
                          <a:spcPct val="100000"/>
                        </a:lnSpc>
                        <a:spcBef>
                          <a:spcPts val="0"/>
                        </a:spcBef>
                        <a:spcAft>
                          <a:spcPts val="0"/>
                        </a:spcAft>
                        <a:buClrTx/>
                        <a:buSzTx/>
                        <a:buFontTx/>
                        <a:buNone/>
                        <a:tabLst/>
                        <a:defRPr/>
                      </a:pPr>
                      <a:endParaRPr lang="it-IT" sz="1800" dirty="0">
                        <a:solidFill>
                          <a:schemeClr val="tx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r" defTabSz="1219194"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srgbClr val="474746"/>
                        </a:solidFill>
                        <a:effectLst/>
                        <a:uLnTx/>
                        <a:uFillTx/>
                        <a:latin typeface="Segoe UI"/>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2057255053"/>
                  </a:ext>
                </a:extLst>
              </a:tr>
              <a:tr h="370840">
                <a:tc>
                  <a:txBody>
                    <a:bodyPr/>
                    <a:lstStyle/>
                    <a:p>
                      <a:pPr marL="0" marR="0" lvl="0" indent="0" algn="ctr" defTabSz="1219194" rtl="0" eaLnBrk="1" fontAlgn="auto" latinLnBrk="0" hangingPunct="1">
                        <a:lnSpc>
                          <a:spcPct val="100000"/>
                        </a:lnSpc>
                        <a:spcBef>
                          <a:spcPts val="0"/>
                        </a:spcBef>
                        <a:spcAft>
                          <a:spcPts val="0"/>
                        </a:spcAft>
                        <a:buClrTx/>
                        <a:buSzTx/>
                        <a:buFontTx/>
                        <a:buNone/>
                        <a:tabLst/>
                        <a:defRPr/>
                      </a:pPr>
                      <a:endParaRPr lang="x-none" sz="1800"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1219194" rtl="0" eaLnBrk="1" fontAlgn="auto" latinLnBrk="0" hangingPunct="1">
                        <a:lnSpc>
                          <a:spcPct val="100000"/>
                        </a:lnSpc>
                        <a:spcBef>
                          <a:spcPts val="0"/>
                        </a:spcBef>
                        <a:spcAft>
                          <a:spcPts val="0"/>
                        </a:spcAft>
                        <a:buClrTx/>
                        <a:buSzTx/>
                        <a:buFontTx/>
                        <a:buNone/>
                        <a:tabLst/>
                        <a:defRPr/>
                      </a:pPr>
                      <a:endParaRPr lang="it-IT" sz="1800" dirty="0">
                        <a:solidFill>
                          <a:schemeClr val="tx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r" defTabSz="1219194"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srgbClr val="474746"/>
                        </a:solidFill>
                        <a:effectLst/>
                        <a:uLnTx/>
                        <a:uFillTx/>
                        <a:latin typeface="Segoe UI"/>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517507315"/>
                  </a:ext>
                </a:extLst>
              </a:tr>
            </a:tbl>
          </a:graphicData>
        </a:graphic>
      </p:graphicFrame>
    </p:spTree>
    <p:extLst>
      <p:ext uri="{BB962C8B-B14F-4D97-AF65-F5344CB8AC3E}">
        <p14:creationId xmlns:p14="http://schemas.microsoft.com/office/powerpoint/2010/main" val="3999188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 xmlns:a16="http://schemas.microsoft.com/office/drawing/2014/main" id="{18E8937E-A487-4E60-BB9B-C230376579C4}"/>
              </a:ext>
            </a:extLst>
          </p:cNvPr>
          <p:cNvSpPr>
            <a:spLocks noGrp="1"/>
          </p:cNvSpPr>
          <p:nvPr>
            <p:ph type="title"/>
          </p:nvPr>
        </p:nvSpPr>
        <p:spPr>
          <a:xfrm>
            <a:off x="418523" y="437165"/>
            <a:ext cx="11089875" cy="426913"/>
          </a:xfrm>
        </p:spPr>
        <p:txBody>
          <a:bodyPr/>
          <a:lstStyle/>
          <a:p>
            <a:r>
              <a:rPr lang="it-IT" sz="2400" dirty="0" err="1"/>
              <a:t>Annex</a:t>
            </a:r>
            <a:r>
              <a:rPr lang="it-IT" sz="2400" dirty="0"/>
              <a:t> i – DISTRIBUZIONE GAS</a:t>
            </a:r>
          </a:p>
        </p:txBody>
      </p:sp>
      <p:sp>
        <p:nvSpPr>
          <p:cNvPr id="4" name="Segnaposto contenuto 3">
            <a:extLst>
              <a:ext uri="{FF2B5EF4-FFF2-40B4-BE49-F238E27FC236}">
                <a16:creationId xmlns="" xmlns:a16="http://schemas.microsoft.com/office/drawing/2014/main" id="{1F863127-8F67-43B7-AF5F-88DBF08C40D9}"/>
              </a:ext>
            </a:extLst>
          </p:cNvPr>
          <p:cNvSpPr>
            <a:spLocks noGrp="1"/>
          </p:cNvSpPr>
          <p:nvPr>
            <p:ph idx="15"/>
          </p:nvPr>
        </p:nvSpPr>
        <p:spPr>
          <a:xfrm>
            <a:off x="421548" y="912709"/>
            <a:ext cx="11089875" cy="369332"/>
          </a:xfrm>
        </p:spPr>
        <p:txBody>
          <a:bodyPr/>
          <a:lstStyle/>
          <a:p>
            <a:r>
              <a:rPr lang="it-IT" dirty="0"/>
              <a:t>Chiusura </a:t>
            </a:r>
            <a:r>
              <a:rPr lang="it-IT" dirty="0" err="1"/>
              <a:t>PdR</a:t>
            </a:r>
            <a:r>
              <a:rPr lang="it-IT" dirty="0"/>
              <a:t> gas e spostamento verso l’utilizzo del vettore elettrico </a:t>
            </a:r>
          </a:p>
        </p:txBody>
      </p:sp>
      <p:sp>
        <p:nvSpPr>
          <p:cNvPr id="36" name="Inhaltsplatzhalter 39">
            <a:extLst>
              <a:ext uri="{FF2B5EF4-FFF2-40B4-BE49-F238E27FC236}">
                <a16:creationId xmlns="" xmlns:a16="http://schemas.microsoft.com/office/drawing/2014/main" id="{84975E69-A2A6-48D9-B253-50792FF0CB31}"/>
              </a:ext>
            </a:extLst>
          </p:cNvPr>
          <p:cNvSpPr txBox="1">
            <a:spLocks/>
          </p:cNvSpPr>
          <p:nvPr/>
        </p:nvSpPr>
        <p:spPr>
          <a:xfrm>
            <a:off x="211129" y="1406897"/>
            <a:ext cx="11297269" cy="2003625"/>
          </a:xfrm>
          <a:prstGeom prst="rect">
            <a:avLst/>
          </a:prstGeom>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285750" indent="-285750" algn="just">
              <a:buFont typeface="Arial" panose="020B0604020202020204" pitchFamily="34" charset="0"/>
              <a:buChar char="•"/>
            </a:pPr>
            <a:r>
              <a:rPr lang="it-IT" sz="1200" dirty="0"/>
              <a:t>Soprattutto nei contesti urbani </a:t>
            </a:r>
            <a:r>
              <a:rPr lang="it-IT" sz="1200" b="1" dirty="0"/>
              <a:t>è in corso un trend di riduzione del numero di utenze gas attive per effetto della spostamento verso l’utilizzo del vettore elettrico</a:t>
            </a:r>
            <a:r>
              <a:rPr lang="it-IT" sz="1200" dirty="0"/>
              <a:t>: tale fenomeno dovrebbero essere maggiormente considerato dall’Autorità e conseguentemente riflesso nelle componenti tariffarie a copertura dei costi operativi e di capitale al fine di garantire sia una maggiore </a:t>
            </a:r>
            <a:r>
              <a:rPr lang="it-IT" sz="1200" i="1" dirty="0"/>
              <a:t>cost </a:t>
            </a:r>
            <a:r>
              <a:rPr lang="it-IT" sz="1200" i="1" dirty="0" err="1"/>
              <a:t>reflectivity</a:t>
            </a:r>
            <a:r>
              <a:rPr lang="it-IT" sz="1200" i="1" dirty="0"/>
              <a:t> </a:t>
            </a:r>
            <a:r>
              <a:rPr lang="it-IT" sz="1200" dirty="0"/>
              <a:t>nella fissazione del vincolo ai ricavi sia una corretta sostenibilità economica del business</a:t>
            </a:r>
          </a:p>
          <a:p>
            <a:pPr marL="285750" indent="-285750" algn="just">
              <a:buFont typeface="Arial" panose="020B0604020202020204" pitchFamily="34" charset="0"/>
              <a:buChar char="•"/>
            </a:pPr>
            <a:r>
              <a:rPr lang="it-IT" sz="1200" dirty="0" err="1"/>
              <a:t>Unareti</a:t>
            </a:r>
            <a:r>
              <a:rPr lang="it-IT" sz="1200" dirty="0"/>
              <a:t> ha condotto un’analisi dei costi direttamente riferibili ai PDR: sono state definite delle fasi determinanti il </a:t>
            </a:r>
            <a:r>
              <a:rPr lang="it-IT" sz="1200" i="1" dirty="0" err="1"/>
              <a:t>phase</a:t>
            </a:r>
            <a:r>
              <a:rPr lang="it-IT" sz="1200" i="1" dirty="0"/>
              <a:t> out </a:t>
            </a:r>
            <a:r>
              <a:rPr lang="it-IT" sz="1200" dirty="0"/>
              <a:t>delle forniture gas, che partono dalla chiusura del contratto, passano allo spianto della fornitura ed arrivano alla possibilità di rimozione di impianti di derivazione utente o riduzione. </a:t>
            </a:r>
          </a:p>
          <a:p>
            <a:pPr marL="285750" indent="-285750" algn="just">
              <a:buFont typeface="Arial" panose="020B0604020202020204" pitchFamily="34" charset="0"/>
              <a:buChar char="•"/>
            </a:pPr>
            <a:r>
              <a:rPr lang="it-IT" sz="1200" dirty="0"/>
              <a:t>I risultati dell’analisi hanno portato a quantificare i risparmi attesi per i vari </a:t>
            </a:r>
            <a:r>
              <a:rPr lang="it-IT" sz="1200" dirty="0" err="1"/>
              <a:t>step</a:t>
            </a:r>
            <a:r>
              <a:rPr lang="it-IT" sz="1200" dirty="0"/>
              <a:t> di questo </a:t>
            </a:r>
            <a:r>
              <a:rPr lang="it-IT" sz="1200" i="1" dirty="0" err="1"/>
              <a:t>phase</a:t>
            </a:r>
            <a:r>
              <a:rPr lang="it-IT" sz="1200" i="1" dirty="0"/>
              <a:t> out: </a:t>
            </a:r>
            <a:r>
              <a:rPr lang="it-IT" sz="1200" dirty="0">
                <a:sym typeface="Wingdings" panose="05000000000000000000" pitchFamily="2" charset="2"/>
              </a:rPr>
              <a:t> </a:t>
            </a:r>
            <a:r>
              <a:rPr lang="it-IT" sz="1200" b="1" dirty="0">
                <a:sym typeface="Wingdings" panose="05000000000000000000" pitchFamily="2" charset="2"/>
              </a:rPr>
              <a:t>in assenza di un adeguamento tariffario, gran parte dei costi operativi restano, comunque, a carico al distributore pur venendo meno la corrispondente componente in €/</a:t>
            </a:r>
            <a:r>
              <a:rPr lang="it-IT" sz="1200" b="1" dirty="0" err="1">
                <a:sym typeface="Wingdings" panose="05000000000000000000" pitchFamily="2" charset="2"/>
              </a:rPr>
              <a:t>PdR</a:t>
            </a:r>
            <a:r>
              <a:rPr lang="it-IT" sz="1200" b="1" dirty="0">
                <a:sym typeface="Wingdings" panose="05000000000000000000" pitchFamily="2" charset="2"/>
              </a:rPr>
              <a:t>.</a:t>
            </a:r>
          </a:p>
          <a:p>
            <a:pPr marL="285750" indent="-285750" algn="just">
              <a:buFont typeface="Arial" panose="020B0604020202020204" pitchFamily="34" charset="0"/>
              <a:buChar char="•"/>
            </a:pPr>
            <a:r>
              <a:rPr lang="it-IT" sz="1200" b="1" dirty="0">
                <a:sym typeface="Wingdings" panose="05000000000000000000" pitchFamily="2" charset="2"/>
              </a:rPr>
              <a:t>Parimenti non si assiste nella maggior parte dei casi ad un corrispondente incremento dei POD elettrici quanto piuttosto a soli incrementi di potenza.</a:t>
            </a:r>
            <a:endParaRPr lang="it-IT" sz="1200" b="1" dirty="0"/>
          </a:p>
        </p:txBody>
      </p:sp>
      <p:pic>
        <p:nvPicPr>
          <p:cNvPr id="50" name="Immagine 49">
            <a:extLst>
              <a:ext uri="{FF2B5EF4-FFF2-40B4-BE49-F238E27FC236}">
                <a16:creationId xmlns="" xmlns:a16="http://schemas.microsoft.com/office/drawing/2014/main" id="{4407CB09-D320-48FA-9EA5-4265590806BD}"/>
              </a:ext>
            </a:extLst>
          </p:cNvPr>
          <p:cNvPicPr>
            <a:picLocks noChangeAspect="1"/>
          </p:cNvPicPr>
          <p:nvPr/>
        </p:nvPicPr>
        <p:blipFill>
          <a:blip r:embed="rId2"/>
          <a:stretch>
            <a:fillRect/>
          </a:stretch>
        </p:blipFill>
        <p:spPr>
          <a:xfrm>
            <a:off x="418523" y="3493239"/>
            <a:ext cx="4398574" cy="2823072"/>
          </a:xfrm>
          <a:prstGeom prst="rect">
            <a:avLst/>
          </a:prstGeom>
        </p:spPr>
      </p:pic>
      <p:sp>
        <p:nvSpPr>
          <p:cNvPr id="57" name="Rettangolo 56">
            <a:extLst>
              <a:ext uri="{FF2B5EF4-FFF2-40B4-BE49-F238E27FC236}">
                <a16:creationId xmlns="" xmlns:a16="http://schemas.microsoft.com/office/drawing/2014/main" id="{22C6E5EF-6D2B-4D6A-82AD-8811BC2A44AC}"/>
              </a:ext>
            </a:extLst>
          </p:cNvPr>
          <p:cNvSpPr/>
          <p:nvPr/>
        </p:nvSpPr>
        <p:spPr>
          <a:xfrm>
            <a:off x="5067928" y="3839535"/>
            <a:ext cx="6451626" cy="217152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58" name="CasellaDiTesto 57">
            <a:extLst>
              <a:ext uri="{FF2B5EF4-FFF2-40B4-BE49-F238E27FC236}">
                <a16:creationId xmlns="" xmlns:a16="http://schemas.microsoft.com/office/drawing/2014/main" id="{84734AED-7390-4C64-A3B3-3B36FC97C2A7}"/>
              </a:ext>
            </a:extLst>
          </p:cNvPr>
          <p:cNvSpPr txBox="1"/>
          <p:nvPr/>
        </p:nvSpPr>
        <p:spPr>
          <a:xfrm>
            <a:off x="5067928" y="3522615"/>
            <a:ext cx="6094476" cy="307777"/>
          </a:xfrm>
          <a:prstGeom prst="rect">
            <a:avLst/>
          </a:prstGeom>
          <a:noFill/>
        </p:spPr>
        <p:txBody>
          <a:bodyPr wrap="square">
            <a:spAutoFit/>
          </a:bodyPr>
          <a:lstStyle/>
          <a:p>
            <a:r>
              <a:rPr lang="it-IT" sz="1400" b="1" dirty="0">
                <a:solidFill>
                  <a:srgbClr val="FE6702"/>
                </a:solidFill>
              </a:rPr>
              <a:t>Le proposte di A2A</a:t>
            </a:r>
          </a:p>
        </p:txBody>
      </p:sp>
      <p:cxnSp>
        <p:nvCxnSpPr>
          <p:cNvPr id="59" name="Connettore diritto 58">
            <a:extLst>
              <a:ext uri="{FF2B5EF4-FFF2-40B4-BE49-F238E27FC236}">
                <a16:creationId xmlns="" xmlns:a16="http://schemas.microsoft.com/office/drawing/2014/main" id="{3099E3A8-5CAF-437F-996E-91EC10927B0C}"/>
              </a:ext>
            </a:extLst>
          </p:cNvPr>
          <p:cNvCxnSpPr>
            <a:cxnSpLocks/>
          </p:cNvCxnSpPr>
          <p:nvPr/>
        </p:nvCxnSpPr>
        <p:spPr>
          <a:xfrm>
            <a:off x="5067928" y="3839537"/>
            <a:ext cx="6451626" cy="0"/>
          </a:xfrm>
          <a:prstGeom prst="line">
            <a:avLst/>
          </a:prstGeom>
          <a:ln w="12700" cap="rnd" cmpd="sng">
            <a:solidFill>
              <a:srgbClr val="FE6702"/>
            </a:solidFill>
            <a:prstDash val="solid"/>
            <a:round/>
          </a:ln>
        </p:spPr>
        <p:style>
          <a:lnRef idx="1">
            <a:schemeClr val="accent1"/>
          </a:lnRef>
          <a:fillRef idx="0">
            <a:schemeClr val="accent1"/>
          </a:fillRef>
          <a:effectRef idx="0">
            <a:schemeClr val="accent1"/>
          </a:effectRef>
          <a:fontRef idx="minor">
            <a:schemeClr val="tx1"/>
          </a:fontRef>
        </p:style>
      </p:cxnSp>
      <p:sp>
        <p:nvSpPr>
          <p:cNvPr id="60" name="CasellaDiTesto 59">
            <a:extLst>
              <a:ext uri="{FF2B5EF4-FFF2-40B4-BE49-F238E27FC236}">
                <a16:creationId xmlns="" xmlns:a16="http://schemas.microsoft.com/office/drawing/2014/main" id="{98FBFECB-96F5-4866-9673-64348D29388A}"/>
              </a:ext>
            </a:extLst>
          </p:cNvPr>
          <p:cNvSpPr txBox="1"/>
          <p:nvPr/>
        </p:nvSpPr>
        <p:spPr>
          <a:xfrm>
            <a:off x="5246527" y="3927069"/>
            <a:ext cx="6094428" cy="2092881"/>
          </a:xfrm>
          <a:prstGeom prst="rect">
            <a:avLst/>
          </a:prstGeom>
          <a:noFill/>
        </p:spPr>
        <p:txBody>
          <a:bodyPr wrap="square">
            <a:spAutoFit/>
          </a:bodyPr>
          <a:lstStyle/>
          <a:p>
            <a:pPr marL="171450" indent="-171450" algn="just">
              <a:buClr>
                <a:schemeClr val="accent1"/>
              </a:buClr>
              <a:buFont typeface="Arial" panose="020B0604020202020204" pitchFamily="34" charset="0"/>
              <a:buChar char="•"/>
            </a:pPr>
            <a:r>
              <a:rPr lang="it-IT" sz="1200" b="1" dirty="0">
                <a:solidFill>
                  <a:schemeClr val="tx2"/>
                </a:solidFill>
                <a:latin typeface="Segoe UI" panose="020B0502040204020203" pitchFamily="34" charset="0"/>
                <a:cs typeface="Segoe UI" panose="020B0502040204020203" pitchFamily="34" charset="0"/>
              </a:rPr>
              <a:t>Opzione 1</a:t>
            </a:r>
            <a:r>
              <a:rPr lang="it-IT" sz="1200" dirty="0">
                <a:solidFill>
                  <a:schemeClr val="tx2"/>
                </a:solidFill>
                <a:latin typeface="Segoe UI" panose="020B0502040204020203" pitchFamily="34" charset="0"/>
                <a:cs typeface="Segoe UI" panose="020B0502040204020203" pitchFamily="34" charset="0"/>
              </a:rPr>
              <a:t>: COMP, fattore compensativo applicabile alla riduzione del numero dei </a:t>
            </a:r>
            <a:r>
              <a:rPr lang="it-IT" sz="1200" dirty="0" err="1">
                <a:solidFill>
                  <a:schemeClr val="tx2"/>
                </a:solidFill>
                <a:latin typeface="Segoe UI" panose="020B0502040204020203" pitchFamily="34" charset="0"/>
                <a:cs typeface="Segoe UI" panose="020B0502040204020203" pitchFamily="34" charset="0"/>
              </a:rPr>
              <a:t>PdR</a:t>
            </a:r>
            <a:r>
              <a:rPr lang="it-IT" sz="1200" dirty="0">
                <a:solidFill>
                  <a:schemeClr val="tx2"/>
                </a:solidFill>
                <a:latin typeface="Segoe UI" panose="020B0502040204020203" pitchFamily="34" charset="0"/>
                <a:cs typeface="Segoe UI" panose="020B0502040204020203" pitchFamily="34" charset="0"/>
              </a:rPr>
              <a:t> rispetto alla tendenza nazionale (mutuato in linea con quanto già previsto dalla regolazione per le maggiori uscite dei clienti dal regime di Maggior Tutela* rispetto ad un tasso «fisiologico»)</a:t>
            </a:r>
          </a:p>
          <a:p>
            <a:pPr marL="171450" indent="-171450" algn="just">
              <a:spcBef>
                <a:spcPts val="600"/>
              </a:spcBef>
              <a:buClr>
                <a:schemeClr val="accent1"/>
              </a:buClr>
              <a:buFont typeface="Arial" panose="020B0604020202020204" pitchFamily="34" charset="0"/>
              <a:buChar char="•"/>
            </a:pPr>
            <a:r>
              <a:rPr lang="it-IT" sz="1200" b="1" dirty="0">
                <a:solidFill>
                  <a:schemeClr val="tx2"/>
                </a:solidFill>
                <a:latin typeface="Segoe UI" panose="020B0502040204020203" pitchFamily="34" charset="0"/>
                <a:cs typeface="Segoe UI" panose="020B0502040204020203" pitchFamily="34" charset="0"/>
              </a:rPr>
              <a:t>Opzione 2</a:t>
            </a:r>
            <a:r>
              <a:rPr lang="it-IT" sz="1200" dirty="0">
                <a:solidFill>
                  <a:schemeClr val="tx2"/>
                </a:solidFill>
                <a:latin typeface="Segoe UI" panose="020B0502040204020203" pitchFamily="34" charset="0"/>
                <a:cs typeface="Segoe UI" panose="020B0502040204020203" pitchFamily="34" charset="0"/>
              </a:rPr>
              <a:t>: Y- </a:t>
            </a:r>
            <a:r>
              <a:rPr lang="it-IT" sz="1200" dirty="0" err="1">
                <a:solidFill>
                  <a:schemeClr val="tx2"/>
                </a:solidFill>
                <a:latin typeface="Segoe UI" panose="020B0502040204020203" pitchFamily="34" charset="0"/>
                <a:cs typeface="Segoe UI" panose="020B0502040204020203" pitchFamily="34" charset="0"/>
              </a:rPr>
              <a:t>Factor</a:t>
            </a:r>
            <a:r>
              <a:rPr lang="it-IT" sz="1200" dirty="0">
                <a:solidFill>
                  <a:schemeClr val="tx2"/>
                </a:solidFill>
                <a:latin typeface="Segoe UI" panose="020B0502040204020203" pitchFamily="34" charset="0"/>
                <a:cs typeface="Segoe UI" panose="020B0502040204020203" pitchFamily="34" charset="0"/>
              </a:rPr>
              <a:t>, da prevedere nel meccanismo di </a:t>
            </a:r>
            <a:r>
              <a:rPr lang="it-IT" sz="1200" i="1" dirty="0">
                <a:solidFill>
                  <a:schemeClr val="tx2"/>
                </a:solidFill>
                <a:latin typeface="Segoe UI" panose="020B0502040204020203" pitchFamily="34" charset="0"/>
                <a:cs typeface="Segoe UI" panose="020B0502040204020203" pitchFamily="34" charset="0"/>
              </a:rPr>
              <a:t>price </a:t>
            </a:r>
            <a:r>
              <a:rPr lang="it-IT" sz="1200" i="1" dirty="0" err="1">
                <a:solidFill>
                  <a:schemeClr val="tx2"/>
                </a:solidFill>
                <a:latin typeface="Segoe UI" panose="020B0502040204020203" pitchFamily="34" charset="0"/>
                <a:cs typeface="Segoe UI" panose="020B0502040204020203" pitchFamily="34" charset="0"/>
              </a:rPr>
              <a:t>cap</a:t>
            </a:r>
            <a:r>
              <a:rPr lang="it-IT" sz="1200" i="1" dirty="0">
                <a:solidFill>
                  <a:schemeClr val="tx2"/>
                </a:solidFill>
                <a:latin typeface="Segoe UI" panose="020B0502040204020203" pitchFamily="34" charset="0"/>
                <a:cs typeface="Segoe UI" panose="020B0502040204020203" pitchFamily="34" charset="0"/>
              </a:rPr>
              <a:t> </a:t>
            </a:r>
            <a:r>
              <a:rPr lang="it-IT" sz="1200" dirty="0">
                <a:solidFill>
                  <a:schemeClr val="tx2"/>
                </a:solidFill>
                <a:latin typeface="Segoe UI" panose="020B0502040204020203" pitchFamily="34" charset="0"/>
                <a:cs typeface="Segoe UI" panose="020B0502040204020203" pitchFamily="34" charset="0"/>
              </a:rPr>
              <a:t>come parametro correttivo ai fini della determinazione dei costi operativi riconosciuti, in modo tale da sterilizzare l’impatto negativo della riduzione del numero dei </a:t>
            </a:r>
            <a:r>
              <a:rPr lang="it-IT" sz="1200" dirty="0" err="1" smtClean="0">
                <a:solidFill>
                  <a:schemeClr val="tx2"/>
                </a:solidFill>
                <a:latin typeface="Segoe UI" panose="020B0502040204020203" pitchFamily="34" charset="0"/>
                <a:cs typeface="Segoe UI" panose="020B0502040204020203" pitchFamily="34" charset="0"/>
              </a:rPr>
              <a:t>PdR</a:t>
            </a:r>
            <a:endParaRPr lang="it-IT" sz="1200" dirty="0" smtClean="0">
              <a:solidFill>
                <a:schemeClr val="tx2"/>
              </a:solidFill>
              <a:latin typeface="Segoe UI" panose="020B0502040204020203" pitchFamily="34" charset="0"/>
              <a:cs typeface="Segoe UI" panose="020B0502040204020203" pitchFamily="34" charset="0"/>
            </a:endParaRPr>
          </a:p>
          <a:p>
            <a:pPr marL="171450" indent="-171450" algn="just">
              <a:spcBef>
                <a:spcPts val="600"/>
              </a:spcBef>
              <a:buClr>
                <a:schemeClr val="accent1"/>
              </a:buClr>
              <a:buFont typeface="Arial" panose="020B0604020202020204" pitchFamily="34" charset="0"/>
              <a:buChar char="•"/>
            </a:pPr>
            <a:r>
              <a:rPr lang="it-IT" sz="1200" b="1" dirty="0" smtClean="0">
                <a:solidFill>
                  <a:schemeClr val="tx2"/>
                </a:solidFill>
                <a:latin typeface="Segoe UI" panose="020B0502040204020203" pitchFamily="34" charset="0"/>
                <a:cs typeface="Segoe UI" panose="020B0502040204020203" pitchFamily="34" charset="0"/>
              </a:rPr>
              <a:t>Opzione 3</a:t>
            </a:r>
            <a:r>
              <a:rPr lang="it-IT" sz="1200" dirty="0" smtClean="0">
                <a:solidFill>
                  <a:schemeClr val="tx2"/>
                </a:solidFill>
                <a:latin typeface="Segoe UI" panose="020B0502040204020203" pitchFamily="34" charset="0"/>
                <a:cs typeface="Segoe UI" panose="020B0502040204020203" pitchFamily="34" charset="0"/>
              </a:rPr>
              <a:t>: dare incentivi ai clienti per la centralizzazione dei misuratori (i.e. vengono i costi connessi alle colonne montanti) e per una crescente elettrificazione dei consumi</a:t>
            </a:r>
            <a:endParaRPr lang="it-IT" sz="1200" dirty="0">
              <a:solidFill>
                <a:schemeClr val="tx2"/>
              </a:solidFill>
              <a:latin typeface="Segoe UI" panose="020B0502040204020203" pitchFamily="34" charset="0"/>
              <a:cs typeface="Segoe UI" panose="020B0502040204020203" pitchFamily="34" charset="0"/>
            </a:endParaRPr>
          </a:p>
        </p:txBody>
      </p:sp>
      <p:sp>
        <p:nvSpPr>
          <p:cNvPr id="62" name="CasellaDiTesto 61">
            <a:extLst>
              <a:ext uri="{FF2B5EF4-FFF2-40B4-BE49-F238E27FC236}">
                <a16:creationId xmlns="" xmlns:a16="http://schemas.microsoft.com/office/drawing/2014/main" id="{FA66F5B8-BC34-4829-A694-87382EFEB305}"/>
              </a:ext>
            </a:extLst>
          </p:cNvPr>
          <p:cNvSpPr txBox="1"/>
          <p:nvPr/>
        </p:nvSpPr>
        <p:spPr>
          <a:xfrm>
            <a:off x="307298" y="6301610"/>
            <a:ext cx="9563725" cy="461665"/>
          </a:xfrm>
          <a:prstGeom prst="rect">
            <a:avLst/>
          </a:prstGeom>
          <a:noFill/>
        </p:spPr>
        <p:txBody>
          <a:bodyPr wrap="square">
            <a:spAutoFit/>
          </a:bodyPr>
          <a:lstStyle/>
          <a:p>
            <a:pPr algn="just"/>
            <a:r>
              <a:rPr lang="it-IT" sz="1200" dirty="0">
                <a:solidFill>
                  <a:schemeClr val="tx2"/>
                </a:solidFill>
                <a:latin typeface="Segoe UI" panose="020B0502040204020203" pitchFamily="34" charset="0"/>
                <a:cs typeface="Segoe UI" panose="020B0502040204020203" pitchFamily="34" charset="0"/>
              </a:rPr>
              <a:t>*</a:t>
            </a:r>
            <a:r>
              <a:rPr lang="it-IT" sz="1200" i="1" dirty="0">
                <a:solidFill>
                  <a:schemeClr val="tx2"/>
                </a:solidFill>
                <a:latin typeface="Segoe UI" panose="020B0502040204020203" pitchFamily="34" charset="0"/>
                <a:cs typeface="Segoe UI" panose="020B0502040204020203" pitchFamily="34" charset="0"/>
              </a:rPr>
              <a:t>Meccanismo di compensazione uscita clienti</a:t>
            </a:r>
            <a:r>
              <a:rPr lang="it-IT" sz="1200" dirty="0">
                <a:solidFill>
                  <a:schemeClr val="tx2"/>
                </a:solidFill>
                <a:latin typeface="Segoe UI" panose="020B0502040204020203" pitchFamily="34" charset="0"/>
                <a:cs typeface="Segoe UI" panose="020B0502040204020203" pitchFamily="34" charset="0"/>
              </a:rPr>
              <a:t>, art. 20 TIV. La componente è parametrata all’incidenza dei costi fissi (per loro natura “non comprimibili” in quanto non direttamente correlati al numero di clienti serviti) sul totale costo riconosciuto</a:t>
            </a:r>
          </a:p>
        </p:txBody>
      </p:sp>
    </p:spTree>
    <p:extLst>
      <p:ext uri="{BB962C8B-B14F-4D97-AF65-F5344CB8AC3E}">
        <p14:creationId xmlns:p14="http://schemas.microsoft.com/office/powerpoint/2010/main" val="785727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 xmlns:a16="http://schemas.microsoft.com/office/drawing/2014/main" id="{18E8937E-A487-4E60-BB9B-C230376579C4}"/>
              </a:ext>
            </a:extLst>
          </p:cNvPr>
          <p:cNvSpPr>
            <a:spLocks noGrp="1"/>
          </p:cNvSpPr>
          <p:nvPr>
            <p:ph type="title"/>
          </p:nvPr>
        </p:nvSpPr>
        <p:spPr>
          <a:xfrm>
            <a:off x="418523" y="437165"/>
            <a:ext cx="11089875" cy="426913"/>
          </a:xfrm>
        </p:spPr>
        <p:txBody>
          <a:bodyPr/>
          <a:lstStyle/>
          <a:p>
            <a:r>
              <a:rPr lang="it-IT" sz="2400" dirty="0" err="1"/>
              <a:t>Annex</a:t>
            </a:r>
            <a:r>
              <a:rPr lang="it-IT" sz="2400" dirty="0"/>
              <a:t> </a:t>
            </a:r>
            <a:r>
              <a:rPr lang="it-IT" sz="2400" dirty="0" err="1"/>
              <a:t>iI</a:t>
            </a:r>
            <a:r>
              <a:rPr lang="it-IT" sz="2400" dirty="0"/>
              <a:t> – DISTRIBUZIONE GAS</a:t>
            </a:r>
          </a:p>
        </p:txBody>
      </p:sp>
      <p:sp>
        <p:nvSpPr>
          <p:cNvPr id="4" name="Segnaposto contenuto 3">
            <a:extLst>
              <a:ext uri="{FF2B5EF4-FFF2-40B4-BE49-F238E27FC236}">
                <a16:creationId xmlns="" xmlns:a16="http://schemas.microsoft.com/office/drawing/2014/main" id="{1F863127-8F67-43B7-AF5F-88DBF08C40D9}"/>
              </a:ext>
            </a:extLst>
          </p:cNvPr>
          <p:cNvSpPr>
            <a:spLocks noGrp="1"/>
          </p:cNvSpPr>
          <p:nvPr>
            <p:ph idx="15"/>
          </p:nvPr>
        </p:nvSpPr>
        <p:spPr>
          <a:xfrm>
            <a:off x="421548" y="912709"/>
            <a:ext cx="11089875" cy="335092"/>
          </a:xfrm>
        </p:spPr>
        <p:txBody>
          <a:bodyPr/>
          <a:lstStyle/>
          <a:p>
            <a:r>
              <a:rPr lang="it-IT" dirty="0"/>
              <a:t>Revisione X-</a:t>
            </a:r>
            <a:r>
              <a:rPr lang="it-IT" dirty="0" err="1"/>
              <a:t>factor</a:t>
            </a:r>
            <a:r>
              <a:rPr lang="it-IT" dirty="0"/>
              <a:t> per le imprese di grandi dimensioni gas</a:t>
            </a:r>
          </a:p>
        </p:txBody>
      </p:sp>
      <p:sp>
        <p:nvSpPr>
          <p:cNvPr id="36" name="Inhaltsplatzhalter 39">
            <a:extLst>
              <a:ext uri="{FF2B5EF4-FFF2-40B4-BE49-F238E27FC236}">
                <a16:creationId xmlns="" xmlns:a16="http://schemas.microsoft.com/office/drawing/2014/main" id="{84975E69-A2A6-48D9-B253-50792FF0CB31}"/>
              </a:ext>
            </a:extLst>
          </p:cNvPr>
          <p:cNvSpPr txBox="1">
            <a:spLocks/>
          </p:cNvSpPr>
          <p:nvPr/>
        </p:nvSpPr>
        <p:spPr>
          <a:xfrm>
            <a:off x="211129" y="1406897"/>
            <a:ext cx="11297269" cy="2946384"/>
          </a:xfrm>
          <a:prstGeom prst="rect">
            <a:avLst/>
          </a:prstGeom>
        </p:spPr>
        <p:txBody>
          <a:bodyPr vert="horz" wrap="square" lIns="0" tIns="0" rIns="0" bIns="0" rtlCol="0">
            <a:spAutoFit/>
          </a:bodyPr>
          <a:lstStyle>
            <a:lvl1pPr marL="0"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2000" kern="1200" baseline="0" dirty="0" smtClean="0">
                <a:solidFill>
                  <a:schemeClr val="tx2"/>
                </a:solidFill>
                <a:latin typeface="Segoe UI" panose="020B0502040204020203" pitchFamily="34" charset="0"/>
                <a:ea typeface="+mn-ea"/>
                <a:cs typeface="Segoe UI" panose="020B0502040204020203" pitchFamily="34" charset="0"/>
              </a:defRPr>
            </a:lvl1pPr>
            <a:lvl2pPr marL="252546"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800" kern="1200" dirty="0" smtClean="0">
                <a:solidFill>
                  <a:schemeClr val="tx2"/>
                </a:solidFill>
                <a:latin typeface="Segoe UI" panose="020B0502040204020203" pitchFamily="34" charset="0"/>
                <a:ea typeface="+mn-ea"/>
                <a:cs typeface="Segoe UI" panose="020B0502040204020203" pitchFamily="34" charset="0"/>
              </a:defRPr>
            </a:lvl2pPr>
            <a:lvl3pPr marL="514165"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600" kern="1200" dirty="0" smtClean="0">
                <a:solidFill>
                  <a:schemeClr val="tx2"/>
                </a:solidFill>
                <a:latin typeface="Segoe UI" panose="020B0502040204020203" pitchFamily="34" charset="0"/>
                <a:ea typeface="+mn-ea"/>
                <a:cs typeface="Segoe UI" panose="020B0502040204020203" pitchFamily="34" charset="0"/>
              </a:defRPr>
            </a:lvl3pPr>
            <a:lvl4pPr marL="766712"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400" kern="1200" dirty="0" smtClean="0">
                <a:solidFill>
                  <a:schemeClr val="tx2"/>
                </a:solidFill>
                <a:latin typeface="Segoe UI" panose="020B0502040204020203" pitchFamily="34" charset="0"/>
                <a:ea typeface="+mn-ea"/>
                <a:cs typeface="Segoe UI" panose="020B0502040204020203" pitchFamily="34" charset="0"/>
              </a:defRPr>
            </a:lvl4pPr>
            <a:lvl5pPr marL="1028331" indent="0" algn="l" defTabSz="1219194" rtl="0" eaLnBrk="1" latinLnBrk="0" hangingPunct="1">
              <a:lnSpc>
                <a:spcPct val="120000"/>
              </a:lnSpc>
              <a:spcBef>
                <a:spcPts val="0"/>
              </a:spcBef>
              <a:spcAft>
                <a:spcPts val="600"/>
              </a:spcAft>
              <a:buClr>
                <a:schemeClr val="accent1"/>
              </a:buClr>
              <a:buSzPct val="110000"/>
              <a:buFont typeface="Wingdings" panose="05000000000000000000" pitchFamily="2" charset="2"/>
              <a:buNone/>
              <a:defRPr lang="de-DE" sz="1200" kern="1200" dirty="0">
                <a:solidFill>
                  <a:schemeClr val="tx2"/>
                </a:solidFill>
                <a:latin typeface="Segoe UI" panose="020B0502040204020203" pitchFamily="34" charset="0"/>
                <a:ea typeface="+mn-ea"/>
                <a:cs typeface="Segoe UI" panose="020B0502040204020203" pitchFamily="34" charset="0"/>
              </a:defRPr>
            </a:lvl5pPr>
            <a:lvl6pPr marL="335278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79"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975"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572" indent="-304799" algn="l" defTabSz="1219194"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285750" indent="-285750" algn="just">
              <a:buFont typeface="Arial" panose="020B0604020202020204" pitchFamily="34" charset="0"/>
              <a:buChar char="•"/>
            </a:pPr>
            <a:r>
              <a:rPr lang="it-IT" sz="1200" dirty="0"/>
              <a:t>ARERA, con la Delibera 570/2019, ha determinato un tasso di recupero di produttività (X-</a:t>
            </a:r>
            <a:r>
              <a:rPr lang="it-IT" sz="1200" dirty="0" err="1"/>
              <a:t>factor</a:t>
            </a:r>
            <a:r>
              <a:rPr lang="it-IT" sz="1200" dirty="0"/>
              <a:t>) per le imprese di grandi dimensioni pari a 3,53%, costante per l’intera durata del periodo regolatorio (2020-2025)</a:t>
            </a:r>
          </a:p>
          <a:p>
            <a:pPr marL="285750" indent="-285750" algn="just">
              <a:buFont typeface="Arial" panose="020B0604020202020204" pitchFamily="34" charset="0"/>
              <a:buChar char="•"/>
            </a:pPr>
            <a:r>
              <a:rPr lang="it-IT" sz="1200" dirty="0"/>
              <a:t>Tale impostazione </a:t>
            </a:r>
            <a:r>
              <a:rPr lang="it-IT" sz="1200" dirty="0" err="1"/>
              <a:t>regolatoria</a:t>
            </a:r>
            <a:r>
              <a:rPr lang="it-IT" sz="1200" dirty="0"/>
              <a:t> non è conciliabile con il </a:t>
            </a:r>
            <a:r>
              <a:rPr lang="it-IT" sz="1200" b="1" dirty="0"/>
              <a:t>fisiologico contrarsi dei livelli di efficienza </a:t>
            </a:r>
            <a:r>
              <a:rPr lang="it-IT" sz="1200" dirty="0"/>
              <a:t>man mano che il recupero di produttività raggiunge un punto di equilibrio, proprio in considerazione del principio che </a:t>
            </a:r>
            <a:r>
              <a:rPr lang="it-IT" sz="1200" b="1" dirty="0"/>
              <a:t>ogni ulteriore efficientamento apportato ai processi operativi e gestionali di un’impresa comporta benefici incrementali decrescenti e un andamento della curva di costo sempre più asintotico alla frontiera efficiente</a:t>
            </a:r>
          </a:p>
          <a:p>
            <a:pPr marL="285750" indent="-285750">
              <a:buFont typeface="Arial" panose="020B0604020202020204" pitchFamily="34" charset="0"/>
              <a:buChar char="•"/>
            </a:pPr>
            <a:r>
              <a:rPr lang="it-IT" sz="1200" dirty="0"/>
              <a:t>A ciò si aggiunga il fatto che la crescita del grado di urbanizzazione e di congestione del territorio servito, così come il progressivo processo di verticalizzazione nelle aree metropolitane, incidono negativamente sul livello dei costi operativi connessi all’attività tipica di un distributore</a:t>
            </a:r>
          </a:p>
          <a:p>
            <a:pPr marL="285750" indent="-285750" algn="just">
              <a:buFont typeface="Arial" panose="020B0604020202020204" pitchFamily="34" charset="0"/>
              <a:buChar char="•"/>
            </a:pPr>
            <a:r>
              <a:rPr lang="it-IT" sz="1200" dirty="0"/>
              <a:t>Si evidenzia, peraltro, che le presunte “extra efficienze” identificate da ARERA e sottoposte al suddetto stringente recupero di produttività non rappresentano un vero margine per l’operatore, ma servono invece a coprire una serie di costi diversi da quelli rilevanti ai fini tariffari che pure esistono e sono in gran parte incomprimibili</a:t>
            </a:r>
          </a:p>
          <a:p>
            <a:pPr marL="285750" indent="-285750" algn="just">
              <a:buFont typeface="Arial" panose="020B0604020202020204" pitchFamily="34" charset="0"/>
              <a:buChar char="•"/>
            </a:pPr>
            <a:r>
              <a:rPr lang="it-IT" sz="1200" dirty="0"/>
              <a:t>Tuttavia, le caratteristiche e i fattori appena menzionati paiono, purtroppo, non essere stati pienamente considerati dall’Autorità nella fase di elaborazione e di fissazione dell’X-</a:t>
            </a:r>
            <a:r>
              <a:rPr lang="it-IT" sz="1200" dirty="0" err="1"/>
              <a:t>factor</a:t>
            </a:r>
            <a:endParaRPr lang="it-IT" sz="1200" dirty="0"/>
          </a:p>
        </p:txBody>
      </p:sp>
      <p:sp>
        <p:nvSpPr>
          <p:cNvPr id="13" name="Rettangolo 12">
            <a:extLst>
              <a:ext uri="{FF2B5EF4-FFF2-40B4-BE49-F238E27FC236}">
                <a16:creationId xmlns="" xmlns:a16="http://schemas.microsoft.com/office/drawing/2014/main" id="{9E672DCD-BCFF-467C-B0AA-87010FD4B8B3}"/>
              </a:ext>
            </a:extLst>
          </p:cNvPr>
          <p:cNvSpPr/>
          <p:nvPr/>
        </p:nvSpPr>
        <p:spPr>
          <a:xfrm>
            <a:off x="307391" y="4829297"/>
            <a:ext cx="9854703" cy="17223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12" name="CasellaDiTesto 11">
            <a:extLst>
              <a:ext uri="{FF2B5EF4-FFF2-40B4-BE49-F238E27FC236}">
                <a16:creationId xmlns="" xmlns:a16="http://schemas.microsoft.com/office/drawing/2014/main" id="{4FBF9CDE-6F6E-4F63-B30D-215DDD947401}"/>
              </a:ext>
            </a:extLst>
          </p:cNvPr>
          <p:cNvSpPr txBox="1"/>
          <p:nvPr/>
        </p:nvSpPr>
        <p:spPr>
          <a:xfrm>
            <a:off x="307390" y="4983465"/>
            <a:ext cx="9732156" cy="1246495"/>
          </a:xfrm>
          <a:prstGeom prst="rect">
            <a:avLst/>
          </a:prstGeom>
          <a:noFill/>
        </p:spPr>
        <p:txBody>
          <a:bodyPr wrap="square">
            <a:spAutoFit/>
          </a:bodyPr>
          <a:lstStyle/>
          <a:p>
            <a:pPr algn="just"/>
            <a:r>
              <a:rPr lang="it-IT" sz="1400" b="1" dirty="0">
                <a:solidFill>
                  <a:schemeClr val="tx2"/>
                </a:solidFill>
                <a:latin typeface="Segoe UI" panose="020B0502040204020203" pitchFamily="34" charset="0"/>
                <a:cs typeface="Segoe UI" panose="020B0502040204020203" pitchFamily="34" charset="0"/>
              </a:rPr>
              <a:t>N</a:t>
            </a:r>
            <a:r>
              <a:rPr lang="x-none" sz="1400" b="1" dirty="0">
                <a:solidFill>
                  <a:schemeClr val="tx2"/>
                </a:solidFill>
                <a:latin typeface="Segoe UI" panose="020B0502040204020203" pitchFamily="34" charset="0"/>
                <a:cs typeface="Segoe UI" panose="020B0502040204020203" pitchFamily="34" charset="0"/>
              </a:rPr>
              <a:t>on </a:t>
            </a:r>
            <a:r>
              <a:rPr lang="it-IT" sz="1400" b="1" dirty="0">
                <a:solidFill>
                  <a:schemeClr val="tx2"/>
                </a:solidFill>
                <a:latin typeface="Segoe UI" panose="020B0502040204020203" pitchFamily="34" charset="0"/>
                <a:cs typeface="Segoe UI" panose="020B0502040204020203" pitchFamily="34" charset="0"/>
              </a:rPr>
              <a:t>è condivisibile</a:t>
            </a:r>
            <a:r>
              <a:rPr lang="x-none" sz="1400" b="1" dirty="0">
                <a:solidFill>
                  <a:schemeClr val="tx2"/>
                </a:solidFill>
                <a:latin typeface="Segoe UI" panose="020B0502040204020203" pitchFamily="34" charset="0"/>
                <a:cs typeface="Segoe UI" panose="020B0502040204020203" pitchFamily="34" charset="0"/>
              </a:rPr>
              <a:t> l’assunto di un recupero continuo di produttività</a:t>
            </a:r>
            <a:r>
              <a:rPr lang="it-IT" sz="1400" b="1" dirty="0">
                <a:solidFill>
                  <a:schemeClr val="tx2"/>
                </a:solidFill>
                <a:latin typeface="Segoe UI" panose="020B0502040204020203" pitchFamily="34" charset="0"/>
                <a:cs typeface="Segoe UI" panose="020B0502040204020203" pitchFamily="34" charset="0"/>
              </a:rPr>
              <a:t> durante l’intero periodo regolatorio</a:t>
            </a:r>
            <a:r>
              <a:rPr lang="x-none" sz="1400" dirty="0">
                <a:solidFill>
                  <a:schemeClr val="tx2"/>
                </a:solidFill>
                <a:latin typeface="Segoe UI" panose="020B0502040204020203" pitchFamily="34" charset="0"/>
                <a:cs typeface="Segoe UI" panose="020B0502040204020203" pitchFamily="34" charset="0"/>
              </a:rPr>
              <a:t>, </a:t>
            </a:r>
            <a:r>
              <a:rPr lang="it-IT" sz="1400" dirty="0">
                <a:solidFill>
                  <a:schemeClr val="tx2"/>
                </a:solidFill>
                <a:latin typeface="Segoe UI" panose="020B0502040204020203" pitchFamily="34" charset="0"/>
                <a:cs typeface="Segoe UI" panose="020B0502040204020203" pitchFamily="34" charset="0"/>
              </a:rPr>
              <a:t>anche</a:t>
            </a:r>
            <a:r>
              <a:rPr lang="x-none" sz="1400" dirty="0">
                <a:solidFill>
                  <a:schemeClr val="tx2"/>
                </a:solidFill>
                <a:latin typeface="Segoe UI" panose="020B0502040204020203" pitchFamily="34" charset="0"/>
                <a:cs typeface="Segoe UI" panose="020B0502040204020203" pitchFamily="34" charset="0"/>
              </a:rPr>
              <a:t> alla luce degli attuali obblighi di qualità </a:t>
            </a:r>
            <a:r>
              <a:rPr lang="it-IT" sz="1400" dirty="0">
                <a:solidFill>
                  <a:schemeClr val="tx2"/>
                </a:solidFill>
                <a:latin typeface="Segoe UI" panose="020B0502040204020203" pitchFamily="34" charset="0"/>
                <a:cs typeface="Segoe UI" panose="020B0502040204020203" pitchFamily="34" charset="0"/>
              </a:rPr>
              <a:t>del servizio </a:t>
            </a:r>
            <a:r>
              <a:rPr lang="x-none" sz="1400" dirty="0">
                <a:solidFill>
                  <a:schemeClr val="tx2"/>
                </a:solidFill>
                <a:latin typeface="Segoe UI" panose="020B0502040204020203" pitchFamily="34" charset="0"/>
                <a:cs typeface="Segoe UI" panose="020B0502040204020203" pitchFamily="34" charset="0"/>
              </a:rPr>
              <a:t>e di efficienza energetica imposti ai distributori, se non a danno della loro marginalità e sostenibilità economico-finanziaria futura. </a:t>
            </a:r>
            <a:endParaRPr lang="it-IT" sz="1400" dirty="0">
              <a:solidFill>
                <a:schemeClr val="tx2"/>
              </a:solidFill>
              <a:latin typeface="Segoe UI" panose="020B0502040204020203" pitchFamily="34" charset="0"/>
              <a:cs typeface="Segoe UI" panose="020B0502040204020203" pitchFamily="34" charset="0"/>
            </a:endParaRPr>
          </a:p>
          <a:p>
            <a:pPr algn="just">
              <a:spcBef>
                <a:spcPts val="600"/>
              </a:spcBef>
            </a:pPr>
            <a:r>
              <a:rPr lang="it-IT" sz="1400" dirty="0">
                <a:solidFill>
                  <a:schemeClr val="tx2"/>
                </a:solidFill>
                <a:latin typeface="Segoe UI" panose="020B0502040204020203" pitchFamily="34" charset="0"/>
                <a:cs typeface="Segoe UI" panose="020B0502040204020203" pitchFamily="34" charset="0"/>
              </a:rPr>
              <a:t>Per queste ragioni, </a:t>
            </a:r>
            <a:r>
              <a:rPr lang="it-IT" sz="1400" b="1" dirty="0">
                <a:solidFill>
                  <a:schemeClr val="tx2"/>
                </a:solidFill>
                <a:latin typeface="Segoe UI" panose="020B0502040204020203" pitchFamily="34" charset="0"/>
                <a:cs typeface="Segoe UI" panose="020B0502040204020203" pitchFamily="34" charset="0"/>
              </a:rPr>
              <a:t>si suggerisce di </a:t>
            </a:r>
            <a:r>
              <a:rPr lang="x-none" sz="1400" b="1" dirty="0">
                <a:solidFill>
                  <a:schemeClr val="tx2"/>
                </a:solidFill>
                <a:latin typeface="Segoe UI" panose="020B0502040204020203" pitchFamily="34" charset="0"/>
                <a:cs typeface="Segoe UI" panose="020B0502040204020203" pitchFamily="34" charset="0"/>
              </a:rPr>
              <a:t>stabilire livelli di efficienza in progressiva riduzione da raggiungere nel periodo in questione e parametrare a questi il recupero di produttività obbligatorio per gli operatori</a:t>
            </a:r>
            <a:r>
              <a:rPr lang="x-none" sz="1400" dirty="0">
                <a:solidFill>
                  <a:schemeClr val="tx2"/>
                </a:solidFill>
                <a:latin typeface="Segoe UI" panose="020B0502040204020203" pitchFamily="34" charset="0"/>
                <a:cs typeface="Segoe UI" panose="020B0502040204020203" pitchFamily="34" charset="0"/>
              </a:rPr>
              <a:t>.</a:t>
            </a:r>
            <a:endParaRPr lang="it-IT" sz="1400" dirty="0">
              <a:solidFill>
                <a:schemeClr val="tx2"/>
              </a:solidFill>
              <a:latin typeface="Segoe UI" panose="020B0502040204020203" pitchFamily="34" charset="0"/>
              <a:cs typeface="Segoe UI" panose="020B0502040204020203" pitchFamily="34" charset="0"/>
            </a:endParaRPr>
          </a:p>
        </p:txBody>
      </p:sp>
      <p:sp>
        <p:nvSpPr>
          <p:cNvPr id="14" name="CasellaDiTesto 13">
            <a:extLst>
              <a:ext uri="{FF2B5EF4-FFF2-40B4-BE49-F238E27FC236}">
                <a16:creationId xmlns="" xmlns:a16="http://schemas.microsoft.com/office/drawing/2014/main" id="{6CC40A61-359F-46AA-8025-C50F452EDA27}"/>
              </a:ext>
            </a:extLst>
          </p:cNvPr>
          <p:cNvSpPr txBox="1"/>
          <p:nvPr/>
        </p:nvSpPr>
        <p:spPr>
          <a:xfrm>
            <a:off x="307392" y="4512377"/>
            <a:ext cx="6094476" cy="307777"/>
          </a:xfrm>
          <a:prstGeom prst="rect">
            <a:avLst/>
          </a:prstGeom>
          <a:noFill/>
        </p:spPr>
        <p:txBody>
          <a:bodyPr wrap="square">
            <a:spAutoFit/>
          </a:bodyPr>
          <a:lstStyle/>
          <a:p>
            <a:r>
              <a:rPr lang="it-IT" sz="1400" b="1" dirty="0">
                <a:solidFill>
                  <a:srgbClr val="FE6702"/>
                </a:solidFill>
              </a:rPr>
              <a:t>Le proposte di A2A</a:t>
            </a:r>
          </a:p>
        </p:txBody>
      </p:sp>
      <p:cxnSp>
        <p:nvCxnSpPr>
          <p:cNvPr id="15" name="Connettore diritto 14">
            <a:extLst>
              <a:ext uri="{FF2B5EF4-FFF2-40B4-BE49-F238E27FC236}">
                <a16:creationId xmlns="" xmlns:a16="http://schemas.microsoft.com/office/drawing/2014/main" id="{12A2A10A-99F2-49FF-8C02-7FAEA8EFAA85}"/>
              </a:ext>
            </a:extLst>
          </p:cNvPr>
          <p:cNvCxnSpPr>
            <a:cxnSpLocks/>
          </p:cNvCxnSpPr>
          <p:nvPr/>
        </p:nvCxnSpPr>
        <p:spPr>
          <a:xfrm>
            <a:off x="307392" y="4829299"/>
            <a:ext cx="9854703" cy="0"/>
          </a:xfrm>
          <a:prstGeom prst="line">
            <a:avLst/>
          </a:prstGeom>
          <a:ln w="12700" cap="rnd" cmpd="sng">
            <a:solidFill>
              <a:srgbClr val="FE6702"/>
            </a:solidFill>
            <a:prstDash val="soli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68856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 xmlns:a16="http://schemas.microsoft.com/office/drawing/2014/main" id="{18EF23AA-19B7-440B-ACE7-C137333151A0}"/>
              </a:ext>
            </a:extLst>
          </p:cNvPr>
          <p:cNvSpPr>
            <a:spLocks noGrp="1"/>
          </p:cNvSpPr>
          <p:nvPr>
            <p:ph type="title"/>
          </p:nvPr>
        </p:nvSpPr>
        <p:spPr>
          <a:xfrm>
            <a:off x="418523" y="437165"/>
            <a:ext cx="11089875" cy="426913"/>
          </a:xfrm>
        </p:spPr>
        <p:txBody>
          <a:bodyPr/>
          <a:lstStyle/>
          <a:p>
            <a:r>
              <a:rPr lang="it-IT" sz="2400" dirty="0"/>
              <a:t>ANNEX III – Ambiente: igiene urbana</a:t>
            </a:r>
          </a:p>
        </p:txBody>
      </p:sp>
      <p:sp>
        <p:nvSpPr>
          <p:cNvPr id="4" name="Segnaposto contenuto 3">
            <a:extLst>
              <a:ext uri="{FF2B5EF4-FFF2-40B4-BE49-F238E27FC236}">
                <a16:creationId xmlns="" xmlns:a16="http://schemas.microsoft.com/office/drawing/2014/main" id="{02463F60-CBC3-44F5-890D-39AC5BB729CA}"/>
              </a:ext>
            </a:extLst>
          </p:cNvPr>
          <p:cNvSpPr>
            <a:spLocks noGrp="1"/>
          </p:cNvSpPr>
          <p:nvPr>
            <p:ph idx="15"/>
          </p:nvPr>
        </p:nvSpPr>
        <p:spPr>
          <a:xfrm>
            <a:off x="421548" y="912709"/>
            <a:ext cx="11089875" cy="369332"/>
          </a:xfrm>
        </p:spPr>
        <p:txBody>
          <a:bodyPr/>
          <a:lstStyle/>
          <a:p>
            <a:r>
              <a:rPr lang="it-IT" dirty="0"/>
              <a:t>Costi efficienti, regole omogenee e riordino degli assetti </a:t>
            </a:r>
          </a:p>
        </p:txBody>
      </p:sp>
      <p:sp>
        <p:nvSpPr>
          <p:cNvPr id="84" name="Rettangolo 83">
            <a:extLst>
              <a:ext uri="{FF2B5EF4-FFF2-40B4-BE49-F238E27FC236}">
                <a16:creationId xmlns="" xmlns:a16="http://schemas.microsoft.com/office/drawing/2014/main" id="{234316A2-2C9D-47F8-A7C2-A44610B26DEB}"/>
              </a:ext>
            </a:extLst>
          </p:cNvPr>
          <p:cNvSpPr/>
          <p:nvPr/>
        </p:nvSpPr>
        <p:spPr>
          <a:xfrm>
            <a:off x="1936965" y="1795090"/>
            <a:ext cx="9459519" cy="74161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60" name="Rettangolo 59">
            <a:extLst>
              <a:ext uri="{FF2B5EF4-FFF2-40B4-BE49-F238E27FC236}">
                <a16:creationId xmlns="" xmlns:a16="http://schemas.microsoft.com/office/drawing/2014/main" id="{1C8927D6-CCB9-42C0-A7D4-AD7736A6DC30}"/>
              </a:ext>
            </a:extLst>
          </p:cNvPr>
          <p:cNvSpPr/>
          <p:nvPr/>
        </p:nvSpPr>
        <p:spPr>
          <a:xfrm>
            <a:off x="175003" y="1794540"/>
            <a:ext cx="1241866" cy="742717"/>
          </a:xfrm>
          <a:prstGeom prst="rect">
            <a:avLst/>
          </a:prstGeom>
          <a:solidFill>
            <a:srgbClr val="006300"/>
          </a:solidFill>
          <a:ln>
            <a:solidFill>
              <a:srgbClr val="0063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lnSpc>
                <a:spcPct val="90000"/>
              </a:lnSpc>
            </a:pPr>
            <a:r>
              <a:rPr lang="it-IT" sz="1200" b="1" dirty="0">
                <a:solidFill>
                  <a:schemeClr val="bg1"/>
                </a:solidFill>
                <a:ea typeface="Roboto" panose="02000000000000000000" pitchFamily="2" charset="0"/>
                <a:cs typeface="Verdana"/>
              </a:rPr>
              <a:t>Recupero di produttività</a:t>
            </a:r>
          </a:p>
        </p:txBody>
      </p:sp>
      <p:sp>
        <p:nvSpPr>
          <p:cNvPr id="61" name="Rettangolo 60">
            <a:extLst>
              <a:ext uri="{FF2B5EF4-FFF2-40B4-BE49-F238E27FC236}">
                <a16:creationId xmlns="" xmlns:a16="http://schemas.microsoft.com/office/drawing/2014/main" id="{8C0BFD49-931C-4D50-A8BF-93B1D5B81F29}"/>
              </a:ext>
            </a:extLst>
          </p:cNvPr>
          <p:cNvSpPr/>
          <p:nvPr/>
        </p:nvSpPr>
        <p:spPr>
          <a:xfrm>
            <a:off x="1848674" y="1801632"/>
            <a:ext cx="9547810" cy="7285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it-IT" sz="1200" dirty="0">
                <a:solidFill>
                  <a:schemeClr val="tx1">
                    <a:lumMod val="75000"/>
                    <a:lumOff val="25000"/>
                  </a:schemeClr>
                </a:solidFill>
                <a:ea typeface="Roboto" panose="02000000000000000000" pitchFamily="2" charset="0"/>
                <a:cs typeface="Verdana"/>
              </a:rPr>
              <a:t>L’evoluzione del metodo tariffario per il III periodo </a:t>
            </a:r>
            <a:r>
              <a:rPr lang="it-IT" sz="1200" dirty="0" err="1">
                <a:solidFill>
                  <a:schemeClr val="tx1">
                    <a:lumMod val="75000"/>
                    <a:lumOff val="25000"/>
                  </a:schemeClr>
                </a:solidFill>
                <a:ea typeface="Roboto" panose="02000000000000000000" pitchFamily="2" charset="0"/>
                <a:cs typeface="Verdana"/>
              </a:rPr>
              <a:t>regolatorio</a:t>
            </a:r>
            <a:r>
              <a:rPr lang="it-IT" sz="1200" dirty="0">
                <a:solidFill>
                  <a:schemeClr val="tx1">
                    <a:lumMod val="75000"/>
                    <a:lumOff val="25000"/>
                  </a:schemeClr>
                </a:solidFill>
                <a:ea typeface="Roboto" panose="02000000000000000000" pitchFamily="2" charset="0"/>
                <a:cs typeface="Verdana"/>
              </a:rPr>
              <a:t> non può prescindere da un’attenta </a:t>
            </a:r>
            <a:r>
              <a:rPr lang="it-IT" sz="1200" b="1" dirty="0">
                <a:solidFill>
                  <a:schemeClr val="tx1">
                    <a:lumMod val="75000"/>
                    <a:lumOff val="25000"/>
                  </a:schemeClr>
                </a:solidFill>
                <a:ea typeface="Roboto" panose="02000000000000000000" pitchFamily="2" charset="0"/>
                <a:cs typeface="Verdana"/>
              </a:rPr>
              <a:t>analisi degli impatti del recupero di efficienza - insito nel limite all’incremento annuale delle tariffe - su un settore labour intensive come quello dei rifiuti</a:t>
            </a:r>
            <a:r>
              <a:rPr lang="it-IT" sz="1200" dirty="0">
                <a:solidFill>
                  <a:schemeClr val="tx1">
                    <a:lumMod val="75000"/>
                    <a:lumOff val="25000"/>
                  </a:schemeClr>
                </a:solidFill>
                <a:ea typeface="Roboto" panose="02000000000000000000" pitchFamily="2" charset="0"/>
                <a:cs typeface="Verdana"/>
              </a:rPr>
              <a:t>, in cui l’efficientamento dei costi potrebbe gravare eccessivamente sul costo del personale pregiudicando la tenuta economico-sociale, oltre che finanziaria, delle gestioni</a:t>
            </a:r>
          </a:p>
        </p:txBody>
      </p:sp>
      <p:sp>
        <p:nvSpPr>
          <p:cNvPr id="62" name="Freccia a destra 61">
            <a:extLst>
              <a:ext uri="{FF2B5EF4-FFF2-40B4-BE49-F238E27FC236}">
                <a16:creationId xmlns="" xmlns:a16="http://schemas.microsoft.com/office/drawing/2014/main" id="{48062B58-8422-4673-BDF8-54B848942A3B}"/>
              </a:ext>
            </a:extLst>
          </p:cNvPr>
          <p:cNvSpPr/>
          <p:nvPr/>
        </p:nvSpPr>
        <p:spPr>
          <a:xfrm>
            <a:off x="1621624" y="2032250"/>
            <a:ext cx="186889" cy="267296"/>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85" name="Rettangolo 84">
            <a:extLst>
              <a:ext uri="{FF2B5EF4-FFF2-40B4-BE49-F238E27FC236}">
                <a16:creationId xmlns="" xmlns:a16="http://schemas.microsoft.com/office/drawing/2014/main" id="{26A9BD90-90A2-4F8F-94F0-3CBC314480AD}"/>
              </a:ext>
            </a:extLst>
          </p:cNvPr>
          <p:cNvSpPr/>
          <p:nvPr/>
        </p:nvSpPr>
        <p:spPr>
          <a:xfrm>
            <a:off x="1936964" y="2741557"/>
            <a:ext cx="9459519" cy="5580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66" name="Rettangolo 65">
            <a:extLst>
              <a:ext uri="{FF2B5EF4-FFF2-40B4-BE49-F238E27FC236}">
                <a16:creationId xmlns="" xmlns:a16="http://schemas.microsoft.com/office/drawing/2014/main" id="{834B8D74-D365-46B5-86EF-14B0A365C837}"/>
              </a:ext>
            </a:extLst>
          </p:cNvPr>
          <p:cNvSpPr/>
          <p:nvPr/>
        </p:nvSpPr>
        <p:spPr>
          <a:xfrm>
            <a:off x="175002" y="2736125"/>
            <a:ext cx="1241866" cy="568925"/>
          </a:xfrm>
          <a:prstGeom prst="rect">
            <a:avLst/>
          </a:prstGeom>
          <a:solidFill>
            <a:srgbClr val="006300"/>
          </a:solidFill>
          <a:ln>
            <a:solidFill>
              <a:srgbClr val="0063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lnSpc>
                <a:spcPct val="90000"/>
              </a:lnSpc>
            </a:pPr>
            <a:r>
              <a:rPr lang="it-IT" sz="1200" b="1" dirty="0">
                <a:solidFill>
                  <a:schemeClr val="bg1"/>
                </a:solidFill>
                <a:ea typeface="Roboto" panose="02000000000000000000" pitchFamily="2" charset="0"/>
                <a:cs typeface="Verdana"/>
              </a:rPr>
              <a:t>Articolazione tariffaria</a:t>
            </a:r>
          </a:p>
        </p:txBody>
      </p:sp>
      <p:sp>
        <p:nvSpPr>
          <p:cNvPr id="67" name="Rettangolo 66">
            <a:extLst>
              <a:ext uri="{FF2B5EF4-FFF2-40B4-BE49-F238E27FC236}">
                <a16:creationId xmlns="" xmlns:a16="http://schemas.microsoft.com/office/drawing/2014/main" id="{86413F56-4E8D-4FCA-BDC1-A1551E4BFED0}"/>
              </a:ext>
            </a:extLst>
          </p:cNvPr>
          <p:cNvSpPr/>
          <p:nvPr/>
        </p:nvSpPr>
        <p:spPr>
          <a:xfrm>
            <a:off x="1848673" y="2741557"/>
            <a:ext cx="9459520" cy="55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it-IT" sz="1200" dirty="0">
                <a:solidFill>
                  <a:schemeClr val="tx1">
                    <a:lumMod val="75000"/>
                    <a:lumOff val="25000"/>
                  </a:schemeClr>
                </a:solidFill>
                <a:ea typeface="Roboto" panose="02000000000000000000" pitchFamily="2" charset="0"/>
                <a:cs typeface="Verdana"/>
              </a:rPr>
              <a:t>La definizione di </a:t>
            </a:r>
            <a:r>
              <a:rPr lang="it-IT" sz="1200" b="1" dirty="0">
                <a:solidFill>
                  <a:schemeClr val="tx1">
                    <a:lumMod val="75000"/>
                    <a:lumOff val="25000"/>
                  </a:schemeClr>
                </a:solidFill>
                <a:ea typeface="Roboto" panose="02000000000000000000" pitchFamily="2" charset="0"/>
                <a:cs typeface="Verdana"/>
              </a:rPr>
              <a:t>criteri omogenei per la ripartizione dei costi fra utenze domestiche e non domestiche </a:t>
            </a:r>
            <a:r>
              <a:rPr lang="it-IT" sz="1200" dirty="0">
                <a:solidFill>
                  <a:schemeClr val="tx1">
                    <a:lumMod val="75000"/>
                    <a:lumOff val="25000"/>
                  </a:schemeClr>
                </a:solidFill>
                <a:ea typeface="Roboto" panose="02000000000000000000" pitchFamily="2" charset="0"/>
                <a:cs typeface="Verdana"/>
              </a:rPr>
              <a:t>può facilitare il contenimento della variabilità della spesa sul territorio nazionale, tenuto conto delle peculiarità territoriali e limitando la discrezionalità degli Enti locali</a:t>
            </a:r>
          </a:p>
        </p:txBody>
      </p:sp>
      <p:sp>
        <p:nvSpPr>
          <p:cNvPr id="68" name="Freccia a destra 67">
            <a:extLst>
              <a:ext uri="{FF2B5EF4-FFF2-40B4-BE49-F238E27FC236}">
                <a16:creationId xmlns="" xmlns:a16="http://schemas.microsoft.com/office/drawing/2014/main" id="{5DA033F9-64B8-4FB8-BDB1-0342689440D6}"/>
              </a:ext>
            </a:extLst>
          </p:cNvPr>
          <p:cNvSpPr/>
          <p:nvPr/>
        </p:nvSpPr>
        <p:spPr>
          <a:xfrm>
            <a:off x="1621623" y="2886939"/>
            <a:ext cx="186889" cy="267296"/>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86" name="Rettangolo 85">
            <a:extLst>
              <a:ext uri="{FF2B5EF4-FFF2-40B4-BE49-F238E27FC236}">
                <a16:creationId xmlns="" xmlns:a16="http://schemas.microsoft.com/office/drawing/2014/main" id="{0D3B2E14-DC4A-4B53-986B-DB865D2DE44A}"/>
              </a:ext>
            </a:extLst>
          </p:cNvPr>
          <p:cNvSpPr/>
          <p:nvPr/>
        </p:nvSpPr>
        <p:spPr>
          <a:xfrm>
            <a:off x="1959079" y="3550493"/>
            <a:ext cx="9459518" cy="72853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70" name="Rettangolo 69">
            <a:extLst>
              <a:ext uri="{FF2B5EF4-FFF2-40B4-BE49-F238E27FC236}">
                <a16:creationId xmlns="" xmlns:a16="http://schemas.microsoft.com/office/drawing/2014/main" id="{571752C5-94A8-4EC3-8103-F0B97F40E710}"/>
              </a:ext>
            </a:extLst>
          </p:cNvPr>
          <p:cNvSpPr/>
          <p:nvPr/>
        </p:nvSpPr>
        <p:spPr>
          <a:xfrm>
            <a:off x="175003" y="3543400"/>
            <a:ext cx="1257452" cy="742718"/>
          </a:xfrm>
          <a:prstGeom prst="rect">
            <a:avLst/>
          </a:prstGeom>
          <a:solidFill>
            <a:srgbClr val="006300"/>
          </a:solidFill>
          <a:ln>
            <a:solidFill>
              <a:srgbClr val="0063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lnSpc>
                <a:spcPct val="90000"/>
              </a:lnSpc>
            </a:pPr>
            <a:r>
              <a:rPr lang="it-IT" sz="1200" b="1" dirty="0">
                <a:solidFill>
                  <a:schemeClr val="bg1"/>
                </a:solidFill>
                <a:ea typeface="Roboto" panose="02000000000000000000" pitchFamily="2" charset="0"/>
                <a:cs typeface="Verdana"/>
              </a:rPr>
              <a:t>Tariffa puntuale e morosità</a:t>
            </a:r>
          </a:p>
        </p:txBody>
      </p:sp>
      <p:sp>
        <p:nvSpPr>
          <p:cNvPr id="71" name="Rettangolo 70">
            <a:extLst>
              <a:ext uri="{FF2B5EF4-FFF2-40B4-BE49-F238E27FC236}">
                <a16:creationId xmlns="" xmlns:a16="http://schemas.microsoft.com/office/drawing/2014/main" id="{D3225C4E-BD72-4843-A2A3-DA4C6E46EC89}"/>
              </a:ext>
            </a:extLst>
          </p:cNvPr>
          <p:cNvSpPr/>
          <p:nvPr/>
        </p:nvSpPr>
        <p:spPr>
          <a:xfrm>
            <a:off x="1869680" y="3550492"/>
            <a:ext cx="9429691" cy="7285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it-IT" sz="1200" dirty="0">
                <a:solidFill>
                  <a:schemeClr val="tx1">
                    <a:lumMod val="75000"/>
                    <a:lumOff val="25000"/>
                  </a:schemeClr>
                </a:solidFill>
                <a:ea typeface="Roboto" panose="02000000000000000000" pitchFamily="2" charset="0"/>
                <a:cs typeface="Verdana"/>
              </a:rPr>
              <a:t>Nel passaggio da tariffazione presuntiva a tariffazione puntuale, occorre </a:t>
            </a:r>
            <a:r>
              <a:rPr lang="it-IT" sz="1200" b="1" dirty="0">
                <a:solidFill>
                  <a:schemeClr val="tx1">
                    <a:lumMod val="75000"/>
                    <a:lumOff val="25000"/>
                  </a:schemeClr>
                </a:solidFill>
                <a:ea typeface="Roboto" panose="02000000000000000000" pitchFamily="2" charset="0"/>
                <a:cs typeface="Verdana"/>
              </a:rPr>
              <a:t>promuovere dei meccanismi di riconoscimento degli accantonamenti per crediti di dubbia esigibilità</a:t>
            </a:r>
            <a:r>
              <a:rPr lang="it-IT" sz="1200" dirty="0">
                <a:solidFill>
                  <a:schemeClr val="tx1">
                    <a:lumMod val="75000"/>
                    <a:lumOff val="25000"/>
                  </a:schemeClr>
                </a:solidFill>
                <a:ea typeface="Roboto" panose="02000000000000000000" pitchFamily="2" charset="0"/>
                <a:cs typeface="Verdana"/>
              </a:rPr>
              <a:t>, oltre che dei costi dell’attività di recupero crediti, tali da incentivare la presa in carico dell’attività di riscossione in un settore caratterizzato da livelli di morosità molto elevati</a:t>
            </a:r>
          </a:p>
        </p:txBody>
      </p:sp>
      <p:sp>
        <p:nvSpPr>
          <p:cNvPr id="72" name="Freccia a destra 71">
            <a:extLst>
              <a:ext uri="{FF2B5EF4-FFF2-40B4-BE49-F238E27FC236}">
                <a16:creationId xmlns="" xmlns:a16="http://schemas.microsoft.com/office/drawing/2014/main" id="{9950C695-B537-4C99-9638-4A5CBFF9CED8}"/>
              </a:ext>
            </a:extLst>
          </p:cNvPr>
          <p:cNvSpPr/>
          <p:nvPr/>
        </p:nvSpPr>
        <p:spPr>
          <a:xfrm>
            <a:off x="1639780" y="3781111"/>
            <a:ext cx="189235" cy="267296"/>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87" name="Rettangolo 86">
            <a:extLst>
              <a:ext uri="{FF2B5EF4-FFF2-40B4-BE49-F238E27FC236}">
                <a16:creationId xmlns="" xmlns:a16="http://schemas.microsoft.com/office/drawing/2014/main" id="{FA09EDDA-5FFB-4B14-B21E-79D07D64623E}"/>
              </a:ext>
            </a:extLst>
          </p:cNvPr>
          <p:cNvSpPr/>
          <p:nvPr/>
        </p:nvSpPr>
        <p:spPr>
          <a:xfrm>
            <a:off x="1958070" y="4734868"/>
            <a:ext cx="9470466" cy="8799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74" name="Rettangolo 73">
            <a:extLst>
              <a:ext uri="{FF2B5EF4-FFF2-40B4-BE49-F238E27FC236}">
                <a16:creationId xmlns="" xmlns:a16="http://schemas.microsoft.com/office/drawing/2014/main" id="{FF158695-FC44-4F06-B4D9-98A34ABEFA0B}"/>
              </a:ext>
            </a:extLst>
          </p:cNvPr>
          <p:cNvSpPr/>
          <p:nvPr/>
        </p:nvSpPr>
        <p:spPr>
          <a:xfrm>
            <a:off x="175003" y="4730548"/>
            <a:ext cx="1241866" cy="888545"/>
          </a:xfrm>
          <a:prstGeom prst="rect">
            <a:avLst/>
          </a:prstGeom>
          <a:solidFill>
            <a:srgbClr val="006300"/>
          </a:solidFill>
          <a:ln>
            <a:solidFill>
              <a:srgbClr val="0063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lnSpc>
                <a:spcPct val="90000"/>
              </a:lnSpc>
            </a:pPr>
            <a:r>
              <a:rPr lang="it-IT" sz="1200" b="1" dirty="0">
                <a:solidFill>
                  <a:schemeClr val="bg1"/>
                </a:solidFill>
                <a:ea typeface="Roboto" panose="02000000000000000000" pitchFamily="2" charset="0"/>
                <a:cs typeface="Verdana"/>
              </a:rPr>
              <a:t>Contratto di servizio e bandi</a:t>
            </a:r>
          </a:p>
        </p:txBody>
      </p:sp>
      <p:sp>
        <p:nvSpPr>
          <p:cNvPr id="75" name="Rettangolo 74">
            <a:extLst>
              <a:ext uri="{FF2B5EF4-FFF2-40B4-BE49-F238E27FC236}">
                <a16:creationId xmlns="" xmlns:a16="http://schemas.microsoft.com/office/drawing/2014/main" id="{BCCEDE76-C3B4-428D-A647-BCD259A3ADEE}"/>
              </a:ext>
            </a:extLst>
          </p:cNvPr>
          <p:cNvSpPr/>
          <p:nvPr/>
        </p:nvSpPr>
        <p:spPr>
          <a:xfrm>
            <a:off x="1858613" y="4739032"/>
            <a:ext cx="9436183" cy="8715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it-IT" sz="1200" dirty="0">
                <a:solidFill>
                  <a:schemeClr val="tx1">
                    <a:lumMod val="75000"/>
                    <a:lumOff val="25000"/>
                  </a:schemeClr>
                </a:solidFill>
                <a:ea typeface="Roboto" panose="02000000000000000000" pitchFamily="2" charset="0"/>
                <a:cs typeface="Verdana"/>
              </a:rPr>
              <a:t>Tenuto conto del procedimento avviato dall’Autorità per la predisposizione di schemi-tipo dei Contratti di servizio, si rimarca la necessità che anche i </a:t>
            </a:r>
            <a:r>
              <a:rPr lang="it-IT" sz="1200" b="1" dirty="0">
                <a:solidFill>
                  <a:schemeClr val="tx1">
                    <a:lumMod val="75000"/>
                    <a:lumOff val="25000"/>
                  </a:schemeClr>
                </a:solidFill>
                <a:ea typeface="Roboto" panose="02000000000000000000" pitchFamily="2" charset="0"/>
                <a:cs typeface="Verdana"/>
              </a:rPr>
              <a:t>nuovi capitolati di gara redatti dalle Stazioni Appaltanti </a:t>
            </a:r>
            <a:r>
              <a:rPr lang="it-IT" sz="1200" dirty="0">
                <a:solidFill>
                  <a:schemeClr val="tx1">
                    <a:lumMod val="75000"/>
                    <a:lumOff val="25000"/>
                  </a:schemeClr>
                </a:solidFill>
                <a:ea typeface="Roboto" panose="02000000000000000000" pitchFamily="2" charset="0"/>
                <a:cs typeface="Verdana"/>
              </a:rPr>
              <a:t>prevedano meccanismi di attribuzione dei punteggi che non siano sbilanciati verso le offerte economicamente più vantaggiose, ma siano volti a premiare e ad incentivare la qualità del servizio, integrando fin da subito requisiti di qualità contrattuale/tecnica coerenti con le misure definite da ARERA</a:t>
            </a:r>
          </a:p>
        </p:txBody>
      </p:sp>
      <p:sp>
        <p:nvSpPr>
          <p:cNvPr id="76" name="Freccia a destra 75">
            <a:extLst>
              <a:ext uri="{FF2B5EF4-FFF2-40B4-BE49-F238E27FC236}">
                <a16:creationId xmlns="" xmlns:a16="http://schemas.microsoft.com/office/drawing/2014/main" id="{0A7EAFC8-6F10-443E-83F5-54205A81ADBB}"/>
              </a:ext>
            </a:extLst>
          </p:cNvPr>
          <p:cNvSpPr/>
          <p:nvPr/>
        </p:nvSpPr>
        <p:spPr>
          <a:xfrm>
            <a:off x="1621624" y="5041172"/>
            <a:ext cx="186889" cy="267296"/>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88" name="Rettangolo 87">
            <a:extLst>
              <a:ext uri="{FF2B5EF4-FFF2-40B4-BE49-F238E27FC236}">
                <a16:creationId xmlns="" xmlns:a16="http://schemas.microsoft.com/office/drawing/2014/main" id="{20237324-87CA-4D6A-9ADA-1965D6E6D138}"/>
              </a:ext>
            </a:extLst>
          </p:cNvPr>
          <p:cNvSpPr/>
          <p:nvPr/>
        </p:nvSpPr>
        <p:spPr>
          <a:xfrm>
            <a:off x="1898758" y="6057271"/>
            <a:ext cx="8035358" cy="5519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78" name="Rettangolo 77">
            <a:extLst>
              <a:ext uri="{FF2B5EF4-FFF2-40B4-BE49-F238E27FC236}">
                <a16:creationId xmlns="" xmlns:a16="http://schemas.microsoft.com/office/drawing/2014/main" id="{65B7793B-B73D-429B-87A9-E94D966B8126}"/>
              </a:ext>
            </a:extLst>
          </p:cNvPr>
          <p:cNvSpPr/>
          <p:nvPr/>
        </p:nvSpPr>
        <p:spPr>
          <a:xfrm>
            <a:off x="175003" y="6048763"/>
            <a:ext cx="1227930" cy="568925"/>
          </a:xfrm>
          <a:prstGeom prst="rect">
            <a:avLst/>
          </a:prstGeom>
          <a:solidFill>
            <a:srgbClr val="006300"/>
          </a:solidFill>
          <a:ln>
            <a:solidFill>
              <a:srgbClr val="0063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lnSpc>
                <a:spcPct val="90000"/>
              </a:lnSpc>
            </a:pPr>
            <a:r>
              <a:rPr lang="it-IT" sz="1200" b="1" dirty="0">
                <a:solidFill>
                  <a:schemeClr val="bg1"/>
                </a:solidFill>
                <a:ea typeface="Roboto" panose="02000000000000000000" pitchFamily="2" charset="0"/>
                <a:cs typeface="Verdana"/>
              </a:rPr>
              <a:t>Promuovere aggregazioni</a:t>
            </a:r>
          </a:p>
        </p:txBody>
      </p:sp>
      <p:sp>
        <p:nvSpPr>
          <p:cNvPr id="79" name="Rettangolo 78">
            <a:extLst>
              <a:ext uri="{FF2B5EF4-FFF2-40B4-BE49-F238E27FC236}">
                <a16:creationId xmlns="" xmlns:a16="http://schemas.microsoft.com/office/drawing/2014/main" id="{116A06D3-2F3A-4D27-8244-BE409D06ED41}"/>
              </a:ext>
            </a:extLst>
          </p:cNvPr>
          <p:cNvSpPr/>
          <p:nvPr/>
        </p:nvSpPr>
        <p:spPr>
          <a:xfrm>
            <a:off x="1829892" y="6054195"/>
            <a:ext cx="8122659" cy="55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it-IT" sz="1200" dirty="0">
                <a:solidFill>
                  <a:schemeClr val="tx1">
                    <a:lumMod val="75000"/>
                    <a:lumOff val="25000"/>
                  </a:schemeClr>
                </a:solidFill>
                <a:ea typeface="Roboto" panose="02000000000000000000" pitchFamily="2" charset="0"/>
                <a:cs typeface="Verdana"/>
              </a:rPr>
              <a:t>Lo sviluppo del settore non può prescindere dalla crescita dimensionale degli affidamenti, dalle economie di scala/scopo conseguibili, oltre che da una durata congrua rispetto ad una gestione industriale del servizio</a:t>
            </a:r>
          </a:p>
        </p:txBody>
      </p:sp>
      <p:sp>
        <p:nvSpPr>
          <p:cNvPr id="77" name="Freccia a destra 76">
            <a:extLst>
              <a:ext uri="{FF2B5EF4-FFF2-40B4-BE49-F238E27FC236}">
                <a16:creationId xmlns="" xmlns:a16="http://schemas.microsoft.com/office/drawing/2014/main" id="{01A85A35-BA8B-4C30-9AA8-F12983289528}"/>
              </a:ext>
            </a:extLst>
          </p:cNvPr>
          <p:cNvSpPr/>
          <p:nvPr/>
        </p:nvSpPr>
        <p:spPr>
          <a:xfrm>
            <a:off x="1605390" y="6199577"/>
            <a:ext cx="184792" cy="267296"/>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80" name="CasellaDiTesto 79">
            <a:extLst>
              <a:ext uri="{FF2B5EF4-FFF2-40B4-BE49-F238E27FC236}">
                <a16:creationId xmlns="" xmlns:a16="http://schemas.microsoft.com/office/drawing/2014/main" id="{F266C1F1-A3A4-45A8-BBC6-758C28FA96EC}"/>
              </a:ext>
            </a:extLst>
          </p:cNvPr>
          <p:cNvSpPr txBox="1"/>
          <p:nvPr/>
        </p:nvSpPr>
        <p:spPr>
          <a:xfrm>
            <a:off x="107626" y="1425275"/>
            <a:ext cx="6097604" cy="307777"/>
          </a:xfrm>
          <a:prstGeom prst="rect">
            <a:avLst/>
          </a:prstGeom>
          <a:noFill/>
        </p:spPr>
        <p:txBody>
          <a:bodyPr wrap="square">
            <a:spAutoFit/>
          </a:bodyPr>
          <a:lstStyle/>
          <a:p>
            <a:r>
              <a:rPr lang="it-IT" sz="1400" b="1" i="1" dirty="0">
                <a:solidFill>
                  <a:srgbClr val="E6326E"/>
                </a:solidFill>
                <a:ea typeface="Roboto" panose="02000000000000000000" pitchFamily="2" charset="0"/>
                <a:cs typeface="Verdana"/>
              </a:rPr>
              <a:t>Riconoscere i costi efficienti del servizio: </a:t>
            </a:r>
            <a:endParaRPr lang="it-IT" sz="1400" b="1" i="1" dirty="0">
              <a:solidFill>
                <a:srgbClr val="E6326E"/>
              </a:solidFill>
            </a:endParaRPr>
          </a:p>
        </p:txBody>
      </p:sp>
      <p:sp>
        <p:nvSpPr>
          <p:cNvPr id="81" name="CasellaDiTesto 80">
            <a:extLst>
              <a:ext uri="{FF2B5EF4-FFF2-40B4-BE49-F238E27FC236}">
                <a16:creationId xmlns="" xmlns:a16="http://schemas.microsoft.com/office/drawing/2014/main" id="{114E5807-4463-429D-B0FA-F0D54048DABC}"/>
              </a:ext>
            </a:extLst>
          </p:cNvPr>
          <p:cNvSpPr txBox="1"/>
          <p:nvPr/>
        </p:nvSpPr>
        <p:spPr>
          <a:xfrm>
            <a:off x="107626" y="4405389"/>
            <a:ext cx="6097604" cy="307777"/>
          </a:xfrm>
          <a:prstGeom prst="rect">
            <a:avLst/>
          </a:prstGeom>
          <a:noFill/>
        </p:spPr>
        <p:txBody>
          <a:bodyPr wrap="square">
            <a:spAutoFit/>
          </a:bodyPr>
          <a:lstStyle/>
          <a:p>
            <a:r>
              <a:rPr lang="it-IT" sz="1400" b="1" i="1" dirty="0">
                <a:solidFill>
                  <a:srgbClr val="E6326E"/>
                </a:solidFill>
                <a:ea typeface="Roboto" panose="02000000000000000000" pitchFamily="2" charset="0"/>
                <a:cs typeface="Verdana"/>
              </a:rPr>
              <a:t>Definire regole uniformi e schemi tipo:</a:t>
            </a:r>
            <a:endParaRPr lang="it-IT" sz="1400" b="1" i="1" dirty="0">
              <a:solidFill>
                <a:srgbClr val="E6326E"/>
              </a:solidFill>
            </a:endParaRPr>
          </a:p>
        </p:txBody>
      </p:sp>
      <p:sp>
        <p:nvSpPr>
          <p:cNvPr id="82" name="CasellaDiTesto 81">
            <a:extLst>
              <a:ext uri="{FF2B5EF4-FFF2-40B4-BE49-F238E27FC236}">
                <a16:creationId xmlns="" xmlns:a16="http://schemas.microsoft.com/office/drawing/2014/main" id="{ADA486D3-B823-414B-827C-10203AEC352C}"/>
              </a:ext>
            </a:extLst>
          </p:cNvPr>
          <p:cNvSpPr txBox="1"/>
          <p:nvPr/>
        </p:nvSpPr>
        <p:spPr>
          <a:xfrm>
            <a:off x="107626" y="5729133"/>
            <a:ext cx="6097604" cy="307777"/>
          </a:xfrm>
          <a:prstGeom prst="rect">
            <a:avLst/>
          </a:prstGeom>
          <a:noFill/>
        </p:spPr>
        <p:txBody>
          <a:bodyPr wrap="square">
            <a:spAutoFit/>
          </a:bodyPr>
          <a:lstStyle/>
          <a:p>
            <a:r>
              <a:rPr lang="it-IT" sz="1400" b="1" i="1" dirty="0">
                <a:solidFill>
                  <a:srgbClr val="E6326E"/>
                </a:solidFill>
                <a:ea typeface="Roboto" panose="02000000000000000000" pitchFamily="2" charset="0"/>
                <a:cs typeface="Verdana"/>
              </a:rPr>
              <a:t>Promuovere strumenti per supportare il riordino degli assetti:</a:t>
            </a:r>
            <a:endParaRPr lang="it-IT" sz="1400" b="1" i="1" dirty="0">
              <a:solidFill>
                <a:srgbClr val="E6326E"/>
              </a:solidFill>
            </a:endParaRPr>
          </a:p>
        </p:txBody>
      </p:sp>
    </p:spTree>
    <p:extLst>
      <p:ext uri="{BB962C8B-B14F-4D97-AF65-F5344CB8AC3E}">
        <p14:creationId xmlns:p14="http://schemas.microsoft.com/office/powerpoint/2010/main" val="2515340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Rettangolo 104">
            <a:extLst>
              <a:ext uri="{FF2B5EF4-FFF2-40B4-BE49-F238E27FC236}">
                <a16:creationId xmlns="" xmlns:a16="http://schemas.microsoft.com/office/drawing/2014/main" id="{2FA2EE54-9112-4D6E-A82C-F3B043229F46}"/>
              </a:ext>
            </a:extLst>
          </p:cNvPr>
          <p:cNvSpPr/>
          <p:nvPr/>
        </p:nvSpPr>
        <p:spPr>
          <a:xfrm>
            <a:off x="1535080" y="3075640"/>
            <a:ext cx="9800577" cy="5840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106" name="Rettangolo 105">
            <a:extLst>
              <a:ext uri="{FF2B5EF4-FFF2-40B4-BE49-F238E27FC236}">
                <a16:creationId xmlns="" xmlns:a16="http://schemas.microsoft.com/office/drawing/2014/main" id="{DCEBB54B-D75F-49D0-BAFE-4E4C88C68928}"/>
              </a:ext>
            </a:extLst>
          </p:cNvPr>
          <p:cNvSpPr/>
          <p:nvPr/>
        </p:nvSpPr>
        <p:spPr>
          <a:xfrm>
            <a:off x="1504422" y="3842130"/>
            <a:ext cx="9800577" cy="7562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107" name="Rettangolo 106">
            <a:extLst>
              <a:ext uri="{FF2B5EF4-FFF2-40B4-BE49-F238E27FC236}">
                <a16:creationId xmlns="" xmlns:a16="http://schemas.microsoft.com/office/drawing/2014/main" id="{975394B8-10F7-496C-B9DB-DE1053A6CD65}"/>
              </a:ext>
            </a:extLst>
          </p:cNvPr>
          <p:cNvSpPr/>
          <p:nvPr/>
        </p:nvSpPr>
        <p:spPr>
          <a:xfrm>
            <a:off x="1535079" y="4780864"/>
            <a:ext cx="9769531" cy="7562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108" name="Rettangolo 107">
            <a:extLst>
              <a:ext uri="{FF2B5EF4-FFF2-40B4-BE49-F238E27FC236}">
                <a16:creationId xmlns="" xmlns:a16="http://schemas.microsoft.com/office/drawing/2014/main" id="{18C67E72-A349-4A06-8A81-F0839CE90800}"/>
              </a:ext>
            </a:extLst>
          </p:cNvPr>
          <p:cNvSpPr/>
          <p:nvPr/>
        </p:nvSpPr>
        <p:spPr>
          <a:xfrm>
            <a:off x="1535078" y="5684180"/>
            <a:ext cx="8417471" cy="7562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104" name="Rettangolo 103">
            <a:extLst>
              <a:ext uri="{FF2B5EF4-FFF2-40B4-BE49-F238E27FC236}">
                <a16:creationId xmlns="" xmlns:a16="http://schemas.microsoft.com/office/drawing/2014/main" id="{896611B3-5AFB-4314-953F-BC12DC85926E}"/>
              </a:ext>
            </a:extLst>
          </p:cNvPr>
          <p:cNvSpPr/>
          <p:nvPr/>
        </p:nvSpPr>
        <p:spPr>
          <a:xfrm>
            <a:off x="1535080" y="1566060"/>
            <a:ext cx="9800577" cy="13263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3" name="Titolo 2">
            <a:extLst>
              <a:ext uri="{FF2B5EF4-FFF2-40B4-BE49-F238E27FC236}">
                <a16:creationId xmlns="" xmlns:a16="http://schemas.microsoft.com/office/drawing/2014/main" id="{18EF23AA-19B7-440B-ACE7-C137333151A0}"/>
              </a:ext>
            </a:extLst>
          </p:cNvPr>
          <p:cNvSpPr>
            <a:spLocks noGrp="1"/>
          </p:cNvSpPr>
          <p:nvPr>
            <p:ph type="title"/>
          </p:nvPr>
        </p:nvSpPr>
        <p:spPr>
          <a:xfrm>
            <a:off x="418523" y="437165"/>
            <a:ext cx="11089875" cy="426913"/>
          </a:xfrm>
        </p:spPr>
        <p:txBody>
          <a:bodyPr/>
          <a:lstStyle/>
          <a:p>
            <a:r>
              <a:rPr lang="it-IT" sz="2400" dirty="0"/>
              <a:t>ANNEX IV – Ambiente: trattamento</a:t>
            </a:r>
          </a:p>
        </p:txBody>
      </p:sp>
      <p:sp>
        <p:nvSpPr>
          <p:cNvPr id="4" name="Segnaposto contenuto 3">
            <a:extLst>
              <a:ext uri="{FF2B5EF4-FFF2-40B4-BE49-F238E27FC236}">
                <a16:creationId xmlns="" xmlns:a16="http://schemas.microsoft.com/office/drawing/2014/main" id="{02463F60-CBC3-44F5-890D-39AC5BB729CA}"/>
              </a:ext>
            </a:extLst>
          </p:cNvPr>
          <p:cNvSpPr>
            <a:spLocks noGrp="1"/>
          </p:cNvSpPr>
          <p:nvPr>
            <p:ph idx="15"/>
          </p:nvPr>
        </p:nvSpPr>
        <p:spPr>
          <a:xfrm>
            <a:off x="421548" y="912709"/>
            <a:ext cx="11089875" cy="335092"/>
          </a:xfrm>
        </p:spPr>
        <p:txBody>
          <a:bodyPr/>
          <a:lstStyle/>
          <a:p>
            <a:r>
              <a:rPr lang="it-IT" dirty="0"/>
              <a:t>Promuovere la realizzazione di infrastrutture</a:t>
            </a:r>
          </a:p>
        </p:txBody>
      </p:sp>
      <p:sp>
        <p:nvSpPr>
          <p:cNvPr id="37" name="Rettangolo 36">
            <a:extLst>
              <a:ext uri="{FF2B5EF4-FFF2-40B4-BE49-F238E27FC236}">
                <a16:creationId xmlns="" xmlns:a16="http://schemas.microsoft.com/office/drawing/2014/main" id="{A4FC1BF6-7DE2-45CC-BA2C-DB8F4E150A69}"/>
              </a:ext>
            </a:extLst>
          </p:cNvPr>
          <p:cNvSpPr/>
          <p:nvPr/>
        </p:nvSpPr>
        <p:spPr>
          <a:xfrm>
            <a:off x="175003" y="1566060"/>
            <a:ext cx="1235967" cy="1329350"/>
          </a:xfrm>
          <a:prstGeom prst="rect">
            <a:avLst/>
          </a:prstGeom>
          <a:solidFill>
            <a:srgbClr val="006300"/>
          </a:solidFill>
          <a:ln>
            <a:solidFill>
              <a:srgbClr val="0063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it-IT" sz="1200" b="1" dirty="0">
                <a:solidFill>
                  <a:schemeClr val="bg1"/>
                </a:solidFill>
                <a:ea typeface="Roboto" panose="02000000000000000000" pitchFamily="2" charset="0"/>
                <a:cs typeface="Verdana"/>
              </a:rPr>
              <a:t>Meccanismi incentivanti</a:t>
            </a:r>
          </a:p>
        </p:txBody>
      </p:sp>
      <p:sp>
        <p:nvSpPr>
          <p:cNvPr id="38" name="Rettangolo 37">
            <a:extLst>
              <a:ext uri="{FF2B5EF4-FFF2-40B4-BE49-F238E27FC236}">
                <a16:creationId xmlns="" xmlns:a16="http://schemas.microsoft.com/office/drawing/2014/main" id="{744383E4-D592-437D-B72D-DC082420E8FF}"/>
              </a:ext>
            </a:extLst>
          </p:cNvPr>
          <p:cNvSpPr/>
          <p:nvPr/>
        </p:nvSpPr>
        <p:spPr>
          <a:xfrm>
            <a:off x="1692478" y="1490645"/>
            <a:ext cx="9643179" cy="575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it-IT" sz="1200" i="1" dirty="0">
                <a:solidFill>
                  <a:schemeClr val="tx1">
                    <a:lumMod val="75000"/>
                    <a:lumOff val="25000"/>
                  </a:schemeClr>
                </a:solidFill>
                <a:ea typeface="Roboto" panose="02000000000000000000" pitchFamily="2" charset="0"/>
                <a:cs typeface="Verdana"/>
              </a:rPr>
              <a:t>L’introduzione di una regolazione incentivante può contribuire al miglioramento e ad una maggiore convergenza a livello nazionale della qualità, anche nella fase impiantistica</a:t>
            </a:r>
          </a:p>
        </p:txBody>
      </p:sp>
      <p:sp>
        <p:nvSpPr>
          <p:cNvPr id="39" name="Freccia a destra 38">
            <a:extLst>
              <a:ext uri="{FF2B5EF4-FFF2-40B4-BE49-F238E27FC236}">
                <a16:creationId xmlns="" xmlns:a16="http://schemas.microsoft.com/office/drawing/2014/main" id="{4AC7443F-AFA5-4A86-8C99-E727E585BCA8}"/>
              </a:ext>
            </a:extLst>
          </p:cNvPr>
          <p:cNvSpPr/>
          <p:nvPr/>
        </p:nvSpPr>
        <p:spPr>
          <a:xfrm>
            <a:off x="1807729" y="2074391"/>
            <a:ext cx="210932" cy="267296"/>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40" name="Freccia a destra 39">
            <a:extLst>
              <a:ext uri="{FF2B5EF4-FFF2-40B4-BE49-F238E27FC236}">
                <a16:creationId xmlns="" xmlns:a16="http://schemas.microsoft.com/office/drawing/2014/main" id="{BA8532E4-190E-4024-B013-AE2900962CB2}"/>
              </a:ext>
            </a:extLst>
          </p:cNvPr>
          <p:cNvSpPr/>
          <p:nvPr/>
        </p:nvSpPr>
        <p:spPr>
          <a:xfrm>
            <a:off x="1807729" y="2499215"/>
            <a:ext cx="210932" cy="267296"/>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41" name="CasellaDiTesto 40">
            <a:extLst>
              <a:ext uri="{FF2B5EF4-FFF2-40B4-BE49-F238E27FC236}">
                <a16:creationId xmlns="" xmlns:a16="http://schemas.microsoft.com/office/drawing/2014/main" id="{B030505A-FC35-4C86-9E39-239E598267B7}"/>
              </a:ext>
            </a:extLst>
          </p:cNvPr>
          <p:cNvSpPr txBox="1"/>
          <p:nvPr/>
        </p:nvSpPr>
        <p:spPr>
          <a:xfrm>
            <a:off x="2063990" y="1988687"/>
            <a:ext cx="9271667" cy="921278"/>
          </a:xfrm>
          <a:prstGeom prst="rect">
            <a:avLst/>
          </a:prstGeom>
          <a:noFill/>
        </p:spPr>
        <p:txBody>
          <a:bodyPr wrap="square">
            <a:spAutoFit/>
          </a:bodyPr>
          <a:lstStyle/>
          <a:p>
            <a:pPr lvl="0" algn="just">
              <a:lnSpc>
                <a:spcPct val="107000"/>
              </a:lnSpc>
              <a:spcBef>
                <a:spcPts val="300"/>
              </a:spcBef>
            </a:pPr>
            <a:r>
              <a:rPr lang="it-IT" sz="1200" dirty="0">
                <a:solidFill>
                  <a:schemeClr val="tx1">
                    <a:lumMod val="75000"/>
                    <a:lumOff val="25000"/>
                  </a:schemeClr>
                </a:solidFill>
                <a:ea typeface="Roboto" panose="02000000000000000000" pitchFamily="2" charset="0"/>
              </a:rPr>
              <a:t>Nell’ambito della definizione della componente ambientale introdotta con MTR-2, potrebbe essere opportuno </a:t>
            </a:r>
            <a:r>
              <a:rPr lang="it-IT" sz="1200" b="1" dirty="0">
                <a:solidFill>
                  <a:schemeClr val="tx1">
                    <a:lumMod val="75000"/>
                    <a:lumOff val="25000"/>
                  </a:schemeClr>
                </a:solidFill>
                <a:ea typeface="Roboto" panose="02000000000000000000" pitchFamily="2" charset="0"/>
              </a:rPr>
              <a:t>destinare una quota parte degli incentivi ai gestori degli impianti più virtuosi e innovativ</a:t>
            </a:r>
            <a:r>
              <a:rPr lang="it-IT" sz="1200" dirty="0">
                <a:solidFill>
                  <a:schemeClr val="tx1">
                    <a:lumMod val="75000"/>
                    <a:lumOff val="25000"/>
                  </a:schemeClr>
                </a:solidFill>
                <a:ea typeface="Roboto" panose="02000000000000000000" pitchFamily="2" charset="0"/>
              </a:rPr>
              <a:t>i (sia minimi che aggiuntivi)</a:t>
            </a:r>
          </a:p>
          <a:p>
            <a:pPr lvl="0" algn="just">
              <a:lnSpc>
                <a:spcPct val="107000"/>
              </a:lnSpc>
              <a:spcBef>
                <a:spcPts val="300"/>
              </a:spcBef>
            </a:pPr>
            <a:r>
              <a:rPr lang="it-IT" sz="1200" dirty="0">
                <a:solidFill>
                  <a:schemeClr val="tx1">
                    <a:lumMod val="75000"/>
                    <a:lumOff val="25000"/>
                  </a:schemeClr>
                </a:solidFill>
                <a:ea typeface="Roboto" panose="02000000000000000000" pitchFamily="2" charset="0"/>
              </a:rPr>
              <a:t>La definizione di ulteriori standard tecnici e qualitativi per lo svolgimento delle attività di smaltimento e recupero dovrà essere accompagnata dall’istituzione di un meccanismo di premi/penalità legate alle performance dei gestori</a:t>
            </a:r>
          </a:p>
        </p:txBody>
      </p:sp>
      <p:sp>
        <p:nvSpPr>
          <p:cNvPr id="60" name="Rettangolo 59">
            <a:extLst>
              <a:ext uri="{FF2B5EF4-FFF2-40B4-BE49-F238E27FC236}">
                <a16:creationId xmlns="" xmlns:a16="http://schemas.microsoft.com/office/drawing/2014/main" id="{1C8927D6-CCB9-42C0-A7D4-AD7736A6DC30}"/>
              </a:ext>
            </a:extLst>
          </p:cNvPr>
          <p:cNvSpPr/>
          <p:nvPr/>
        </p:nvSpPr>
        <p:spPr>
          <a:xfrm>
            <a:off x="175002" y="3075640"/>
            <a:ext cx="1227930" cy="586990"/>
          </a:xfrm>
          <a:prstGeom prst="rect">
            <a:avLst/>
          </a:prstGeom>
          <a:solidFill>
            <a:srgbClr val="006300"/>
          </a:solidFill>
          <a:ln>
            <a:solidFill>
              <a:srgbClr val="0063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lnSpc>
                <a:spcPct val="90000"/>
              </a:lnSpc>
            </a:pPr>
            <a:r>
              <a:rPr lang="it-IT" sz="1200" b="1" dirty="0">
                <a:solidFill>
                  <a:schemeClr val="bg1"/>
                </a:solidFill>
                <a:ea typeface="Roboto" panose="02000000000000000000" pitchFamily="2" charset="0"/>
                <a:cs typeface="Verdana"/>
              </a:rPr>
              <a:t>Remunerazione investimenti</a:t>
            </a:r>
          </a:p>
        </p:txBody>
      </p:sp>
      <p:sp>
        <p:nvSpPr>
          <p:cNvPr id="61" name="Rettangolo 60">
            <a:extLst>
              <a:ext uri="{FF2B5EF4-FFF2-40B4-BE49-F238E27FC236}">
                <a16:creationId xmlns="" xmlns:a16="http://schemas.microsoft.com/office/drawing/2014/main" id="{8C0BFD49-931C-4D50-A8BF-93B1D5B81F29}"/>
              </a:ext>
            </a:extLst>
          </p:cNvPr>
          <p:cNvSpPr/>
          <p:nvPr/>
        </p:nvSpPr>
        <p:spPr>
          <a:xfrm>
            <a:off x="2051704" y="3086850"/>
            <a:ext cx="9211381" cy="575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it-IT" sz="1200" dirty="0">
                <a:solidFill>
                  <a:schemeClr val="tx1">
                    <a:lumMod val="75000"/>
                    <a:lumOff val="25000"/>
                  </a:schemeClr>
                </a:solidFill>
                <a:ea typeface="Roboto" panose="02000000000000000000" pitchFamily="2" charset="0"/>
                <a:cs typeface="Verdana"/>
              </a:rPr>
              <a:t>La </a:t>
            </a:r>
            <a:r>
              <a:rPr lang="it-IT" sz="1200" b="1" dirty="0">
                <a:solidFill>
                  <a:schemeClr val="tx1">
                    <a:lumMod val="75000"/>
                    <a:lumOff val="25000"/>
                  </a:schemeClr>
                </a:solidFill>
                <a:ea typeface="Roboto" panose="02000000000000000000" pitchFamily="2" charset="0"/>
                <a:cs typeface="Verdana"/>
              </a:rPr>
              <a:t>remunerazione degli investimenti necessita un tasso adeguato in linea con l’esigenza di sviluppo impiantistico </a:t>
            </a:r>
            <a:r>
              <a:rPr lang="it-IT" sz="1200" dirty="0">
                <a:solidFill>
                  <a:schemeClr val="tx1">
                    <a:lumMod val="75000"/>
                    <a:lumOff val="25000"/>
                  </a:schemeClr>
                </a:solidFill>
                <a:ea typeface="Roboto" panose="02000000000000000000" pitchFamily="2" charset="0"/>
                <a:cs typeface="Verdana"/>
              </a:rPr>
              <a:t>e, in particolare nel caso in cui un impianto dovesse essere “minimo”, il WACC dovrebbe tenere in considerazione le caratteristiche di essenzialità per il soddisfacimento del fabbisogno locale</a:t>
            </a:r>
          </a:p>
        </p:txBody>
      </p:sp>
      <p:sp>
        <p:nvSpPr>
          <p:cNvPr id="62" name="Freccia a destra 61">
            <a:extLst>
              <a:ext uri="{FF2B5EF4-FFF2-40B4-BE49-F238E27FC236}">
                <a16:creationId xmlns="" xmlns:a16="http://schemas.microsoft.com/office/drawing/2014/main" id="{48062B58-8422-4673-BDF8-54B848942A3B}"/>
              </a:ext>
            </a:extLst>
          </p:cNvPr>
          <p:cNvSpPr/>
          <p:nvPr/>
        </p:nvSpPr>
        <p:spPr>
          <a:xfrm>
            <a:off x="1797111" y="3235018"/>
            <a:ext cx="209561" cy="267296"/>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66" name="Rettangolo 65">
            <a:extLst>
              <a:ext uri="{FF2B5EF4-FFF2-40B4-BE49-F238E27FC236}">
                <a16:creationId xmlns="" xmlns:a16="http://schemas.microsoft.com/office/drawing/2014/main" id="{834B8D74-D365-46B5-86EF-14B0A365C837}"/>
              </a:ext>
            </a:extLst>
          </p:cNvPr>
          <p:cNvSpPr/>
          <p:nvPr/>
        </p:nvSpPr>
        <p:spPr>
          <a:xfrm>
            <a:off x="175003" y="3842860"/>
            <a:ext cx="1227930" cy="742718"/>
          </a:xfrm>
          <a:prstGeom prst="rect">
            <a:avLst/>
          </a:prstGeom>
          <a:solidFill>
            <a:srgbClr val="006300"/>
          </a:solidFill>
          <a:ln>
            <a:solidFill>
              <a:srgbClr val="0063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lnSpc>
                <a:spcPct val="90000"/>
              </a:lnSpc>
            </a:pPr>
            <a:r>
              <a:rPr lang="it-IT" sz="1200" b="1" dirty="0">
                <a:solidFill>
                  <a:schemeClr val="bg1"/>
                </a:solidFill>
                <a:ea typeface="Roboto" panose="02000000000000000000" pitchFamily="2" charset="0"/>
                <a:cs typeface="Verdana"/>
              </a:rPr>
              <a:t>Fondo garanzia del credito</a:t>
            </a:r>
          </a:p>
        </p:txBody>
      </p:sp>
      <p:sp>
        <p:nvSpPr>
          <p:cNvPr id="67" name="Rettangolo 66">
            <a:extLst>
              <a:ext uri="{FF2B5EF4-FFF2-40B4-BE49-F238E27FC236}">
                <a16:creationId xmlns="" xmlns:a16="http://schemas.microsoft.com/office/drawing/2014/main" id="{86413F56-4E8D-4FCA-BDC1-A1551E4BFED0}"/>
              </a:ext>
            </a:extLst>
          </p:cNvPr>
          <p:cNvSpPr/>
          <p:nvPr/>
        </p:nvSpPr>
        <p:spPr>
          <a:xfrm>
            <a:off x="1829891" y="3854070"/>
            <a:ext cx="9505765" cy="7285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it-IT" sz="1200" dirty="0">
                <a:solidFill>
                  <a:schemeClr val="tx1">
                    <a:lumMod val="75000"/>
                    <a:lumOff val="25000"/>
                  </a:schemeClr>
                </a:solidFill>
                <a:ea typeface="Roboto" panose="02000000000000000000" pitchFamily="2" charset="0"/>
                <a:cs typeface="Verdana"/>
              </a:rPr>
              <a:t>Nei territori connotati da deficit impiantistico, l’Autorità potrebbe stimolare gli investimenti e tutelare i gestori che costruiscono nuovi impianti di trattamento, sponsorizzando </a:t>
            </a:r>
            <a:r>
              <a:rPr lang="it-IT" sz="1200" b="1" dirty="0">
                <a:solidFill>
                  <a:schemeClr val="tx1">
                    <a:lumMod val="75000"/>
                    <a:lumOff val="25000"/>
                  </a:schemeClr>
                </a:solidFill>
                <a:ea typeface="Roboto" panose="02000000000000000000" pitchFamily="2" charset="0"/>
                <a:cs typeface="Verdana"/>
              </a:rPr>
              <a:t>l’istituzione di un fondo di garanzia dello Stato per il potenziamento di tali infrastrutture in contesti caratterizzati da un elevato grado di incertezza rispetto alle condizioni di mercato e all’affidabilità della controparte</a:t>
            </a:r>
          </a:p>
        </p:txBody>
      </p:sp>
      <p:sp>
        <p:nvSpPr>
          <p:cNvPr id="68" name="Freccia a destra 67">
            <a:extLst>
              <a:ext uri="{FF2B5EF4-FFF2-40B4-BE49-F238E27FC236}">
                <a16:creationId xmlns="" xmlns:a16="http://schemas.microsoft.com/office/drawing/2014/main" id="{5DA033F9-64B8-4FB8-BDB1-0342689440D6}"/>
              </a:ext>
            </a:extLst>
          </p:cNvPr>
          <p:cNvSpPr/>
          <p:nvPr/>
        </p:nvSpPr>
        <p:spPr>
          <a:xfrm>
            <a:off x="1605390" y="4079238"/>
            <a:ext cx="184792" cy="267296"/>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70" name="Rettangolo 69">
            <a:extLst>
              <a:ext uri="{FF2B5EF4-FFF2-40B4-BE49-F238E27FC236}">
                <a16:creationId xmlns="" xmlns:a16="http://schemas.microsoft.com/office/drawing/2014/main" id="{571752C5-94A8-4EC3-8103-F0B97F40E710}"/>
              </a:ext>
            </a:extLst>
          </p:cNvPr>
          <p:cNvSpPr/>
          <p:nvPr/>
        </p:nvSpPr>
        <p:spPr>
          <a:xfrm>
            <a:off x="175003" y="4765808"/>
            <a:ext cx="1227930" cy="742718"/>
          </a:xfrm>
          <a:prstGeom prst="rect">
            <a:avLst/>
          </a:prstGeom>
          <a:solidFill>
            <a:srgbClr val="006300"/>
          </a:solidFill>
          <a:ln>
            <a:solidFill>
              <a:srgbClr val="0063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lnSpc>
                <a:spcPct val="90000"/>
              </a:lnSpc>
            </a:pPr>
            <a:r>
              <a:rPr lang="it-IT" sz="1200" b="1" dirty="0">
                <a:solidFill>
                  <a:schemeClr val="bg1"/>
                </a:solidFill>
                <a:ea typeface="Roboto" panose="02000000000000000000" pitchFamily="2" charset="0"/>
                <a:cs typeface="Verdana"/>
              </a:rPr>
              <a:t>Fondi PNRR</a:t>
            </a:r>
          </a:p>
        </p:txBody>
      </p:sp>
      <p:sp>
        <p:nvSpPr>
          <p:cNvPr id="71" name="Rettangolo 70">
            <a:extLst>
              <a:ext uri="{FF2B5EF4-FFF2-40B4-BE49-F238E27FC236}">
                <a16:creationId xmlns="" xmlns:a16="http://schemas.microsoft.com/office/drawing/2014/main" id="{D3225C4E-BD72-4843-A2A3-DA4C6E46EC89}"/>
              </a:ext>
            </a:extLst>
          </p:cNvPr>
          <p:cNvSpPr/>
          <p:nvPr/>
        </p:nvSpPr>
        <p:spPr>
          <a:xfrm>
            <a:off x="1829892" y="4777018"/>
            <a:ext cx="9435008" cy="7285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it-IT" sz="1200" dirty="0">
                <a:solidFill>
                  <a:schemeClr val="tx1">
                    <a:lumMod val="75000"/>
                    <a:lumOff val="25000"/>
                  </a:schemeClr>
                </a:solidFill>
                <a:ea typeface="Roboto" panose="02000000000000000000" pitchFamily="2" charset="0"/>
                <a:cs typeface="Verdana"/>
              </a:rPr>
              <a:t>Si auspica un ruolo di </a:t>
            </a:r>
            <a:r>
              <a:rPr lang="it-IT" sz="1200" b="1" dirty="0">
                <a:solidFill>
                  <a:schemeClr val="tx1">
                    <a:lumMod val="75000"/>
                    <a:lumOff val="25000"/>
                  </a:schemeClr>
                </a:solidFill>
                <a:ea typeface="Roboto" panose="02000000000000000000" pitchFamily="2" charset="0"/>
                <a:cs typeface="Verdana"/>
              </a:rPr>
              <a:t>advocacy di ARERA nell’indirizzare le risorse disponibili per la realizzazione e ammodernamento di impianti di gestione rifiuti non soltanto verso gli Enti o le gestioni in privativa, ma anche verso soggetti privati </a:t>
            </a:r>
            <a:r>
              <a:rPr lang="it-IT" sz="1200" dirty="0">
                <a:solidFill>
                  <a:schemeClr val="tx1">
                    <a:lumMod val="75000"/>
                    <a:lumOff val="25000"/>
                  </a:schemeClr>
                </a:solidFill>
                <a:ea typeface="Roboto" panose="02000000000000000000" pitchFamily="2" charset="0"/>
                <a:cs typeface="Verdana"/>
              </a:rPr>
              <a:t>che per know </a:t>
            </a:r>
            <a:r>
              <a:rPr lang="it-IT" sz="1200" dirty="0" err="1">
                <a:solidFill>
                  <a:schemeClr val="tx1">
                    <a:lumMod val="75000"/>
                    <a:lumOff val="25000"/>
                  </a:schemeClr>
                </a:solidFill>
                <a:ea typeface="Roboto" panose="02000000000000000000" pitchFamily="2" charset="0"/>
                <a:cs typeface="Verdana"/>
              </a:rPr>
              <a:t>how</a:t>
            </a:r>
            <a:r>
              <a:rPr lang="it-IT" sz="1200" dirty="0">
                <a:solidFill>
                  <a:schemeClr val="tx1">
                    <a:lumMod val="75000"/>
                    <a:lumOff val="25000"/>
                  </a:schemeClr>
                </a:solidFill>
                <a:ea typeface="Roboto" panose="02000000000000000000" pitchFamily="2" charset="0"/>
                <a:cs typeface="Verdana"/>
              </a:rPr>
              <a:t> e dimensione risultano indispensabili per lo sviluppo industriale delle filiere dell’economia circolare</a:t>
            </a:r>
          </a:p>
        </p:txBody>
      </p:sp>
      <p:sp>
        <p:nvSpPr>
          <p:cNvPr id="72" name="Freccia a destra 71">
            <a:extLst>
              <a:ext uri="{FF2B5EF4-FFF2-40B4-BE49-F238E27FC236}">
                <a16:creationId xmlns="" xmlns:a16="http://schemas.microsoft.com/office/drawing/2014/main" id="{9950C695-B537-4C99-9638-4A5CBFF9CED8}"/>
              </a:ext>
            </a:extLst>
          </p:cNvPr>
          <p:cNvSpPr/>
          <p:nvPr/>
        </p:nvSpPr>
        <p:spPr>
          <a:xfrm>
            <a:off x="1605390" y="5002186"/>
            <a:ext cx="184792" cy="267296"/>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
        <p:nvSpPr>
          <p:cNvPr id="74" name="Rettangolo 73">
            <a:extLst>
              <a:ext uri="{FF2B5EF4-FFF2-40B4-BE49-F238E27FC236}">
                <a16:creationId xmlns="" xmlns:a16="http://schemas.microsoft.com/office/drawing/2014/main" id="{FF158695-FC44-4F06-B4D9-98A34ABEFA0B}"/>
              </a:ext>
            </a:extLst>
          </p:cNvPr>
          <p:cNvSpPr/>
          <p:nvPr/>
        </p:nvSpPr>
        <p:spPr>
          <a:xfrm>
            <a:off x="175003" y="5688756"/>
            <a:ext cx="1227930" cy="742718"/>
          </a:xfrm>
          <a:prstGeom prst="rect">
            <a:avLst/>
          </a:prstGeom>
          <a:solidFill>
            <a:srgbClr val="006300"/>
          </a:solidFill>
          <a:ln>
            <a:solidFill>
              <a:srgbClr val="0063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lnSpc>
                <a:spcPct val="90000"/>
              </a:lnSpc>
            </a:pPr>
            <a:r>
              <a:rPr lang="it-IT" sz="1200" b="1" dirty="0">
                <a:solidFill>
                  <a:schemeClr val="bg1"/>
                </a:solidFill>
                <a:ea typeface="Roboto" panose="02000000000000000000" pitchFamily="2" charset="0"/>
                <a:cs typeface="Verdana"/>
              </a:rPr>
              <a:t>Sostenere </a:t>
            </a:r>
          </a:p>
          <a:p>
            <a:pPr algn="ctr">
              <a:lnSpc>
                <a:spcPct val="90000"/>
              </a:lnSpc>
            </a:pPr>
            <a:r>
              <a:rPr lang="it-IT" sz="1200" b="1" dirty="0">
                <a:solidFill>
                  <a:schemeClr val="bg1"/>
                </a:solidFill>
                <a:ea typeface="Roboto" panose="02000000000000000000" pitchFamily="2" charset="0"/>
                <a:cs typeface="Verdana"/>
              </a:rPr>
              <a:t>il riciclo</a:t>
            </a:r>
          </a:p>
        </p:txBody>
      </p:sp>
      <p:sp>
        <p:nvSpPr>
          <p:cNvPr id="75" name="Rettangolo 74">
            <a:extLst>
              <a:ext uri="{FF2B5EF4-FFF2-40B4-BE49-F238E27FC236}">
                <a16:creationId xmlns="" xmlns:a16="http://schemas.microsoft.com/office/drawing/2014/main" id="{BCCEDE76-C3B4-428D-A647-BCD259A3ADEE}"/>
              </a:ext>
            </a:extLst>
          </p:cNvPr>
          <p:cNvSpPr/>
          <p:nvPr/>
        </p:nvSpPr>
        <p:spPr>
          <a:xfrm>
            <a:off x="1880692" y="5678194"/>
            <a:ext cx="8122659" cy="7285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it-IT" sz="1200" dirty="0">
                <a:solidFill>
                  <a:schemeClr val="tx1">
                    <a:lumMod val="75000"/>
                    <a:lumOff val="25000"/>
                  </a:schemeClr>
                </a:solidFill>
                <a:ea typeface="Roboto" panose="02000000000000000000" pitchFamily="2" charset="0"/>
                <a:cs typeface="Verdana"/>
              </a:rPr>
              <a:t>Nell’ambito della nuova </a:t>
            </a:r>
            <a:r>
              <a:rPr lang="it-IT" sz="1200" i="1" dirty="0">
                <a:solidFill>
                  <a:schemeClr val="tx1">
                    <a:lumMod val="75000"/>
                    <a:lumOff val="25000"/>
                  </a:schemeClr>
                </a:solidFill>
                <a:ea typeface="Roboto" panose="02000000000000000000" pitchFamily="2" charset="0"/>
                <a:cs typeface="Verdana"/>
              </a:rPr>
              <a:t>Strategia nazionale per l'economia circolare</a:t>
            </a:r>
            <a:r>
              <a:rPr lang="it-IT" sz="1200" dirty="0">
                <a:solidFill>
                  <a:schemeClr val="tx1">
                    <a:lumMod val="75000"/>
                    <a:lumOff val="25000"/>
                  </a:schemeClr>
                </a:solidFill>
                <a:ea typeface="Roboto" panose="02000000000000000000" pitchFamily="2" charset="0"/>
                <a:cs typeface="Verdana"/>
              </a:rPr>
              <a:t>, che prevede l’introduzione di incentivi fiscali a sostegno delle attività di riciclaggio e dell'utilizzo delle materie prime seconde, </a:t>
            </a:r>
            <a:r>
              <a:rPr lang="it-IT" sz="1200" b="1" dirty="0">
                <a:solidFill>
                  <a:schemeClr val="tx1">
                    <a:lumMod val="75000"/>
                    <a:lumOff val="25000"/>
                  </a:schemeClr>
                </a:solidFill>
                <a:ea typeface="Roboto" panose="02000000000000000000" pitchFamily="2" charset="0"/>
                <a:cs typeface="Verdana"/>
              </a:rPr>
              <a:t>ARERA potrebbe farsi promotrice dell’istituzione del meccanismo dei Certificati di Recupero (</a:t>
            </a:r>
            <a:r>
              <a:rPr lang="it-IT" sz="1200" b="1" dirty="0" err="1">
                <a:solidFill>
                  <a:schemeClr val="tx1">
                    <a:lumMod val="75000"/>
                    <a:lumOff val="25000"/>
                  </a:schemeClr>
                </a:solidFill>
                <a:ea typeface="Roboto" panose="02000000000000000000" pitchFamily="2" charset="0"/>
                <a:cs typeface="Verdana"/>
              </a:rPr>
              <a:t>CdR</a:t>
            </a:r>
            <a:r>
              <a:rPr lang="it-IT" sz="1200" b="1" dirty="0">
                <a:solidFill>
                  <a:schemeClr val="tx1">
                    <a:lumMod val="75000"/>
                    <a:lumOff val="25000"/>
                  </a:schemeClr>
                </a:solidFill>
                <a:ea typeface="Roboto" panose="02000000000000000000" pitchFamily="2" charset="0"/>
                <a:cs typeface="Verdana"/>
              </a:rPr>
              <a:t>) da riconoscere ai produttori di MPS</a:t>
            </a:r>
            <a:r>
              <a:rPr lang="it-IT" sz="1200" dirty="0">
                <a:solidFill>
                  <a:schemeClr val="tx1">
                    <a:lumMod val="75000"/>
                    <a:lumOff val="25000"/>
                  </a:schemeClr>
                </a:solidFill>
                <a:ea typeface="Roboto" panose="02000000000000000000" pitchFamily="2" charset="0"/>
                <a:cs typeface="Verdana"/>
              </a:rPr>
              <a:t>, mutuando le buone pratiche già sperimentate in altri settori (i.e. CIC)</a:t>
            </a:r>
          </a:p>
        </p:txBody>
      </p:sp>
      <p:sp>
        <p:nvSpPr>
          <p:cNvPr id="76" name="Freccia a destra 75">
            <a:extLst>
              <a:ext uri="{FF2B5EF4-FFF2-40B4-BE49-F238E27FC236}">
                <a16:creationId xmlns="" xmlns:a16="http://schemas.microsoft.com/office/drawing/2014/main" id="{0A7EAFC8-6F10-443E-83F5-54205A81ADBB}"/>
              </a:ext>
            </a:extLst>
          </p:cNvPr>
          <p:cNvSpPr/>
          <p:nvPr/>
        </p:nvSpPr>
        <p:spPr>
          <a:xfrm>
            <a:off x="1605390" y="5925134"/>
            <a:ext cx="184792" cy="267296"/>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600" dirty="0">
              <a:solidFill>
                <a:schemeClr val="bg1"/>
              </a:solidFill>
              <a:ea typeface="Roboto" panose="02000000000000000000" pitchFamily="2" charset="0"/>
              <a:cs typeface="Verdana"/>
            </a:endParaRPr>
          </a:p>
        </p:txBody>
      </p:sp>
    </p:spTree>
    <p:extLst>
      <p:ext uri="{BB962C8B-B14F-4D97-AF65-F5344CB8AC3E}">
        <p14:creationId xmlns:p14="http://schemas.microsoft.com/office/powerpoint/2010/main" val="27134470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 xmlns:a16="http://schemas.microsoft.com/office/drawing/2014/main" id="{18EF23AA-19B7-440B-ACE7-C137333151A0}"/>
              </a:ext>
            </a:extLst>
          </p:cNvPr>
          <p:cNvSpPr>
            <a:spLocks noGrp="1"/>
          </p:cNvSpPr>
          <p:nvPr>
            <p:ph type="title"/>
          </p:nvPr>
        </p:nvSpPr>
        <p:spPr>
          <a:xfrm>
            <a:off x="421547" y="253383"/>
            <a:ext cx="11089875" cy="426913"/>
          </a:xfrm>
        </p:spPr>
        <p:txBody>
          <a:bodyPr/>
          <a:lstStyle/>
          <a:p>
            <a:r>
              <a:rPr lang="it-IT" sz="2400" dirty="0"/>
              <a:t>ANNEX V – CICLO IDRICO</a:t>
            </a:r>
          </a:p>
        </p:txBody>
      </p:sp>
      <p:sp>
        <p:nvSpPr>
          <p:cNvPr id="4" name="Segnaposto contenuto 3">
            <a:extLst>
              <a:ext uri="{FF2B5EF4-FFF2-40B4-BE49-F238E27FC236}">
                <a16:creationId xmlns="" xmlns:a16="http://schemas.microsoft.com/office/drawing/2014/main" id="{02463F60-CBC3-44F5-890D-39AC5BB729CA}"/>
              </a:ext>
            </a:extLst>
          </p:cNvPr>
          <p:cNvSpPr>
            <a:spLocks noGrp="1"/>
          </p:cNvSpPr>
          <p:nvPr>
            <p:ph idx="15"/>
          </p:nvPr>
        </p:nvSpPr>
        <p:spPr>
          <a:xfrm>
            <a:off x="364396" y="703442"/>
            <a:ext cx="11089875" cy="369332"/>
          </a:xfrm>
        </p:spPr>
        <p:txBody>
          <a:bodyPr/>
          <a:lstStyle/>
          <a:p>
            <a:r>
              <a:rPr lang="it-IT" dirty="0"/>
              <a:t>Costi efficienti, </a:t>
            </a:r>
            <a:r>
              <a:rPr lang="it-IT" dirty="0" smtClean="0"/>
              <a:t>consapevolezza dei consumi per utenze aggregate </a:t>
            </a:r>
            <a:r>
              <a:rPr lang="it-IT" dirty="0"/>
              <a:t>e stimolo investimenti </a:t>
            </a:r>
            <a:r>
              <a:rPr lang="it-IT" dirty="0" smtClean="0"/>
              <a:t> </a:t>
            </a:r>
            <a:endParaRPr lang="it-IT" dirty="0"/>
          </a:p>
        </p:txBody>
      </p:sp>
      <p:sp>
        <p:nvSpPr>
          <p:cNvPr id="80" name="Rettangolo 79">
            <a:extLst>
              <a:ext uri="{FF2B5EF4-FFF2-40B4-BE49-F238E27FC236}">
                <a16:creationId xmlns="" xmlns:a16="http://schemas.microsoft.com/office/drawing/2014/main" id="{8157F4C3-D07E-46D6-9E1D-ED02F3A8B688}"/>
              </a:ext>
            </a:extLst>
          </p:cNvPr>
          <p:cNvSpPr/>
          <p:nvPr/>
        </p:nvSpPr>
        <p:spPr>
          <a:xfrm>
            <a:off x="1837763" y="1390525"/>
            <a:ext cx="9426096" cy="5525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250" dirty="0">
              <a:solidFill>
                <a:schemeClr val="bg1"/>
              </a:solidFill>
              <a:ea typeface="Roboto" panose="02000000000000000000" pitchFamily="2" charset="0"/>
              <a:cs typeface="Verdana"/>
            </a:endParaRPr>
          </a:p>
        </p:txBody>
      </p:sp>
      <p:grpSp>
        <p:nvGrpSpPr>
          <p:cNvPr id="82" name="Gruppo 81">
            <a:extLst>
              <a:ext uri="{FF2B5EF4-FFF2-40B4-BE49-F238E27FC236}">
                <a16:creationId xmlns="" xmlns:a16="http://schemas.microsoft.com/office/drawing/2014/main" id="{04551901-5BAC-489A-9094-C601DCB89235}"/>
              </a:ext>
            </a:extLst>
          </p:cNvPr>
          <p:cNvGrpSpPr/>
          <p:nvPr/>
        </p:nvGrpSpPr>
        <p:grpSpPr>
          <a:xfrm>
            <a:off x="204725" y="1212727"/>
            <a:ext cx="11127170" cy="2220811"/>
            <a:chOff x="297551" y="2950238"/>
            <a:chExt cx="11127170" cy="2563880"/>
          </a:xfrm>
        </p:grpSpPr>
        <p:sp>
          <p:nvSpPr>
            <p:cNvPr id="84" name="Rettangolo 83">
              <a:extLst>
                <a:ext uri="{FF2B5EF4-FFF2-40B4-BE49-F238E27FC236}">
                  <a16:creationId xmlns="" xmlns:a16="http://schemas.microsoft.com/office/drawing/2014/main" id="{F918FC52-5125-4898-96B4-70962CD02193}"/>
                </a:ext>
              </a:extLst>
            </p:cNvPr>
            <p:cNvSpPr/>
            <p:nvPr/>
          </p:nvSpPr>
          <p:spPr>
            <a:xfrm>
              <a:off x="297551" y="2950238"/>
              <a:ext cx="1239063" cy="2563880"/>
            </a:xfrm>
            <a:prstGeom prst="rect">
              <a:avLst/>
            </a:prstGeom>
            <a:solidFill>
              <a:srgbClr val="00B0F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lnSpc>
                  <a:spcPct val="90000"/>
                </a:lnSpc>
              </a:pPr>
              <a:r>
                <a:rPr lang="it-IT" sz="1200" b="1" dirty="0">
                  <a:solidFill>
                    <a:schemeClr val="bg1"/>
                  </a:solidFill>
                  <a:ea typeface="Roboto" panose="02000000000000000000" pitchFamily="2" charset="0"/>
                  <a:cs typeface="Verdana"/>
                </a:rPr>
                <a:t>Riconoscimento dei costi efficienti</a:t>
              </a:r>
            </a:p>
          </p:txBody>
        </p:sp>
        <p:sp>
          <p:nvSpPr>
            <p:cNvPr id="85" name="Rettangolo 84">
              <a:extLst>
                <a:ext uri="{FF2B5EF4-FFF2-40B4-BE49-F238E27FC236}">
                  <a16:creationId xmlns="" xmlns:a16="http://schemas.microsoft.com/office/drawing/2014/main" id="{C453C7FC-0740-4163-B65A-1CE8EB3364B3}"/>
                </a:ext>
              </a:extLst>
            </p:cNvPr>
            <p:cNvSpPr/>
            <p:nvPr/>
          </p:nvSpPr>
          <p:spPr>
            <a:xfrm>
              <a:off x="1946091" y="3093405"/>
              <a:ext cx="9478630" cy="6413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it-IT" sz="1250" b="1" dirty="0" smtClean="0">
                  <a:solidFill>
                    <a:schemeClr val="tx1">
                      <a:lumMod val="75000"/>
                      <a:lumOff val="25000"/>
                    </a:schemeClr>
                  </a:solidFill>
                  <a:ea typeface="Roboto" panose="02000000000000000000" pitchFamily="2" charset="0"/>
                  <a:cs typeface="Verdana"/>
                </a:rPr>
                <a:t>Pur ampliando l’impiego </a:t>
              </a:r>
              <a:r>
                <a:rPr lang="it-IT" sz="1250" b="1" dirty="0">
                  <a:solidFill>
                    <a:schemeClr val="tx1">
                      <a:lumMod val="75000"/>
                      <a:lumOff val="25000"/>
                    </a:schemeClr>
                  </a:solidFill>
                  <a:ea typeface="Roboto" panose="02000000000000000000" pitchFamily="2" charset="0"/>
                  <a:cs typeface="Verdana"/>
                </a:rPr>
                <a:t>di modelli </a:t>
              </a:r>
              <a:r>
                <a:rPr lang="it-IT" sz="1250" b="1" dirty="0" smtClean="0">
                  <a:solidFill>
                    <a:schemeClr val="tx1">
                      <a:lumMod val="75000"/>
                      <a:lumOff val="25000"/>
                    </a:schemeClr>
                  </a:solidFill>
                  <a:ea typeface="Roboto" panose="02000000000000000000" pitchFamily="2" charset="0"/>
                  <a:cs typeface="Verdana"/>
                </a:rPr>
                <a:t>statistici, ARERA dovrà, in ogni caso, tenere in conto anche le specificità che caratterizzano ciascun Gestore</a:t>
              </a:r>
              <a:r>
                <a:rPr lang="it-IT" sz="1250" b="1" dirty="0">
                  <a:solidFill>
                    <a:schemeClr val="tx1">
                      <a:lumMod val="75000"/>
                      <a:lumOff val="25000"/>
                    </a:schemeClr>
                  </a:solidFill>
                  <a:ea typeface="Roboto" panose="02000000000000000000" pitchFamily="2" charset="0"/>
                  <a:cs typeface="Verdana"/>
                </a:rPr>
                <a:t>.</a:t>
              </a:r>
              <a:r>
                <a:rPr lang="it-IT" sz="1250" dirty="0">
                  <a:solidFill>
                    <a:schemeClr val="tx1">
                      <a:lumMod val="75000"/>
                      <a:lumOff val="25000"/>
                    </a:schemeClr>
                  </a:solidFill>
                  <a:ea typeface="Roboto" panose="02000000000000000000" pitchFamily="2" charset="0"/>
                  <a:cs typeface="Verdana"/>
                </a:rPr>
                <a:t> E’ opportuno mantenere un adeguato bilanciamento tra utilizzo di modellistica standard e peculiarità </a:t>
              </a:r>
              <a:r>
                <a:rPr lang="it-IT" sz="1250" dirty="0" smtClean="0">
                  <a:solidFill>
                    <a:schemeClr val="tx1">
                      <a:lumMod val="75000"/>
                      <a:lumOff val="25000"/>
                    </a:schemeClr>
                  </a:solidFill>
                  <a:ea typeface="Roboto" panose="02000000000000000000" pitchFamily="2" charset="0"/>
                  <a:cs typeface="Verdana"/>
                </a:rPr>
                <a:t>della gestione</a:t>
              </a:r>
              <a:endParaRPr lang="it-IT" sz="1250" dirty="0">
                <a:solidFill>
                  <a:schemeClr val="tx1">
                    <a:lumMod val="75000"/>
                    <a:lumOff val="25000"/>
                  </a:schemeClr>
                </a:solidFill>
                <a:ea typeface="Roboto" panose="02000000000000000000" pitchFamily="2" charset="0"/>
                <a:cs typeface="Verdana"/>
              </a:endParaRPr>
            </a:p>
          </p:txBody>
        </p:sp>
      </p:grpSp>
      <p:sp>
        <p:nvSpPr>
          <p:cNvPr id="83" name="Freccia a destra 82">
            <a:extLst>
              <a:ext uri="{FF2B5EF4-FFF2-40B4-BE49-F238E27FC236}">
                <a16:creationId xmlns="" xmlns:a16="http://schemas.microsoft.com/office/drawing/2014/main" id="{CC523737-1864-4A05-B890-78F7647EBA20}"/>
              </a:ext>
            </a:extLst>
          </p:cNvPr>
          <p:cNvSpPr/>
          <p:nvPr/>
        </p:nvSpPr>
        <p:spPr>
          <a:xfrm>
            <a:off x="1594626" y="1454088"/>
            <a:ext cx="184792" cy="231530"/>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250" dirty="0">
              <a:solidFill>
                <a:schemeClr val="bg1"/>
              </a:solidFill>
              <a:ea typeface="Roboto" panose="02000000000000000000" pitchFamily="2" charset="0"/>
              <a:cs typeface="Verdana"/>
            </a:endParaRPr>
          </a:p>
        </p:txBody>
      </p:sp>
      <p:sp>
        <p:nvSpPr>
          <p:cNvPr id="86" name="Rettangolo 85">
            <a:extLst>
              <a:ext uri="{FF2B5EF4-FFF2-40B4-BE49-F238E27FC236}">
                <a16:creationId xmlns="" xmlns:a16="http://schemas.microsoft.com/office/drawing/2014/main" id="{DA91A041-6FF2-49C4-ACFB-9872222F4C1F}"/>
              </a:ext>
            </a:extLst>
          </p:cNvPr>
          <p:cNvSpPr/>
          <p:nvPr/>
        </p:nvSpPr>
        <p:spPr>
          <a:xfrm>
            <a:off x="1886996" y="2139950"/>
            <a:ext cx="9426097" cy="55818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250" dirty="0">
              <a:solidFill>
                <a:schemeClr val="bg1"/>
              </a:solidFill>
              <a:ea typeface="Roboto" panose="02000000000000000000" pitchFamily="2" charset="0"/>
              <a:cs typeface="Verdana"/>
            </a:endParaRPr>
          </a:p>
        </p:txBody>
      </p:sp>
      <p:sp>
        <p:nvSpPr>
          <p:cNvPr id="87" name="Rettangolo 86">
            <a:extLst>
              <a:ext uri="{FF2B5EF4-FFF2-40B4-BE49-F238E27FC236}">
                <a16:creationId xmlns="" xmlns:a16="http://schemas.microsoft.com/office/drawing/2014/main" id="{75D733C8-E4D8-4A72-A7AE-852D0C62F760}"/>
              </a:ext>
            </a:extLst>
          </p:cNvPr>
          <p:cNvSpPr/>
          <p:nvPr/>
        </p:nvSpPr>
        <p:spPr>
          <a:xfrm>
            <a:off x="1875863" y="1998080"/>
            <a:ext cx="9478630" cy="785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it-IT" sz="1250" dirty="0">
                <a:solidFill>
                  <a:schemeClr val="tx1">
                    <a:lumMod val="75000"/>
                    <a:lumOff val="25000"/>
                  </a:schemeClr>
                </a:solidFill>
                <a:ea typeface="Roboto" panose="02000000000000000000" pitchFamily="2" charset="0"/>
                <a:cs typeface="Verdana"/>
              </a:rPr>
              <a:t>Si auspica una giusta valorizzazione delle attività idriche relative ad obiettivi di sostenibilità energetica e ambientale. Ad oggi sono già previste misure incentivanti all’interno della raccolta dati tariffaria ma non sono adeguatamente </a:t>
            </a:r>
            <a:r>
              <a:rPr lang="it-IT" sz="1250" dirty="0" smtClean="0">
                <a:solidFill>
                  <a:schemeClr val="tx1">
                    <a:lumMod val="75000"/>
                    <a:lumOff val="25000"/>
                  </a:schemeClr>
                </a:solidFill>
                <a:ea typeface="Roboto" panose="02000000000000000000" pitchFamily="2" charset="0"/>
                <a:cs typeface="Verdana"/>
              </a:rPr>
              <a:t>valorizzate </a:t>
            </a:r>
            <a:endParaRPr lang="it-IT" sz="1250" dirty="0">
              <a:solidFill>
                <a:schemeClr val="tx1">
                  <a:lumMod val="75000"/>
                  <a:lumOff val="25000"/>
                </a:schemeClr>
              </a:solidFill>
              <a:ea typeface="Roboto" panose="02000000000000000000" pitchFamily="2" charset="0"/>
              <a:cs typeface="Verdana"/>
            </a:endParaRPr>
          </a:p>
        </p:txBody>
      </p:sp>
      <p:sp>
        <p:nvSpPr>
          <p:cNvPr id="88" name="Freccia a destra 87">
            <a:extLst>
              <a:ext uri="{FF2B5EF4-FFF2-40B4-BE49-F238E27FC236}">
                <a16:creationId xmlns="" xmlns:a16="http://schemas.microsoft.com/office/drawing/2014/main" id="{C21D7A15-0C6C-4849-9E5E-77D1DD6B8122}"/>
              </a:ext>
            </a:extLst>
          </p:cNvPr>
          <p:cNvSpPr/>
          <p:nvPr/>
        </p:nvSpPr>
        <p:spPr>
          <a:xfrm>
            <a:off x="1594626" y="2263514"/>
            <a:ext cx="184792" cy="267296"/>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250" dirty="0">
              <a:solidFill>
                <a:schemeClr val="bg1"/>
              </a:solidFill>
              <a:ea typeface="Roboto" panose="02000000000000000000" pitchFamily="2" charset="0"/>
              <a:cs typeface="Verdana"/>
            </a:endParaRPr>
          </a:p>
        </p:txBody>
      </p:sp>
      <p:sp>
        <p:nvSpPr>
          <p:cNvPr id="89" name="Rettangolo 88">
            <a:extLst>
              <a:ext uri="{FF2B5EF4-FFF2-40B4-BE49-F238E27FC236}">
                <a16:creationId xmlns="" xmlns:a16="http://schemas.microsoft.com/office/drawing/2014/main" id="{5303C57B-BADD-434A-8E9C-11D709E3DEDE}"/>
              </a:ext>
            </a:extLst>
          </p:cNvPr>
          <p:cNvSpPr/>
          <p:nvPr/>
        </p:nvSpPr>
        <p:spPr>
          <a:xfrm>
            <a:off x="1871594" y="3740564"/>
            <a:ext cx="9424040" cy="6327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250" dirty="0">
              <a:solidFill>
                <a:schemeClr val="bg1"/>
              </a:solidFill>
              <a:ea typeface="Roboto" panose="02000000000000000000" pitchFamily="2" charset="0"/>
              <a:cs typeface="Verdana"/>
            </a:endParaRPr>
          </a:p>
        </p:txBody>
      </p:sp>
      <p:sp>
        <p:nvSpPr>
          <p:cNvPr id="90" name="Rettangolo 89">
            <a:extLst>
              <a:ext uri="{FF2B5EF4-FFF2-40B4-BE49-F238E27FC236}">
                <a16:creationId xmlns="" xmlns:a16="http://schemas.microsoft.com/office/drawing/2014/main" id="{BA031DF2-89ED-4711-8ECB-662473F78E0B}"/>
              </a:ext>
            </a:extLst>
          </p:cNvPr>
          <p:cNvSpPr/>
          <p:nvPr/>
        </p:nvSpPr>
        <p:spPr>
          <a:xfrm>
            <a:off x="1855346" y="3678219"/>
            <a:ext cx="9440288" cy="7473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it-IT" sz="1250" dirty="0">
                <a:solidFill>
                  <a:schemeClr val="tx1">
                    <a:lumMod val="75000"/>
                    <a:lumOff val="25000"/>
                  </a:schemeClr>
                </a:solidFill>
                <a:ea typeface="Roboto" panose="02000000000000000000" pitchFamily="2" charset="0"/>
                <a:cs typeface="Verdana"/>
              </a:rPr>
              <a:t>In tema di </a:t>
            </a:r>
            <a:r>
              <a:rPr lang="it-IT" sz="1250" b="1" dirty="0">
                <a:solidFill>
                  <a:schemeClr val="tx1">
                    <a:lumMod val="75000"/>
                    <a:lumOff val="25000"/>
                  </a:schemeClr>
                </a:solidFill>
                <a:ea typeface="Roboto" panose="02000000000000000000" pitchFamily="2" charset="0"/>
                <a:cs typeface="Verdana"/>
              </a:rPr>
              <a:t>utenze </a:t>
            </a:r>
            <a:r>
              <a:rPr lang="it-IT" sz="1250" b="1" dirty="0" smtClean="0">
                <a:solidFill>
                  <a:schemeClr val="tx1">
                    <a:lumMod val="75000"/>
                    <a:lumOff val="25000"/>
                  </a:schemeClr>
                </a:solidFill>
                <a:ea typeface="Roboto" panose="02000000000000000000" pitchFamily="2" charset="0"/>
                <a:cs typeface="Verdana"/>
              </a:rPr>
              <a:t>condominiali </a:t>
            </a:r>
            <a:r>
              <a:rPr lang="it-IT" sz="1250" dirty="0" smtClean="0">
                <a:solidFill>
                  <a:schemeClr val="tx1">
                    <a:lumMod val="75000"/>
                    <a:lumOff val="25000"/>
                  </a:schemeClr>
                </a:solidFill>
                <a:ea typeface="Roboto" panose="02000000000000000000" pitchFamily="2" charset="0"/>
                <a:cs typeface="Verdana"/>
              </a:rPr>
              <a:t>(per quanto attiene: misura, morosità, articolazione tariffaria, ecc.) è </a:t>
            </a:r>
            <a:r>
              <a:rPr lang="it-IT" sz="1250" dirty="0">
                <a:solidFill>
                  <a:schemeClr val="tx1">
                    <a:lumMod val="75000"/>
                    <a:lumOff val="25000"/>
                  </a:schemeClr>
                </a:solidFill>
                <a:ea typeface="Roboto" panose="02000000000000000000" pitchFamily="2" charset="0"/>
                <a:cs typeface="Verdana"/>
              </a:rPr>
              <a:t>necessario che </a:t>
            </a:r>
            <a:r>
              <a:rPr lang="it-IT" sz="1250" b="1" dirty="0">
                <a:solidFill>
                  <a:schemeClr val="tx1">
                    <a:lumMod val="75000"/>
                    <a:lumOff val="25000"/>
                  </a:schemeClr>
                </a:solidFill>
                <a:ea typeface="Roboto" panose="02000000000000000000" pitchFamily="2" charset="0"/>
                <a:cs typeface="Verdana"/>
              </a:rPr>
              <a:t>l’Autorità </a:t>
            </a:r>
            <a:r>
              <a:rPr lang="it-IT" sz="1250" b="1" dirty="0" smtClean="0">
                <a:solidFill>
                  <a:schemeClr val="tx1">
                    <a:lumMod val="75000"/>
                    <a:lumOff val="25000"/>
                  </a:schemeClr>
                </a:solidFill>
                <a:ea typeface="Roboto" panose="02000000000000000000" pitchFamily="2" charset="0"/>
                <a:cs typeface="Verdana"/>
              </a:rPr>
              <a:t>- forte </a:t>
            </a:r>
            <a:r>
              <a:rPr lang="it-IT" sz="1250" b="1" dirty="0">
                <a:solidFill>
                  <a:schemeClr val="tx1">
                    <a:lumMod val="75000"/>
                    <a:lumOff val="25000"/>
                  </a:schemeClr>
                </a:solidFill>
                <a:ea typeface="Roboto" panose="02000000000000000000" pitchFamily="2" charset="0"/>
                <a:cs typeface="Verdana"/>
              </a:rPr>
              <a:t>del suo ruolo </a:t>
            </a:r>
            <a:r>
              <a:rPr lang="it-IT" sz="1250" b="1" dirty="0" smtClean="0">
                <a:solidFill>
                  <a:schemeClr val="tx1">
                    <a:lumMod val="75000"/>
                    <a:lumOff val="25000"/>
                  </a:schemeClr>
                </a:solidFill>
                <a:ea typeface="Roboto" panose="02000000000000000000" pitchFamily="2" charset="0"/>
                <a:cs typeface="Verdana"/>
              </a:rPr>
              <a:t>- coinvolga </a:t>
            </a:r>
            <a:r>
              <a:rPr lang="it-IT" sz="1250" b="1" dirty="0">
                <a:solidFill>
                  <a:schemeClr val="tx1">
                    <a:lumMod val="75000"/>
                    <a:lumOff val="25000"/>
                  </a:schemeClr>
                </a:solidFill>
                <a:ea typeface="Roboto" panose="02000000000000000000" pitchFamily="2" charset="0"/>
                <a:cs typeface="Verdana"/>
              </a:rPr>
              <a:t>tutti gli attori </a:t>
            </a:r>
            <a:r>
              <a:rPr lang="it-IT" sz="1250" b="1" dirty="0" smtClean="0">
                <a:solidFill>
                  <a:schemeClr val="tx1">
                    <a:lumMod val="75000"/>
                    <a:lumOff val="25000"/>
                  </a:schemeClr>
                </a:solidFill>
                <a:ea typeface="Roboto" panose="02000000000000000000" pitchFamily="2" charset="0"/>
                <a:cs typeface="Verdana"/>
              </a:rPr>
              <a:t>interessati (anche AGCM) </a:t>
            </a:r>
            <a:r>
              <a:rPr lang="it-IT" sz="1250" dirty="0" smtClean="0">
                <a:solidFill>
                  <a:schemeClr val="tx1">
                    <a:lumMod val="75000"/>
                    <a:lumOff val="25000"/>
                  </a:schemeClr>
                </a:solidFill>
                <a:ea typeface="Roboto" panose="02000000000000000000" pitchFamily="2" charset="0"/>
                <a:cs typeface="Verdana"/>
              </a:rPr>
              <a:t>al </a:t>
            </a:r>
            <a:r>
              <a:rPr lang="it-IT" sz="1250" dirty="0">
                <a:solidFill>
                  <a:schemeClr val="tx1">
                    <a:lumMod val="75000"/>
                    <a:lumOff val="25000"/>
                  </a:schemeClr>
                </a:solidFill>
                <a:ea typeface="Roboto" panose="02000000000000000000" pitchFamily="2" charset="0"/>
                <a:cs typeface="Verdana"/>
              </a:rPr>
              <a:t>fine </a:t>
            </a:r>
            <a:r>
              <a:rPr lang="it-IT" sz="1250" dirty="0" smtClean="0">
                <a:solidFill>
                  <a:schemeClr val="tx1">
                    <a:lumMod val="75000"/>
                    <a:lumOff val="25000"/>
                  </a:schemeClr>
                </a:solidFill>
                <a:ea typeface="Roboto" panose="02000000000000000000" pitchFamily="2" charset="0"/>
                <a:cs typeface="Verdana"/>
              </a:rPr>
              <a:t>della migliore comprensione e ridistribuzione </a:t>
            </a:r>
            <a:r>
              <a:rPr lang="it-IT" sz="1250" dirty="0">
                <a:solidFill>
                  <a:schemeClr val="tx1">
                    <a:lumMod val="75000"/>
                    <a:lumOff val="25000"/>
                  </a:schemeClr>
                </a:solidFill>
                <a:ea typeface="Roboto" panose="02000000000000000000" pitchFamily="2" charset="0"/>
                <a:cs typeface="Verdana"/>
              </a:rPr>
              <a:t>delle responsabilità </a:t>
            </a:r>
            <a:r>
              <a:rPr lang="it-IT" sz="1250" dirty="0" smtClean="0">
                <a:solidFill>
                  <a:schemeClr val="tx1">
                    <a:lumMod val="75000"/>
                    <a:lumOff val="25000"/>
                  </a:schemeClr>
                </a:solidFill>
                <a:ea typeface="Roboto" panose="02000000000000000000" pitchFamily="2" charset="0"/>
                <a:cs typeface="Verdana"/>
              </a:rPr>
              <a:t>come </a:t>
            </a:r>
            <a:r>
              <a:rPr lang="it-IT" sz="1250" dirty="0">
                <a:solidFill>
                  <a:schemeClr val="tx1">
                    <a:lumMod val="75000"/>
                    <a:lumOff val="25000"/>
                  </a:schemeClr>
                </a:solidFill>
                <a:ea typeface="Roboto" panose="02000000000000000000" pitchFamily="2" charset="0"/>
                <a:cs typeface="Verdana"/>
              </a:rPr>
              <a:t>recentemente </a:t>
            </a:r>
            <a:r>
              <a:rPr lang="it-IT" sz="1250" dirty="0" smtClean="0">
                <a:solidFill>
                  <a:schemeClr val="tx1">
                    <a:lumMod val="75000"/>
                    <a:lumOff val="25000"/>
                  </a:schemeClr>
                </a:solidFill>
                <a:ea typeface="Roboto" panose="02000000000000000000" pitchFamily="2" charset="0"/>
                <a:cs typeface="Verdana"/>
              </a:rPr>
              <a:t>illustrato </a:t>
            </a:r>
            <a:r>
              <a:rPr lang="it-IT" sz="1250" dirty="0">
                <a:solidFill>
                  <a:schemeClr val="tx1">
                    <a:lumMod val="75000"/>
                    <a:lumOff val="25000"/>
                  </a:schemeClr>
                </a:solidFill>
                <a:ea typeface="Roboto" panose="02000000000000000000" pitchFamily="2" charset="0"/>
                <a:cs typeface="Verdana"/>
              </a:rPr>
              <a:t>nelle </a:t>
            </a:r>
            <a:r>
              <a:rPr lang="it-IT" sz="1250" dirty="0" smtClean="0">
                <a:solidFill>
                  <a:schemeClr val="tx1">
                    <a:lumMod val="75000"/>
                    <a:lumOff val="25000"/>
                  </a:schemeClr>
                </a:solidFill>
                <a:ea typeface="Roboto" panose="02000000000000000000" pitchFamily="2" charset="0"/>
                <a:cs typeface="Verdana"/>
              </a:rPr>
              <a:t>nostre osservazioni </a:t>
            </a:r>
            <a:r>
              <a:rPr lang="it-IT" sz="1250" dirty="0">
                <a:solidFill>
                  <a:schemeClr val="tx1">
                    <a:lumMod val="75000"/>
                    <a:lumOff val="25000"/>
                  </a:schemeClr>
                </a:solidFill>
                <a:ea typeface="Roboto" panose="02000000000000000000" pitchFamily="2" charset="0"/>
                <a:cs typeface="Verdana"/>
              </a:rPr>
              <a:t>al DCO </a:t>
            </a:r>
            <a:r>
              <a:rPr lang="it-IT" sz="1250" dirty="0" smtClean="0">
                <a:solidFill>
                  <a:schemeClr val="tx1">
                    <a:lumMod val="75000"/>
                    <a:lumOff val="25000"/>
                  </a:schemeClr>
                </a:solidFill>
                <a:ea typeface="Roboto" panose="02000000000000000000" pitchFamily="2" charset="0"/>
                <a:cs typeface="Verdana"/>
              </a:rPr>
              <a:t>405/21</a:t>
            </a:r>
            <a:endParaRPr lang="it-IT" sz="1250" dirty="0">
              <a:solidFill>
                <a:schemeClr val="tx1">
                  <a:lumMod val="75000"/>
                  <a:lumOff val="25000"/>
                </a:schemeClr>
              </a:solidFill>
              <a:ea typeface="Roboto" panose="02000000000000000000" pitchFamily="2" charset="0"/>
              <a:cs typeface="Verdana"/>
            </a:endParaRPr>
          </a:p>
        </p:txBody>
      </p:sp>
      <p:sp>
        <p:nvSpPr>
          <p:cNvPr id="91" name="Freccia a destra 90">
            <a:extLst>
              <a:ext uri="{FF2B5EF4-FFF2-40B4-BE49-F238E27FC236}">
                <a16:creationId xmlns="" xmlns:a16="http://schemas.microsoft.com/office/drawing/2014/main" id="{DC0CD410-FC2D-4250-B2ED-1C7B5EFD5799}"/>
              </a:ext>
            </a:extLst>
          </p:cNvPr>
          <p:cNvSpPr/>
          <p:nvPr/>
        </p:nvSpPr>
        <p:spPr>
          <a:xfrm>
            <a:off x="1616063" y="3931959"/>
            <a:ext cx="184792" cy="267296"/>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250" dirty="0">
              <a:solidFill>
                <a:schemeClr val="bg1"/>
              </a:solidFill>
              <a:ea typeface="Roboto" panose="02000000000000000000" pitchFamily="2" charset="0"/>
              <a:cs typeface="Verdana"/>
            </a:endParaRPr>
          </a:p>
        </p:txBody>
      </p:sp>
      <p:grpSp>
        <p:nvGrpSpPr>
          <p:cNvPr id="50" name="Gruppo 49">
            <a:extLst>
              <a:ext uri="{FF2B5EF4-FFF2-40B4-BE49-F238E27FC236}">
                <a16:creationId xmlns="" xmlns:a16="http://schemas.microsoft.com/office/drawing/2014/main" id="{CCEEB167-5D46-4210-A045-C04704D8227C}"/>
              </a:ext>
            </a:extLst>
          </p:cNvPr>
          <p:cNvGrpSpPr/>
          <p:nvPr/>
        </p:nvGrpSpPr>
        <p:grpSpPr>
          <a:xfrm>
            <a:off x="219822" y="2657038"/>
            <a:ext cx="11061521" cy="1934093"/>
            <a:chOff x="175003" y="2111477"/>
            <a:chExt cx="11061521" cy="1355668"/>
          </a:xfrm>
        </p:grpSpPr>
        <p:sp>
          <p:nvSpPr>
            <p:cNvPr id="51" name="Rettangolo 50">
              <a:extLst>
                <a:ext uri="{FF2B5EF4-FFF2-40B4-BE49-F238E27FC236}">
                  <a16:creationId xmlns="" xmlns:a16="http://schemas.microsoft.com/office/drawing/2014/main" id="{F7C4056B-E736-4686-87A7-24732AEBF710}"/>
                </a:ext>
              </a:extLst>
            </p:cNvPr>
            <p:cNvSpPr/>
            <p:nvPr/>
          </p:nvSpPr>
          <p:spPr>
            <a:xfrm>
              <a:off x="1805313" y="2221399"/>
              <a:ext cx="9431211" cy="29319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250" dirty="0">
                <a:solidFill>
                  <a:schemeClr val="bg1"/>
                </a:solidFill>
                <a:ea typeface="Roboto" panose="02000000000000000000" pitchFamily="2" charset="0"/>
                <a:cs typeface="Verdana"/>
              </a:endParaRPr>
            </a:p>
          </p:txBody>
        </p:sp>
        <p:sp>
          <p:nvSpPr>
            <p:cNvPr id="52" name="Rettangolo 51">
              <a:extLst>
                <a:ext uri="{FF2B5EF4-FFF2-40B4-BE49-F238E27FC236}">
                  <a16:creationId xmlns="" xmlns:a16="http://schemas.microsoft.com/office/drawing/2014/main" id="{C841CBCA-6BC2-48DA-BEDB-35F603F5DE7A}"/>
                </a:ext>
              </a:extLst>
            </p:cNvPr>
            <p:cNvSpPr/>
            <p:nvPr/>
          </p:nvSpPr>
          <p:spPr>
            <a:xfrm>
              <a:off x="175003" y="2736125"/>
              <a:ext cx="1246953" cy="731020"/>
            </a:xfrm>
            <a:prstGeom prst="rect">
              <a:avLst/>
            </a:prstGeom>
            <a:solidFill>
              <a:srgbClr val="00B0F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lnSpc>
                  <a:spcPct val="90000"/>
                </a:lnSpc>
              </a:pPr>
              <a:r>
                <a:rPr lang="it-IT" sz="1250" b="1" dirty="0" smtClean="0">
                  <a:solidFill>
                    <a:schemeClr val="bg1"/>
                  </a:solidFill>
                  <a:ea typeface="Roboto" panose="02000000000000000000" pitchFamily="2" charset="0"/>
                  <a:cs typeface="Verdana"/>
                </a:rPr>
                <a:t>Utenze condominiali</a:t>
              </a:r>
              <a:endParaRPr lang="it-IT" sz="1250" b="1" dirty="0">
                <a:solidFill>
                  <a:schemeClr val="bg1"/>
                </a:solidFill>
                <a:ea typeface="Roboto" panose="02000000000000000000" pitchFamily="2" charset="0"/>
                <a:cs typeface="Verdana"/>
              </a:endParaRPr>
            </a:p>
          </p:txBody>
        </p:sp>
        <p:sp>
          <p:nvSpPr>
            <p:cNvPr id="53" name="Rettangolo 52">
              <a:extLst>
                <a:ext uri="{FF2B5EF4-FFF2-40B4-BE49-F238E27FC236}">
                  <a16:creationId xmlns="" xmlns:a16="http://schemas.microsoft.com/office/drawing/2014/main" id="{BB4330EB-F198-4293-9CB1-E02080205B43}"/>
                </a:ext>
              </a:extLst>
            </p:cNvPr>
            <p:cNvSpPr/>
            <p:nvPr/>
          </p:nvSpPr>
          <p:spPr>
            <a:xfrm>
              <a:off x="1831459" y="2111477"/>
              <a:ext cx="9323642" cy="55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it-IT" sz="1250" dirty="0">
                  <a:solidFill>
                    <a:schemeClr val="tx1">
                      <a:lumMod val="75000"/>
                      <a:lumOff val="25000"/>
                    </a:schemeClr>
                  </a:solidFill>
                  <a:ea typeface="Roboto" panose="02000000000000000000" pitchFamily="2" charset="0"/>
                  <a:cs typeface="Verdana"/>
                </a:rPr>
                <a:t>Resta critica la discrezionalità degli </a:t>
              </a:r>
              <a:r>
                <a:rPr lang="it-IT" sz="1250" dirty="0" err="1">
                  <a:solidFill>
                    <a:schemeClr val="tx1">
                      <a:lumMod val="75000"/>
                      <a:lumOff val="25000"/>
                    </a:schemeClr>
                  </a:solidFill>
                  <a:ea typeface="Roboto" panose="02000000000000000000" pitchFamily="2" charset="0"/>
                  <a:cs typeface="Verdana"/>
                </a:rPr>
                <a:t>EgA</a:t>
              </a:r>
              <a:r>
                <a:rPr lang="it-IT" sz="1250" dirty="0">
                  <a:solidFill>
                    <a:schemeClr val="tx1">
                      <a:lumMod val="75000"/>
                      <a:lumOff val="25000"/>
                    </a:schemeClr>
                  </a:solidFill>
                  <a:ea typeface="Roboto" panose="02000000000000000000" pitchFamily="2" charset="0"/>
                  <a:cs typeface="Verdana"/>
                </a:rPr>
                <a:t> nel non riconoscere i maggiori costi operativi relativi alla digitalizzazione delle reti.</a:t>
              </a:r>
            </a:p>
          </p:txBody>
        </p:sp>
      </p:grpSp>
      <p:sp>
        <p:nvSpPr>
          <p:cNvPr id="55" name="Freccia a destra 54">
            <a:extLst>
              <a:ext uri="{FF2B5EF4-FFF2-40B4-BE49-F238E27FC236}">
                <a16:creationId xmlns="" xmlns:a16="http://schemas.microsoft.com/office/drawing/2014/main" id="{1ED8C9E5-5E32-41DD-A947-2A95B85FD2DD}"/>
              </a:ext>
            </a:extLst>
          </p:cNvPr>
          <p:cNvSpPr/>
          <p:nvPr/>
        </p:nvSpPr>
        <p:spPr>
          <a:xfrm>
            <a:off x="1594626" y="2927824"/>
            <a:ext cx="184792" cy="267296"/>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250" dirty="0">
              <a:solidFill>
                <a:schemeClr val="bg1"/>
              </a:solidFill>
              <a:ea typeface="Roboto" panose="02000000000000000000" pitchFamily="2" charset="0"/>
              <a:cs typeface="Verdana"/>
            </a:endParaRPr>
          </a:p>
        </p:txBody>
      </p:sp>
      <p:sp>
        <p:nvSpPr>
          <p:cNvPr id="24" name="Rettangolo 23">
            <a:extLst>
              <a:ext uri="{FF2B5EF4-FFF2-40B4-BE49-F238E27FC236}">
                <a16:creationId xmlns="" xmlns:a16="http://schemas.microsoft.com/office/drawing/2014/main" id="{00CC4789-6E77-4462-AFFC-DB9C0BCE1828}"/>
              </a:ext>
            </a:extLst>
          </p:cNvPr>
          <p:cNvSpPr/>
          <p:nvPr/>
        </p:nvSpPr>
        <p:spPr>
          <a:xfrm>
            <a:off x="1913227" y="4723677"/>
            <a:ext cx="9411000" cy="5613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250" dirty="0">
              <a:solidFill>
                <a:schemeClr val="bg1"/>
              </a:solidFill>
              <a:ea typeface="Roboto" panose="02000000000000000000" pitchFamily="2" charset="0"/>
              <a:cs typeface="Verdana"/>
            </a:endParaRPr>
          </a:p>
        </p:txBody>
      </p:sp>
      <p:grpSp>
        <p:nvGrpSpPr>
          <p:cNvPr id="25" name="Gruppo 24">
            <a:extLst>
              <a:ext uri="{FF2B5EF4-FFF2-40B4-BE49-F238E27FC236}">
                <a16:creationId xmlns="" xmlns:a16="http://schemas.microsoft.com/office/drawing/2014/main" id="{4304481D-8488-49EC-99D6-7CFE774F2DE1}"/>
              </a:ext>
            </a:extLst>
          </p:cNvPr>
          <p:cNvGrpSpPr/>
          <p:nvPr/>
        </p:nvGrpSpPr>
        <p:grpSpPr>
          <a:xfrm>
            <a:off x="219822" y="4704052"/>
            <a:ext cx="11013328" cy="575780"/>
            <a:chOff x="175003" y="3055089"/>
            <a:chExt cx="9473860" cy="575780"/>
          </a:xfrm>
        </p:grpSpPr>
        <p:grpSp>
          <p:nvGrpSpPr>
            <p:cNvPr id="26" name="Gruppo 25">
              <a:extLst>
                <a:ext uri="{FF2B5EF4-FFF2-40B4-BE49-F238E27FC236}">
                  <a16:creationId xmlns="" xmlns:a16="http://schemas.microsoft.com/office/drawing/2014/main" id="{6284B62F-4806-4EE8-8DBA-AC819EA7AC39}"/>
                </a:ext>
              </a:extLst>
            </p:cNvPr>
            <p:cNvGrpSpPr/>
            <p:nvPr/>
          </p:nvGrpSpPr>
          <p:grpSpPr>
            <a:xfrm>
              <a:off x="175003" y="3055089"/>
              <a:ext cx="9473860" cy="575780"/>
              <a:chOff x="297552" y="2871937"/>
              <a:chExt cx="9473860" cy="575780"/>
            </a:xfrm>
          </p:grpSpPr>
          <p:sp>
            <p:nvSpPr>
              <p:cNvPr id="28" name="Rettangolo 27">
                <a:extLst>
                  <a:ext uri="{FF2B5EF4-FFF2-40B4-BE49-F238E27FC236}">
                    <a16:creationId xmlns="" xmlns:a16="http://schemas.microsoft.com/office/drawing/2014/main" id="{DAA3DC13-8B34-438F-82AA-4A4109E38E06}"/>
                  </a:ext>
                </a:extLst>
              </p:cNvPr>
              <p:cNvSpPr/>
              <p:nvPr/>
            </p:nvSpPr>
            <p:spPr>
              <a:xfrm>
                <a:off x="297552" y="2891562"/>
                <a:ext cx="1085187" cy="496864"/>
              </a:xfrm>
              <a:prstGeom prst="rect">
                <a:avLst/>
              </a:prstGeom>
              <a:solidFill>
                <a:srgbClr val="00B0F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lnSpc>
                    <a:spcPct val="90000"/>
                  </a:lnSpc>
                </a:pPr>
                <a:r>
                  <a:rPr lang="it-IT" sz="1250" b="1" dirty="0">
                    <a:solidFill>
                      <a:schemeClr val="bg1"/>
                    </a:solidFill>
                    <a:ea typeface="Roboto" panose="02000000000000000000" pitchFamily="2" charset="0"/>
                    <a:cs typeface="Verdana"/>
                  </a:rPr>
                  <a:t>Risparmio idrico</a:t>
                </a:r>
              </a:p>
            </p:txBody>
          </p:sp>
          <p:sp>
            <p:nvSpPr>
              <p:cNvPr id="29" name="Rettangolo 28">
                <a:extLst>
                  <a:ext uri="{FF2B5EF4-FFF2-40B4-BE49-F238E27FC236}">
                    <a16:creationId xmlns="" xmlns:a16="http://schemas.microsoft.com/office/drawing/2014/main" id="{7B6332F1-AEEE-45F5-B599-D48B5A747D3D}"/>
                  </a:ext>
                </a:extLst>
              </p:cNvPr>
              <p:cNvSpPr/>
              <p:nvPr/>
            </p:nvSpPr>
            <p:spPr>
              <a:xfrm>
                <a:off x="1723994" y="2871937"/>
                <a:ext cx="8047418" cy="575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it-IT" sz="1250" dirty="0">
                    <a:solidFill>
                      <a:schemeClr val="tx1">
                        <a:lumMod val="75000"/>
                        <a:lumOff val="25000"/>
                      </a:schemeClr>
                    </a:solidFill>
                    <a:ea typeface="Roboto" panose="02000000000000000000" pitchFamily="2" charset="0"/>
                    <a:cs typeface="Verdana"/>
                  </a:rPr>
                  <a:t>La consapevolezza dei propri consumi da parte dell’utente è il volano fondamentale per perseguire l’uso consapevole della risorsa idrica ed introdurre il principio di water </a:t>
                </a:r>
                <a:r>
                  <a:rPr lang="it-IT" sz="1250" dirty="0" err="1">
                    <a:solidFill>
                      <a:schemeClr val="tx1">
                        <a:lumMod val="75000"/>
                        <a:lumOff val="25000"/>
                      </a:schemeClr>
                    </a:solidFill>
                    <a:ea typeface="Roboto" panose="02000000000000000000" pitchFamily="2" charset="0"/>
                    <a:cs typeface="Verdana"/>
                  </a:rPr>
                  <a:t>conservation</a:t>
                </a:r>
                <a:r>
                  <a:rPr lang="it-IT" sz="1250" dirty="0">
                    <a:solidFill>
                      <a:schemeClr val="tx1">
                        <a:lumMod val="75000"/>
                        <a:lumOff val="25000"/>
                      </a:schemeClr>
                    </a:solidFill>
                    <a:ea typeface="Roboto" panose="02000000000000000000" pitchFamily="2" charset="0"/>
                    <a:cs typeface="Verdana"/>
                  </a:rPr>
                  <a:t> </a:t>
                </a:r>
                <a:r>
                  <a:rPr lang="it-IT" sz="1250" dirty="0">
                    <a:solidFill>
                      <a:schemeClr val="tx1">
                        <a:lumMod val="75000"/>
                        <a:lumOff val="25000"/>
                      </a:schemeClr>
                    </a:solidFill>
                    <a:ea typeface="Roboto" panose="02000000000000000000" pitchFamily="2" charset="0"/>
                    <a:cs typeface="Verdana"/>
                    <a:sym typeface="Wingdings" panose="05000000000000000000" pitchFamily="2" charset="2"/>
                  </a:rPr>
                  <a:t> </a:t>
                </a:r>
                <a:r>
                  <a:rPr lang="it-IT" sz="1250" b="1" dirty="0" smtClean="0">
                    <a:solidFill>
                      <a:schemeClr val="tx1">
                        <a:lumMod val="75000"/>
                        <a:lumOff val="25000"/>
                      </a:schemeClr>
                    </a:solidFill>
                    <a:ea typeface="Roboto" panose="02000000000000000000" pitchFamily="2" charset="0"/>
                    <a:cs typeface="Verdana"/>
                  </a:rPr>
                  <a:t>soltanto </a:t>
                </a:r>
                <a:r>
                  <a:rPr lang="it-IT" sz="1250" b="1" dirty="0">
                    <a:solidFill>
                      <a:schemeClr val="tx1">
                        <a:lumMod val="75000"/>
                        <a:lumOff val="25000"/>
                      </a:schemeClr>
                    </a:solidFill>
                    <a:ea typeface="Roboto" panose="02000000000000000000" pitchFamily="2" charset="0"/>
                    <a:cs typeface="Verdana"/>
                  </a:rPr>
                  <a:t>campagne informative mirate svolte dalle istituzioni potranno essere pervasive</a:t>
                </a:r>
              </a:p>
            </p:txBody>
          </p:sp>
        </p:grpSp>
        <p:sp>
          <p:nvSpPr>
            <p:cNvPr id="27" name="Freccia a destra 26">
              <a:extLst>
                <a:ext uri="{FF2B5EF4-FFF2-40B4-BE49-F238E27FC236}">
                  <a16:creationId xmlns="" xmlns:a16="http://schemas.microsoft.com/office/drawing/2014/main" id="{1142A3E5-0BEB-4AEC-9BE8-6B6E87487C13}"/>
                </a:ext>
              </a:extLst>
            </p:cNvPr>
            <p:cNvSpPr/>
            <p:nvPr/>
          </p:nvSpPr>
          <p:spPr>
            <a:xfrm>
              <a:off x="1411773" y="3189498"/>
              <a:ext cx="184792" cy="267296"/>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250" dirty="0">
                <a:solidFill>
                  <a:schemeClr val="bg1"/>
                </a:solidFill>
                <a:ea typeface="Roboto" panose="02000000000000000000" pitchFamily="2" charset="0"/>
                <a:cs typeface="Verdana"/>
              </a:endParaRPr>
            </a:p>
          </p:txBody>
        </p:sp>
      </p:grpSp>
      <p:grpSp>
        <p:nvGrpSpPr>
          <p:cNvPr id="30" name="Gruppo 29">
            <a:extLst>
              <a:ext uri="{FF2B5EF4-FFF2-40B4-BE49-F238E27FC236}">
                <a16:creationId xmlns="" xmlns:a16="http://schemas.microsoft.com/office/drawing/2014/main" id="{3278D9AB-9A44-4430-8966-FBFD4B1E440E}"/>
              </a:ext>
            </a:extLst>
          </p:cNvPr>
          <p:cNvGrpSpPr/>
          <p:nvPr/>
        </p:nvGrpSpPr>
        <p:grpSpPr>
          <a:xfrm>
            <a:off x="228204" y="5359802"/>
            <a:ext cx="11125138" cy="585999"/>
            <a:chOff x="171705" y="2691199"/>
            <a:chExt cx="9883043" cy="585999"/>
          </a:xfrm>
        </p:grpSpPr>
        <p:sp>
          <p:nvSpPr>
            <p:cNvPr id="31" name="Rettangolo 30">
              <a:extLst>
                <a:ext uri="{FF2B5EF4-FFF2-40B4-BE49-F238E27FC236}">
                  <a16:creationId xmlns="" xmlns:a16="http://schemas.microsoft.com/office/drawing/2014/main" id="{A9B1750C-5F1C-4C6B-A3DD-E42D42BD63C6}"/>
                </a:ext>
              </a:extLst>
            </p:cNvPr>
            <p:cNvSpPr/>
            <p:nvPr/>
          </p:nvSpPr>
          <p:spPr>
            <a:xfrm>
              <a:off x="1660394" y="2719138"/>
              <a:ext cx="8394354" cy="5580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250" dirty="0">
                <a:solidFill>
                  <a:schemeClr val="bg1"/>
                </a:solidFill>
                <a:ea typeface="Roboto" panose="02000000000000000000" pitchFamily="2" charset="0"/>
                <a:cs typeface="Verdana"/>
              </a:endParaRPr>
            </a:p>
          </p:txBody>
        </p:sp>
        <p:sp>
          <p:nvSpPr>
            <p:cNvPr id="32" name="Rettangolo 31">
              <a:extLst>
                <a:ext uri="{FF2B5EF4-FFF2-40B4-BE49-F238E27FC236}">
                  <a16:creationId xmlns="" xmlns:a16="http://schemas.microsoft.com/office/drawing/2014/main" id="{5E6083DF-E1D6-4B49-B9D1-7048CD851AA7}"/>
                </a:ext>
              </a:extLst>
            </p:cNvPr>
            <p:cNvSpPr/>
            <p:nvPr/>
          </p:nvSpPr>
          <p:spPr>
            <a:xfrm>
              <a:off x="171705" y="2691199"/>
              <a:ext cx="1092842" cy="568925"/>
            </a:xfrm>
            <a:prstGeom prst="rect">
              <a:avLst/>
            </a:prstGeom>
            <a:solidFill>
              <a:srgbClr val="00B0F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lnSpc>
                  <a:spcPct val="90000"/>
                </a:lnSpc>
              </a:pPr>
              <a:r>
                <a:rPr lang="it-IT" sz="1250" b="1" dirty="0">
                  <a:solidFill>
                    <a:schemeClr val="bg1"/>
                  </a:solidFill>
                  <a:ea typeface="Roboto" panose="02000000000000000000" pitchFamily="2" charset="0"/>
                  <a:cs typeface="Verdana"/>
                </a:rPr>
                <a:t>Continuità del servizio acquedotto</a:t>
              </a:r>
            </a:p>
          </p:txBody>
        </p:sp>
        <p:sp>
          <p:nvSpPr>
            <p:cNvPr id="33" name="Rettangolo 32">
              <a:extLst>
                <a:ext uri="{FF2B5EF4-FFF2-40B4-BE49-F238E27FC236}">
                  <a16:creationId xmlns="" xmlns:a16="http://schemas.microsoft.com/office/drawing/2014/main" id="{B89255EC-6DEC-4431-A8FD-9CE2F272B617}"/>
                </a:ext>
              </a:extLst>
            </p:cNvPr>
            <p:cNvSpPr/>
            <p:nvPr/>
          </p:nvSpPr>
          <p:spPr>
            <a:xfrm>
              <a:off x="1631614" y="2719138"/>
              <a:ext cx="8122659" cy="55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it-IT" sz="1250" dirty="0" smtClean="0">
                  <a:solidFill>
                    <a:schemeClr val="tx1">
                      <a:lumMod val="75000"/>
                      <a:lumOff val="25000"/>
                    </a:schemeClr>
                  </a:solidFill>
                  <a:ea typeface="Roboto" panose="02000000000000000000" pitchFamily="2" charset="0"/>
                  <a:cs typeface="Verdana"/>
                </a:rPr>
                <a:t>E’ necessario </a:t>
              </a:r>
              <a:r>
                <a:rPr lang="it-IT" sz="1250" dirty="0">
                  <a:solidFill>
                    <a:schemeClr val="tx1">
                      <a:lumMod val="75000"/>
                      <a:lumOff val="25000"/>
                    </a:schemeClr>
                  </a:solidFill>
                  <a:ea typeface="Roboto" panose="02000000000000000000" pitchFamily="2" charset="0"/>
                  <a:cs typeface="Verdana"/>
                </a:rPr>
                <a:t>fornire agli operatori qualche anno di consolidamento della normativa. E</a:t>
              </a:r>
              <a:r>
                <a:rPr lang="it-IT" sz="1250" dirty="0" smtClean="0">
                  <a:solidFill>
                    <a:schemeClr val="tx1">
                      <a:lumMod val="75000"/>
                      <a:lumOff val="25000"/>
                    </a:schemeClr>
                  </a:solidFill>
                  <a:ea typeface="Roboto" panose="02000000000000000000" pitchFamily="2" charset="0"/>
                  <a:cs typeface="Verdana"/>
                </a:rPr>
                <a:t>’, quindi, </a:t>
              </a:r>
              <a:r>
                <a:rPr lang="it-IT" sz="1250" dirty="0">
                  <a:solidFill>
                    <a:schemeClr val="tx1">
                      <a:lumMod val="75000"/>
                      <a:lumOff val="25000"/>
                    </a:schemeClr>
                  </a:solidFill>
                  <a:ea typeface="Roboto" panose="02000000000000000000" pitchFamily="2" charset="0"/>
                  <a:cs typeface="Verdana"/>
                </a:rPr>
                <a:t>prematuro potenziare gli standard attualmente previsti</a:t>
              </a:r>
            </a:p>
          </p:txBody>
        </p:sp>
        <p:sp>
          <p:nvSpPr>
            <p:cNvPr id="34" name="Freccia a destra 33">
              <a:extLst>
                <a:ext uri="{FF2B5EF4-FFF2-40B4-BE49-F238E27FC236}">
                  <a16:creationId xmlns="" xmlns:a16="http://schemas.microsoft.com/office/drawing/2014/main" id="{EDAF83B4-7432-4436-B017-962CF3D1937D}"/>
                </a:ext>
              </a:extLst>
            </p:cNvPr>
            <p:cNvSpPr/>
            <p:nvPr/>
          </p:nvSpPr>
          <p:spPr>
            <a:xfrm>
              <a:off x="1408340" y="2867715"/>
              <a:ext cx="184792" cy="267296"/>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250" dirty="0">
                <a:solidFill>
                  <a:schemeClr val="bg1"/>
                </a:solidFill>
                <a:ea typeface="Roboto" panose="02000000000000000000" pitchFamily="2" charset="0"/>
                <a:cs typeface="Verdana"/>
              </a:endParaRPr>
            </a:p>
          </p:txBody>
        </p:sp>
      </p:grpSp>
      <p:sp>
        <p:nvSpPr>
          <p:cNvPr id="36" name="Rettangolo 35">
            <a:extLst>
              <a:ext uri="{FF2B5EF4-FFF2-40B4-BE49-F238E27FC236}">
                <a16:creationId xmlns="" xmlns:a16="http://schemas.microsoft.com/office/drawing/2014/main" id="{1DE058A0-6287-42DD-B413-CA4F79F071B3}"/>
              </a:ext>
            </a:extLst>
          </p:cNvPr>
          <p:cNvSpPr/>
          <p:nvPr/>
        </p:nvSpPr>
        <p:spPr>
          <a:xfrm>
            <a:off x="1902107" y="6053710"/>
            <a:ext cx="8281203" cy="5725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250" dirty="0">
              <a:solidFill>
                <a:schemeClr val="bg1"/>
              </a:solidFill>
              <a:ea typeface="Roboto" panose="02000000000000000000" pitchFamily="2" charset="0"/>
              <a:cs typeface="Verdana"/>
            </a:endParaRPr>
          </a:p>
        </p:txBody>
      </p:sp>
      <p:sp>
        <p:nvSpPr>
          <p:cNvPr id="37" name="Rettangolo 36">
            <a:extLst>
              <a:ext uri="{FF2B5EF4-FFF2-40B4-BE49-F238E27FC236}">
                <a16:creationId xmlns="" xmlns:a16="http://schemas.microsoft.com/office/drawing/2014/main" id="{11FC6204-C8C9-4BC3-AA84-81BC141CE708}"/>
              </a:ext>
            </a:extLst>
          </p:cNvPr>
          <p:cNvSpPr/>
          <p:nvPr/>
        </p:nvSpPr>
        <p:spPr>
          <a:xfrm>
            <a:off x="227938" y="6061428"/>
            <a:ext cx="1249971" cy="564827"/>
          </a:xfrm>
          <a:prstGeom prst="rect">
            <a:avLst/>
          </a:prstGeom>
          <a:solidFill>
            <a:srgbClr val="00B0F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lnSpc>
                <a:spcPct val="90000"/>
              </a:lnSpc>
            </a:pPr>
            <a:r>
              <a:rPr lang="it-IT" sz="1250" b="1" dirty="0">
                <a:solidFill>
                  <a:schemeClr val="bg1"/>
                </a:solidFill>
                <a:ea typeface="Roboto" panose="02000000000000000000" pitchFamily="2" charset="0"/>
                <a:cs typeface="Verdana"/>
              </a:rPr>
              <a:t>Realizzazione investimenti</a:t>
            </a:r>
          </a:p>
        </p:txBody>
      </p:sp>
      <p:sp>
        <p:nvSpPr>
          <p:cNvPr id="38" name="Rettangolo 37">
            <a:extLst>
              <a:ext uri="{FF2B5EF4-FFF2-40B4-BE49-F238E27FC236}">
                <a16:creationId xmlns="" xmlns:a16="http://schemas.microsoft.com/office/drawing/2014/main" id="{8AF7F432-03F9-4AB0-AB51-CF96769233B7}"/>
              </a:ext>
            </a:extLst>
          </p:cNvPr>
          <p:cNvSpPr/>
          <p:nvPr/>
        </p:nvSpPr>
        <p:spPr>
          <a:xfrm>
            <a:off x="1886527" y="6053710"/>
            <a:ext cx="8281203" cy="572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it-IT" sz="1250" dirty="0">
                <a:solidFill>
                  <a:schemeClr val="tx1">
                    <a:lumMod val="75000"/>
                    <a:lumOff val="25000"/>
                  </a:schemeClr>
                </a:solidFill>
                <a:ea typeface="Roboto" panose="02000000000000000000" pitchFamily="2" charset="0"/>
                <a:cs typeface="Verdana"/>
              </a:rPr>
              <a:t>Il rafforzamento delle misure volte a promuovere l’effettiva realizzazione degli investimenti programmati deve considerare quelle </a:t>
            </a:r>
            <a:r>
              <a:rPr lang="it-IT" sz="1250" b="1" dirty="0">
                <a:solidFill>
                  <a:schemeClr val="tx1">
                    <a:lumMod val="75000"/>
                    <a:lumOff val="25000"/>
                  </a:schemeClr>
                </a:solidFill>
                <a:ea typeface="Roboto" panose="02000000000000000000" pitchFamily="2" charset="0"/>
                <a:cs typeface="Verdana"/>
              </a:rPr>
              <a:t>variabili esogene al Gestore</a:t>
            </a:r>
            <a:r>
              <a:rPr lang="it-IT" sz="1250" dirty="0">
                <a:solidFill>
                  <a:schemeClr val="tx1">
                    <a:lumMod val="75000"/>
                    <a:lumOff val="25000"/>
                  </a:schemeClr>
                </a:solidFill>
                <a:ea typeface="Roboto" panose="02000000000000000000" pitchFamily="2" charset="0"/>
                <a:cs typeface="Verdana"/>
              </a:rPr>
              <a:t>:  </a:t>
            </a:r>
            <a:r>
              <a:rPr lang="it-IT" sz="1250" dirty="0" smtClean="0">
                <a:solidFill>
                  <a:schemeClr val="tx1">
                    <a:lumMod val="75000"/>
                    <a:lumOff val="25000"/>
                  </a:schemeClr>
                </a:solidFill>
                <a:ea typeface="Roboto" panose="02000000000000000000" pitchFamily="2" charset="0"/>
                <a:cs typeface="Verdana"/>
              </a:rPr>
              <a:t>ad esempio </a:t>
            </a:r>
            <a:r>
              <a:rPr lang="it-IT" sz="1250" dirty="0">
                <a:solidFill>
                  <a:schemeClr val="tx1">
                    <a:lumMod val="75000"/>
                    <a:lumOff val="25000"/>
                  </a:schemeClr>
                </a:solidFill>
                <a:ea typeface="Roboto" panose="02000000000000000000" pitchFamily="2" charset="0"/>
                <a:cs typeface="Verdana"/>
              </a:rPr>
              <a:t>i contenziosi amministrativi, cause di forza </a:t>
            </a:r>
            <a:r>
              <a:rPr lang="it-IT" sz="1250" dirty="0" smtClean="0">
                <a:solidFill>
                  <a:schemeClr val="tx1">
                    <a:lumMod val="75000"/>
                    <a:lumOff val="25000"/>
                  </a:schemeClr>
                </a:solidFill>
                <a:ea typeface="Roboto" panose="02000000000000000000" pitchFamily="2" charset="0"/>
                <a:cs typeface="Verdana"/>
              </a:rPr>
              <a:t>maggiore (ritrovamenti </a:t>
            </a:r>
            <a:r>
              <a:rPr lang="it-IT" sz="1250" dirty="0">
                <a:solidFill>
                  <a:schemeClr val="tx1">
                    <a:lumMod val="75000"/>
                    <a:lumOff val="25000"/>
                  </a:schemeClr>
                </a:solidFill>
                <a:ea typeface="Roboto" panose="02000000000000000000" pitchFamily="2" charset="0"/>
                <a:cs typeface="Verdana"/>
              </a:rPr>
              <a:t>particolari </a:t>
            </a:r>
            <a:r>
              <a:rPr lang="it-IT" sz="1250">
                <a:solidFill>
                  <a:schemeClr val="tx1">
                    <a:lumMod val="75000"/>
                    <a:lumOff val="25000"/>
                  </a:schemeClr>
                </a:solidFill>
                <a:ea typeface="Roboto" panose="02000000000000000000" pitchFamily="2" charset="0"/>
                <a:cs typeface="Verdana"/>
              </a:rPr>
              <a:t>nel </a:t>
            </a:r>
            <a:r>
              <a:rPr lang="it-IT" sz="1250" smtClean="0">
                <a:solidFill>
                  <a:schemeClr val="tx1">
                    <a:lumMod val="75000"/>
                    <a:lumOff val="25000"/>
                  </a:schemeClr>
                </a:solidFill>
                <a:ea typeface="Roboto" panose="02000000000000000000" pitchFamily="2" charset="0"/>
                <a:cs typeface="Verdana"/>
              </a:rPr>
              <a:t>terreno, </a:t>
            </a:r>
            <a:r>
              <a:rPr lang="it-IT" sz="1250" dirty="0" err="1">
                <a:solidFill>
                  <a:schemeClr val="tx1">
                    <a:lumMod val="75000"/>
                    <a:lumOff val="25000"/>
                  </a:schemeClr>
                </a:solidFill>
                <a:ea typeface="Roboto" panose="02000000000000000000" pitchFamily="2" charset="0"/>
                <a:cs typeface="Verdana"/>
              </a:rPr>
              <a:t>ecc</a:t>
            </a:r>
            <a:r>
              <a:rPr lang="it-IT" sz="1250" dirty="0">
                <a:solidFill>
                  <a:schemeClr val="tx1">
                    <a:lumMod val="75000"/>
                    <a:lumOff val="25000"/>
                  </a:schemeClr>
                </a:solidFill>
                <a:ea typeface="Roboto" panose="02000000000000000000" pitchFamily="2" charset="0"/>
                <a:cs typeface="Verdana"/>
              </a:rPr>
              <a:t>). </a:t>
            </a:r>
          </a:p>
        </p:txBody>
      </p:sp>
      <p:sp>
        <p:nvSpPr>
          <p:cNvPr id="39" name="Freccia a destra 38">
            <a:extLst>
              <a:ext uri="{FF2B5EF4-FFF2-40B4-BE49-F238E27FC236}">
                <a16:creationId xmlns="" xmlns:a16="http://schemas.microsoft.com/office/drawing/2014/main" id="{114E42FF-60E8-406B-B221-67B23F2734CB}"/>
              </a:ext>
            </a:extLst>
          </p:cNvPr>
          <p:cNvSpPr/>
          <p:nvPr/>
        </p:nvSpPr>
        <p:spPr>
          <a:xfrm>
            <a:off x="1613138" y="6170402"/>
            <a:ext cx="184792" cy="267296"/>
          </a:xfrm>
          <a:prstGeom prst="rightArrow">
            <a:avLst/>
          </a:prstGeom>
          <a:solidFill>
            <a:srgbClr val="E6326E"/>
          </a:solidFill>
          <a:ln>
            <a:solidFill>
              <a:srgbClr val="E63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it-IT" sz="1250" dirty="0">
              <a:solidFill>
                <a:schemeClr val="bg1"/>
              </a:solidFill>
              <a:ea typeface="Roboto" panose="02000000000000000000" pitchFamily="2" charset="0"/>
              <a:cs typeface="Verdana"/>
            </a:endParaRPr>
          </a:p>
        </p:txBody>
      </p:sp>
    </p:spTree>
    <p:extLst>
      <p:ext uri="{BB962C8B-B14F-4D97-AF65-F5344CB8AC3E}">
        <p14:creationId xmlns:p14="http://schemas.microsoft.com/office/powerpoint/2010/main" val="8959758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98bf428a5518be02b17c8687e6f678c56b0235c"/>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UkiQRRlFlefH9M2_sxDEB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_DHWETXkG.t6FxPv4lam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OJNdbTn2XHTpOSx_Wwarl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xHSOcLCan4MQcSSruyyjc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kuJfvjsuoW6.8ghQ_1rcM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lNTgXEPofyEVcuWVcJ7_g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qGHZJ5b3BPQWvAWaMoe0b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6qEgF2jLK7q902giLgJmu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tI6BSF4.dn2.kXQgKESHg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f9eSPAvq7qFSg4PIIjSOY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Master">
  <a:themeElements>
    <a:clrScheme name="A2A DEFINITIVO">
      <a:dk1>
        <a:srgbClr val="000000"/>
      </a:dk1>
      <a:lt1>
        <a:srgbClr val="FFFFFF"/>
      </a:lt1>
      <a:dk2>
        <a:srgbClr val="474746"/>
      </a:dk2>
      <a:lt2>
        <a:srgbClr val="878787"/>
      </a:lt2>
      <a:accent1>
        <a:srgbClr val="009FDA"/>
      </a:accent1>
      <a:accent2>
        <a:srgbClr val="004899"/>
      </a:accent2>
      <a:accent3>
        <a:srgbClr val="E6326E"/>
      </a:accent3>
      <a:accent4>
        <a:srgbClr val="44A034"/>
      </a:accent4>
      <a:accent5>
        <a:srgbClr val="FFAA00"/>
      </a:accent5>
      <a:accent6>
        <a:srgbClr val="FFD500"/>
      </a:accent6>
      <a:hlink>
        <a:srgbClr val="E8112C"/>
      </a:hlink>
      <a:folHlink>
        <a:srgbClr val="D3ECFB"/>
      </a:folHlink>
    </a:clrScheme>
    <a:fontScheme name="Benutzerdefiniert 27">
      <a:majorFont>
        <a:latin typeface="Segoe UI Black"/>
        <a:ea typeface=""/>
        <a:cs typeface=""/>
      </a:majorFont>
      <a:minorFont>
        <a:latin typeface="Segoe UI"/>
        <a:ea typeface=""/>
        <a:cs typeface=""/>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lnSpc>
            <a:spcPct val="90000"/>
          </a:lnSpc>
          <a:defRPr sz="1600" dirty="0" smtClean="0">
            <a:solidFill>
              <a:schemeClr val="bg1"/>
            </a:solidFill>
            <a:ea typeface="Roboto" panose="02000000000000000000" pitchFamily="2" charset="0"/>
            <a:cs typeface="Verdana"/>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rnd" cmpd="sng">
          <a:solidFill>
            <a:schemeClr val="bg2"/>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2000" dirty="0" err="1" smtClean="0">
            <a:solidFill>
              <a:schemeClr val="bg2"/>
            </a:solidFill>
          </a:defRPr>
        </a:defPPr>
      </a:lstStyle>
    </a:txDef>
  </a:objectDefaults>
  <a:extraClrSchemeLst/>
  <a:extLst>
    <a:ext uri="{05A4C25C-085E-4340-85A3-A5531E510DB2}">
      <thm15:themeFamily xmlns:thm15="http://schemas.microsoft.com/office/thememl/2012/main" name="Template_16_9_SP_DE" id="{F6205DFC-6DE6-4394-8265-3A58F81275F3}" vid="{C18DE3E8-0956-42E0-8AAC-D87FC7F5FBBC}"/>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Lariss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69753FCD56918D4D9553AF2411EF48CF" ma:contentTypeVersion="7" ma:contentTypeDescription="Creare un nuovo documento." ma:contentTypeScope="" ma:versionID="c61cde8b2d8cd368986832ed2b7872ce">
  <xsd:schema xmlns:xsd="http://www.w3.org/2001/XMLSchema" xmlns:xs="http://www.w3.org/2001/XMLSchema" xmlns:p="http://schemas.microsoft.com/office/2006/metadata/properties" xmlns:ns2="d4c6aa31-3e82-4b97-8a67-65c135a97841" xmlns:ns3="5469be74-f3d6-4c49-9301-39679e2aeb1d" targetNamespace="http://schemas.microsoft.com/office/2006/metadata/properties" ma:root="true" ma:fieldsID="120d2c68d42e6a832caa659d86cd0738" ns2:_="" ns3:_="">
    <xsd:import namespace="d4c6aa31-3e82-4b97-8a67-65c135a97841"/>
    <xsd:import namespace="5469be74-f3d6-4c49-9301-39679e2aeb1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c6aa31-3e82-4b97-8a67-65c135a978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469be74-f3d6-4c49-9301-39679e2aeb1d" elementFormDefault="qualified">
    <xsd:import namespace="http://schemas.microsoft.com/office/2006/documentManagement/types"/>
    <xsd:import namespace="http://schemas.microsoft.com/office/infopath/2007/PartnerControls"/>
    <xsd:element name="SharedWithUsers" ma:index="10"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Condiviso con dettagl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7235B89-77D0-4CCA-9E76-EC6DC2FFEF75}"/>
</file>

<file path=customXml/itemProps2.xml><?xml version="1.0" encoding="utf-8"?>
<ds:datastoreItem xmlns:ds="http://schemas.openxmlformats.org/officeDocument/2006/customXml" ds:itemID="{4E6DA328-42B2-45B4-887E-1CC77E579950}"/>
</file>

<file path=customXml/itemProps3.xml><?xml version="1.0" encoding="utf-8"?>
<ds:datastoreItem xmlns:ds="http://schemas.openxmlformats.org/officeDocument/2006/customXml" ds:itemID="{CAED80A6-CF69-48C9-94CC-CD0166891DBF}"/>
</file>

<file path=docProps/app.xml><?xml version="1.0" encoding="utf-8"?>
<Properties xmlns="http://schemas.openxmlformats.org/officeDocument/2006/extended-properties" xmlns:vt="http://schemas.openxmlformats.org/officeDocument/2006/docPropsVTypes">
  <Template/>
  <TotalTime>6506</TotalTime>
  <Words>5276</Words>
  <Application>Microsoft Office PowerPoint</Application>
  <PresentationFormat>Widescreen</PresentationFormat>
  <Paragraphs>371</Paragraphs>
  <Slides>24</Slides>
  <Notes>5</Notes>
  <HiddenSlides>0</HiddenSlides>
  <MMClips>0</MMClips>
  <ScaleCrop>false</ScaleCrop>
  <HeadingPairs>
    <vt:vector size="8" baseType="variant">
      <vt:variant>
        <vt:lpstr>Caratteri utilizzati</vt:lpstr>
      </vt:variant>
      <vt:variant>
        <vt:i4>9</vt:i4>
      </vt:variant>
      <vt:variant>
        <vt:lpstr>Tema</vt:lpstr>
      </vt:variant>
      <vt:variant>
        <vt:i4>1</vt:i4>
      </vt:variant>
      <vt:variant>
        <vt:lpstr>Server OLE incorporati</vt:lpstr>
      </vt:variant>
      <vt:variant>
        <vt:i4>1</vt:i4>
      </vt:variant>
      <vt:variant>
        <vt:lpstr>Titoli diapositive</vt:lpstr>
      </vt:variant>
      <vt:variant>
        <vt:i4>24</vt:i4>
      </vt:variant>
    </vt:vector>
  </HeadingPairs>
  <TitlesOfParts>
    <vt:vector size="35" baseType="lpstr">
      <vt:lpstr>Arial</vt:lpstr>
      <vt:lpstr>Calibri</vt:lpstr>
      <vt:lpstr>Gill Sans MT</vt:lpstr>
      <vt:lpstr>Roboto</vt:lpstr>
      <vt:lpstr>Segoe UI</vt:lpstr>
      <vt:lpstr>Segoe UI </vt:lpstr>
      <vt:lpstr>Segoe UI Light</vt:lpstr>
      <vt:lpstr>Verdana</vt:lpstr>
      <vt:lpstr>Wingdings</vt:lpstr>
      <vt:lpstr>Master</vt:lpstr>
      <vt:lpstr>Diapositiva think-cell</vt:lpstr>
      <vt:lpstr>Audizioni ARERA:  Quadro Strategico 2022-2025</vt:lpstr>
      <vt:lpstr>Agenda</vt:lpstr>
      <vt:lpstr>A2A LIFE COMPANY</vt:lpstr>
      <vt:lpstr>IL GRUPPO A2A </vt:lpstr>
      <vt:lpstr>A2A – PLAYER NAZIONALE</vt:lpstr>
      <vt:lpstr>2030: LIFE IS OUR DUTY</vt:lpstr>
      <vt:lpstr>Agenda</vt:lpstr>
      <vt:lpstr>IL RUOLO DELLA REGOLAZIONE</vt:lpstr>
      <vt:lpstr>sostenibilità</vt:lpstr>
      <vt:lpstr>Reti di distribuzione</vt:lpstr>
      <vt:lpstr>Reti di distribuzione</vt:lpstr>
      <vt:lpstr>Supportare lo sviluppo delle colonnine di ricarica</vt:lpstr>
      <vt:lpstr>La gestione del rischio sui mercati</vt:lpstr>
      <vt:lpstr>Mercati wholesale</vt:lpstr>
      <vt:lpstr>Mercati retail</vt:lpstr>
      <vt:lpstr>teleriscaldamento</vt:lpstr>
      <vt:lpstr>AMBIENTE</vt:lpstr>
      <vt:lpstr>Ciclo idrico</vt:lpstr>
      <vt:lpstr>Agenda</vt:lpstr>
      <vt:lpstr>Annex i – DISTRIBUZIONE GAS</vt:lpstr>
      <vt:lpstr>Annex iI – DISTRIBUZIONE GAS</vt:lpstr>
      <vt:lpstr>ANNEX III – Ambiente: igiene urbana</vt:lpstr>
      <vt:lpstr>ANNEX IV – Ambiente: trattamento</vt:lpstr>
      <vt:lpstr>ANNEX V – CICLO IDRICO</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A2A</dc:title>
  <dc:creator>Stoll, Martina</dc:creator>
  <cp:keywords/>
  <cp:lastModifiedBy>Benigni Maria Ester</cp:lastModifiedBy>
  <cp:revision>851</cp:revision>
  <cp:lastPrinted>2021-11-23T19:46:25Z</cp:lastPrinted>
  <dcterms:created xsi:type="dcterms:W3CDTF">2021-03-07T11:57:44Z</dcterms:created>
  <dcterms:modified xsi:type="dcterms:W3CDTF">2021-11-23T19:48:03Z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d2d24dc-7784-42ad-a576-f536bda6a418_Enabled">
    <vt:lpwstr>true</vt:lpwstr>
  </property>
  <property fmtid="{D5CDD505-2E9C-101B-9397-08002B2CF9AE}" pid="3" name="MSIP_Label_0d2d24dc-7784-42ad-a576-f536bda6a418_SetDate">
    <vt:lpwstr>2021-03-07T11:57:44Z</vt:lpwstr>
  </property>
  <property fmtid="{D5CDD505-2E9C-101B-9397-08002B2CF9AE}" pid="4" name="MSIP_Label_0d2d24dc-7784-42ad-a576-f536bda6a418_Method">
    <vt:lpwstr>Standard</vt:lpwstr>
  </property>
  <property fmtid="{D5CDD505-2E9C-101B-9397-08002B2CF9AE}" pid="5" name="MSIP_Label_0d2d24dc-7784-42ad-a576-f536bda6a418_Name">
    <vt:lpwstr>General</vt:lpwstr>
  </property>
  <property fmtid="{D5CDD505-2E9C-101B-9397-08002B2CF9AE}" pid="6" name="MSIP_Label_0d2d24dc-7784-42ad-a576-f536bda6a418_SiteId">
    <vt:lpwstr>816ef078-e1e2-4e49-b265-68b9d2a9ae92</vt:lpwstr>
  </property>
  <property fmtid="{D5CDD505-2E9C-101B-9397-08002B2CF9AE}" pid="7" name="MSIP_Label_0d2d24dc-7784-42ad-a576-f536bda6a418_ActionId">
    <vt:lpwstr>c084e8b0-e653-4281-9af7-97dff95befdc</vt:lpwstr>
  </property>
  <property fmtid="{D5CDD505-2E9C-101B-9397-08002B2CF9AE}" pid="8" name="MSIP_Label_0d2d24dc-7784-42ad-a576-f536bda6a418_ContentBits">
    <vt:lpwstr>0</vt:lpwstr>
  </property>
  <property fmtid="{D5CDD505-2E9C-101B-9397-08002B2CF9AE}" pid="9" name="ContentTypeId">
    <vt:lpwstr>0x01010069753FCD56918D4D9553AF2411EF48CF</vt:lpwstr>
  </property>
</Properties>
</file>